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324" r:id="rId3"/>
    <p:sldId id="325" r:id="rId4"/>
    <p:sldId id="396" r:id="rId5"/>
    <p:sldId id="397" r:id="rId6"/>
    <p:sldId id="398" r:id="rId7"/>
    <p:sldId id="399" r:id="rId8"/>
    <p:sldId id="400" r:id="rId9"/>
    <p:sldId id="294" r:id="rId10"/>
    <p:sldId id="402" r:id="rId11"/>
    <p:sldId id="403" r:id="rId12"/>
    <p:sldId id="401" r:id="rId13"/>
    <p:sldId id="326" r:id="rId14"/>
    <p:sldId id="327" r:id="rId15"/>
    <p:sldId id="404" r:id="rId16"/>
    <p:sldId id="405" r:id="rId17"/>
    <p:sldId id="406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D1D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874A8-2A35-452E-8143-648AECEB152B}" v="9" dt="2021-03-03T14:17:29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5179"/>
  </p:normalViewPr>
  <p:slideViewPr>
    <p:cSldViewPr snapToGrid="0">
      <p:cViewPr>
        <p:scale>
          <a:sx n="80" d="100"/>
          <a:sy n="80" d="100"/>
        </p:scale>
        <p:origin x="-24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27BBB6-5668-4480-860E-39F315F466F0}" type="doc">
      <dgm:prSet loTypeId="urn:microsoft.com/office/officeart/2005/8/layout/hProcess6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0CAFA543-D299-4176-B04E-18DBDD4A3E32}">
      <dgm:prSet phldrT="[Texto]"/>
      <dgm:spPr>
        <a:xfrm>
          <a:off x="2216" y="395112"/>
          <a:ext cx="585184" cy="585184"/>
        </a:xfrm>
        <a:prstGeom prst="ellipse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s-PE" b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Realidad</a:t>
          </a:r>
        </a:p>
      </dgm:t>
    </dgm:pt>
    <dgm:pt modelId="{AAD2623E-B885-446F-8019-DFB02AC98041}" type="parTrans" cxnId="{9728DB47-8F81-46D7-B1A7-F382E06E1E9D}">
      <dgm:prSet/>
      <dgm:spPr/>
      <dgm:t>
        <a:bodyPr/>
        <a:lstStyle/>
        <a:p>
          <a:endParaRPr lang="es-PE"/>
        </a:p>
      </dgm:t>
    </dgm:pt>
    <dgm:pt modelId="{13634BC4-D5C1-47B4-A3ED-D47382BE400F}" type="sibTrans" cxnId="{9728DB47-8F81-46D7-B1A7-F382E06E1E9D}">
      <dgm:prSet/>
      <dgm:spPr/>
      <dgm:t>
        <a:bodyPr/>
        <a:lstStyle/>
        <a:p>
          <a:endParaRPr lang="es-PE"/>
        </a:p>
      </dgm:t>
    </dgm:pt>
    <dgm:pt modelId="{138FBA42-2111-4F5D-B930-C875B4E9912D}">
      <dgm:prSet phldrT="[Texto]"/>
      <dgm:spPr>
        <a:xfrm>
          <a:off x="294808" y="176179"/>
          <a:ext cx="1170369" cy="1023050"/>
        </a:xfrm>
        <a:prstGeom prst="rightArrow">
          <a:avLst>
            <a:gd name="adj1" fmla="val 70000"/>
            <a:gd name="adj2" fmla="val 50000"/>
          </a:avLst>
        </a:prstGeom>
        <a:solidFill>
          <a:srgbClr val="C0504D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C0504D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ysClr val="window" lastClr="FFFFFF"/>
          </a:contourClr>
        </a:sp3d>
      </dgm:spPr>
      <dgm:t>
        <a:bodyPr/>
        <a:lstStyle/>
        <a:p>
          <a:r>
            <a:rPr lang="es-PE" b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es representada por...</a:t>
          </a:r>
        </a:p>
      </dgm:t>
    </dgm:pt>
    <dgm:pt modelId="{D7317CD2-CE3D-42CD-AB7F-20F2280E4799}" type="parTrans" cxnId="{E9081066-271D-4A50-B40A-8F38894F8E65}">
      <dgm:prSet/>
      <dgm:spPr/>
      <dgm:t>
        <a:bodyPr/>
        <a:lstStyle/>
        <a:p>
          <a:endParaRPr lang="es-PE"/>
        </a:p>
      </dgm:t>
    </dgm:pt>
    <dgm:pt modelId="{55AE89D5-6369-49FD-B64C-6CCFCD329010}" type="sibTrans" cxnId="{E9081066-271D-4A50-B40A-8F38894F8E65}">
      <dgm:prSet/>
      <dgm:spPr/>
      <dgm:t>
        <a:bodyPr/>
        <a:lstStyle/>
        <a:p>
          <a:endParaRPr lang="es-PE"/>
        </a:p>
      </dgm:t>
    </dgm:pt>
    <dgm:pt modelId="{E28F118E-8406-417F-818F-B23F49E9ECBC}">
      <dgm:prSet phldrT="[Texto]"/>
      <dgm:spPr>
        <a:xfrm>
          <a:off x="1538326" y="395112"/>
          <a:ext cx="585184" cy="585184"/>
        </a:xfrm>
        <a:prstGeom prst="ellipse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s-PE" b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Modelos</a:t>
          </a:r>
        </a:p>
      </dgm:t>
    </dgm:pt>
    <dgm:pt modelId="{0BE8E752-B956-4D53-9293-03ECBB68261A}" type="parTrans" cxnId="{7182BEEE-1374-4D66-B5C5-25B7E3E9B008}">
      <dgm:prSet/>
      <dgm:spPr/>
      <dgm:t>
        <a:bodyPr/>
        <a:lstStyle/>
        <a:p>
          <a:endParaRPr lang="es-PE"/>
        </a:p>
      </dgm:t>
    </dgm:pt>
    <dgm:pt modelId="{3343896E-89FF-4748-A114-142C1B7E9930}" type="sibTrans" cxnId="{7182BEEE-1374-4D66-B5C5-25B7E3E9B008}">
      <dgm:prSet/>
      <dgm:spPr/>
      <dgm:t>
        <a:bodyPr/>
        <a:lstStyle/>
        <a:p>
          <a:endParaRPr lang="es-PE"/>
        </a:p>
      </dgm:t>
    </dgm:pt>
    <dgm:pt modelId="{F0B8707E-7531-48A9-BA67-BB1588BD4EFF}">
      <dgm:prSet phldrT="[Texto]"/>
      <dgm:spPr>
        <a:xfrm>
          <a:off x="1830918" y="176179"/>
          <a:ext cx="1170369" cy="1023050"/>
        </a:xfrm>
        <a:prstGeom prst="rightArrow">
          <a:avLst>
            <a:gd name="adj1" fmla="val 70000"/>
            <a:gd name="adj2" fmla="val 50000"/>
          </a:avLst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ysClr val="window" lastClr="FFFFFF"/>
          </a:contourClr>
        </a:sp3d>
      </dgm:spPr>
      <dgm:t>
        <a:bodyPr/>
        <a:lstStyle/>
        <a:p>
          <a:r>
            <a:rPr lang="es-PE" b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requieren de...</a:t>
          </a:r>
        </a:p>
      </dgm:t>
    </dgm:pt>
    <dgm:pt modelId="{C4BCFB59-5C48-4808-8474-7BA4F2D9A774}" type="parTrans" cxnId="{1400AFC6-0846-4752-BA82-E1FD0B890763}">
      <dgm:prSet/>
      <dgm:spPr/>
      <dgm:t>
        <a:bodyPr/>
        <a:lstStyle/>
        <a:p>
          <a:endParaRPr lang="es-PE"/>
        </a:p>
      </dgm:t>
    </dgm:pt>
    <dgm:pt modelId="{CCA584DF-0B83-48A6-A8BE-E7377C138328}" type="sibTrans" cxnId="{1400AFC6-0846-4752-BA82-E1FD0B890763}">
      <dgm:prSet/>
      <dgm:spPr/>
      <dgm:t>
        <a:bodyPr/>
        <a:lstStyle/>
        <a:p>
          <a:endParaRPr lang="es-PE"/>
        </a:p>
      </dgm:t>
    </dgm:pt>
    <dgm:pt modelId="{1ACD5A25-548C-422D-B2C5-8F032E7DDCA4}">
      <dgm:prSet phldrT="[Texto]"/>
      <dgm:spPr>
        <a:xfrm>
          <a:off x="3074436" y="395112"/>
          <a:ext cx="585184" cy="585184"/>
        </a:xfrm>
        <a:prstGeom prst="ellipse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s-PE" b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Lenguajes</a:t>
          </a:r>
        </a:p>
      </dgm:t>
    </dgm:pt>
    <dgm:pt modelId="{7FD765F5-D8BB-4ED2-82FB-F09211134DEC}" type="parTrans" cxnId="{5BB6BFE3-5C4F-47B8-B736-60886566BC0B}">
      <dgm:prSet/>
      <dgm:spPr/>
      <dgm:t>
        <a:bodyPr/>
        <a:lstStyle/>
        <a:p>
          <a:endParaRPr lang="es-PE"/>
        </a:p>
      </dgm:t>
    </dgm:pt>
    <dgm:pt modelId="{26FB2A90-9A34-45EA-AEE9-AA9FE5624763}" type="sibTrans" cxnId="{5BB6BFE3-5C4F-47B8-B736-60886566BC0B}">
      <dgm:prSet/>
      <dgm:spPr/>
      <dgm:t>
        <a:bodyPr/>
        <a:lstStyle/>
        <a:p>
          <a:endParaRPr lang="es-PE"/>
        </a:p>
      </dgm:t>
    </dgm:pt>
    <dgm:pt modelId="{6EFA7336-C3F7-4BF9-B729-6FD9A5C45F52}">
      <dgm:prSet phldrT="[Texto]"/>
      <dgm:spPr>
        <a:xfrm>
          <a:off x="3367028" y="176179"/>
          <a:ext cx="1170369" cy="1023050"/>
        </a:xfrm>
        <a:prstGeom prst="rightArrow">
          <a:avLst>
            <a:gd name="adj1" fmla="val 70000"/>
            <a:gd name="adj2" fmla="val 50000"/>
          </a:avLst>
        </a:prstGeom>
        <a:solidFill>
          <a:srgbClr val="8064A2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ysClr val="window" lastClr="FFFFFF"/>
          </a:contourClr>
        </a:sp3d>
      </dgm:spPr>
      <dgm:t>
        <a:bodyPr/>
        <a:lstStyle/>
        <a:p>
          <a:r>
            <a:rPr lang="es-PE" b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U.M.L.</a:t>
          </a:r>
        </a:p>
      </dgm:t>
    </dgm:pt>
    <dgm:pt modelId="{0A502532-D9D0-4C1A-B7C4-0A9A233D1D71}" type="parTrans" cxnId="{65F0B89C-52C1-430C-A3D7-9A1853AF5F37}">
      <dgm:prSet/>
      <dgm:spPr/>
      <dgm:t>
        <a:bodyPr/>
        <a:lstStyle/>
        <a:p>
          <a:endParaRPr lang="es-PE"/>
        </a:p>
      </dgm:t>
    </dgm:pt>
    <dgm:pt modelId="{DAF6B95B-3E23-4477-AF0E-8AEAD49FB69B}" type="sibTrans" cxnId="{65F0B89C-52C1-430C-A3D7-9A1853AF5F37}">
      <dgm:prSet/>
      <dgm:spPr/>
      <dgm:t>
        <a:bodyPr/>
        <a:lstStyle/>
        <a:p>
          <a:endParaRPr lang="es-PE"/>
        </a:p>
      </dgm:t>
    </dgm:pt>
    <dgm:pt modelId="{87DCB896-1B7A-43A1-9FD8-BF5CF8E2B6E6}">
      <dgm:prSet phldrT="[Texto]"/>
      <dgm:spPr>
        <a:xfrm>
          <a:off x="3367028" y="176179"/>
          <a:ext cx="1170369" cy="1023050"/>
        </a:xfrm>
        <a:prstGeom prst="rightArrow">
          <a:avLst>
            <a:gd name="adj1" fmla="val 70000"/>
            <a:gd name="adj2" fmla="val 50000"/>
          </a:avLst>
        </a:prstGeom>
        <a:solidFill>
          <a:srgbClr val="8064A2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ysClr val="window" lastClr="FFFFFF"/>
          </a:contourClr>
        </a:sp3d>
      </dgm:spPr>
      <dgm:t>
        <a:bodyPr/>
        <a:lstStyle/>
        <a:p>
          <a:r>
            <a:rPr lang="es-PE" b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BPMN</a:t>
          </a:r>
        </a:p>
      </dgm:t>
    </dgm:pt>
    <dgm:pt modelId="{7951496D-1F41-423D-8CD2-D18BBEB37186}" type="parTrans" cxnId="{8FDD2266-D78A-427A-917C-6269A6A6E9AA}">
      <dgm:prSet/>
      <dgm:spPr/>
      <dgm:t>
        <a:bodyPr/>
        <a:lstStyle/>
        <a:p>
          <a:endParaRPr lang="es-PE"/>
        </a:p>
      </dgm:t>
    </dgm:pt>
    <dgm:pt modelId="{D561B8F4-186D-493F-954B-728B774F39EE}" type="sibTrans" cxnId="{8FDD2266-D78A-427A-917C-6269A6A6E9AA}">
      <dgm:prSet/>
      <dgm:spPr/>
      <dgm:t>
        <a:bodyPr/>
        <a:lstStyle/>
        <a:p>
          <a:endParaRPr lang="es-PE"/>
        </a:p>
      </dgm:t>
    </dgm:pt>
    <dgm:pt modelId="{5ADC709C-CF2D-41DC-8448-BD2E8B43EAAD}" type="pres">
      <dgm:prSet presAssocID="{D127BBB6-5668-4480-860E-39F315F466F0}" presName="theList" presStyleCnt="0">
        <dgm:presLayoutVars>
          <dgm:dir/>
          <dgm:animLvl val="lvl"/>
          <dgm:resizeHandles val="exact"/>
        </dgm:presLayoutVars>
      </dgm:prSet>
      <dgm:spPr/>
    </dgm:pt>
    <dgm:pt modelId="{312EDE2A-E61E-4743-925E-5E45E4AEFD3A}" type="pres">
      <dgm:prSet presAssocID="{0CAFA543-D299-4176-B04E-18DBDD4A3E32}" presName="compNode" presStyleCnt="0"/>
      <dgm:spPr/>
    </dgm:pt>
    <dgm:pt modelId="{0DE302CD-61F6-4D0A-AB17-7463C161FD30}" type="pres">
      <dgm:prSet presAssocID="{0CAFA543-D299-4176-B04E-18DBDD4A3E32}" presName="noGeometry" presStyleCnt="0"/>
      <dgm:spPr/>
    </dgm:pt>
    <dgm:pt modelId="{B21E5B49-C5E5-4EB2-ABCF-6BDD68202703}" type="pres">
      <dgm:prSet presAssocID="{0CAFA543-D299-4176-B04E-18DBDD4A3E32}" presName="childTextVisible" presStyleLbl="bgAccFollowNode1" presStyleIdx="0" presStyleCnt="3">
        <dgm:presLayoutVars>
          <dgm:bulletEnabled val="1"/>
        </dgm:presLayoutVars>
      </dgm:prSet>
      <dgm:spPr/>
    </dgm:pt>
    <dgm:pt modelId="{CA58262E-FB51-4BF9-99B3-0881FA852A31}" type="pres">
      <dgm:prSet presAssocID="{0CAFA543-D299-4176-B04E-18DBDD4A3E32}" presName="childTextHidden" presStyleLbl="bgAccFollowNode1" presStyleIdx="0" presStyleCnt="3"/>
      <dgm:spPr/>
    </dgm:pt>
    <dgm:pt modelId="{4918AC8B-38C7-4718-A9C4-639A1DCEE745}" type="pres">
      <dgm:prSet presAssocID="{0CAFA543-D299-4176-B04E-18DBDD4A3E3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FF79B93-995F-4C46-AC82-4BFE60959C11}" type="pres">
      <dgm:prSet presAssocID="{0CAFA543-D299-4176-B04E-18DBDD4A3E32}" presName="aSpace" presStyleCnt="0"/>
      <dgm:spPr/>
    </dgm:pt>
    <dgm:pt modelId="{01D062C5-201E-40F8-A389-2E1DC0A4228D}" type="pres">
      <dgm:prSet presAssocID="{E28F118E-8406-417F-818F-B23F49E9ECBC}" presName="compNode" presStyleCnt="0"/>
      <dgm:spPr/>
    </dgm:pt>
    <dgm:pt modelId="{4A6FF3AA-9BA3-4173-8F27-D372AE8D309E}" type="pres">
      <dgm:prSet presAssocID="{E28F118E-8406-417F-818F-B23F49E9ECBC}" presName="noGeometry" presStyleCnt="0"/>
      <dgm:spPr/>
    </dgm:pt>
    <dgm:pt modelId="{666D5EFA-E2BA-4955-8964-33193592F2F7}" type="pres">
      <dgm:prSet presAssocID="{E28F118E-8406-417F-818F-B23F49E9ECBC}" presName="childTextVisible" presStyleLbl="bgAccFollowNode1" presStyleIdx="1" presStyleCnt="3">
        <dgm:presLayoutVars>
          <dgm:bulletEnabled val="1"/>
        </dgm:presLayoutVars>
      </dgm:prSet>
      <dgm:spPr/>
    </dgm:pt>
    <dgm:pt modelId="{C4308D96-13E6-420B-8C66-852071ECD316}" type="pres">
      <dgm:prSet presAssocID="{E28F118E-8406-417F-818F-B23F49E9ECBC}" presName="childTextHidden" presStyleLbl="bgAccFollowNode1" presStyleIdx="1" presStyleCnt="3"/>
      <dgm:spPr/>
    </dgm:pt>
    <dgm:pt modelId="{7867E34A-986D-4EF2-8FE7-626B2B8DB351}" type="pres">
      <dgm:prSet presAssocID="{E28F118E-8406-417F-818F-B23F49E9ECB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FAAD06C-BE23-41BA-A854-610935902709}" type="pres">
      <dgm:prSet presAssocID="{E28F118E-8406-417F-818F-B23F49E9ECBC}" presName="aSpace" presStyleCnt="0"/>
      <dgm:spPr/>
    </dgm:pt>
    <dgm:pt modelId="{94455D95-A734-423B-A8ED-DC3CA299B6A3}" type="pres">
      <dgm:prSet presAssocID="{1ACD5A25-548C-422D-B2C5-8F032E7DDCA4}" presName="compNode" presStyleCnt="0"/>
      <dgm:spPr/>
    </dgm:pt>
    <dgm:pt modelId="{3B2B3AE4-9174-4DEB-9AF0-0D8A25542FC5}" type="pres">
      <dgm:prSet presAssocID="{1ACD5A25-548C-422D-B2C5-8F032E7DDCA4}" presName="noGeometry" presStyleCnt="0"/>
      <dgm:spPr/>
    </dgm:pt>
    <dgm:pt modelId="{BE20BA87-4912-4D51-A54A-4F1BBA3D46CE}" type="pres">
      <dgm:prSet presAssocID="{1ACD5A25-548C-422D-B2C5-8F032E7DDCA4}" presName="childTextVisible" presStyleLbl="bgAccFollowNode1" presStyleIdx="2" presStyleCnt="3">
        <dgm:presLayoutVars>
          <dgm:bulletEnabled val="1"/>
        </dgm:presLayoutVars>
      </dgm:prSet>
      <dgm:spPr/>
    </dgm:pt>
    <dgm:pt modelId="{6125598A-EAF0-4496-BAD6-6F8CAD220267}" type="pres">
      <dgm:prSet presAssocID="{1ACD5A25-548C-422D-B2C5-8F032E7DDCA4}" presName="childTextHidden" presStyleLbl="bgAccFollowNode1" presStyleIdx="2" presStyleCnt="3"/>
      <dgm:spPr/>
    </dgm:pt>
    <dgm:pt modelId="{85CE6DDA-ADBF-4206-A484-A1AB9BB8622F}" type="pres">
      <dgm:prSet presAssocID="{1ACD5A25-548C-422D-B2C5-8F032E7DDCA4}" presName="parentText" presStyleLbl="node1" presStyleIdx="2" presStyleCnt="3" custLinFactNeighborY="-2351">
        <dgm:presLayoutVars>
          <dgm:chMax val="1"/>
          <dgm:bulletEnabled val="1"/>
        </dgm:presLayoutVars>
      </dgm:prSet>
      <dgm:spPr/>
    </dgm:pt>
  </dgm:ptLst>
  <dgm:cxnLst>
    <dgm:cxn modelId="{D2FFEE25-5906-40AA-9A4A-3AC1EC43765E}" type="presOf" srcId="{D127BBB6-5668-4480-860E-39F315F466F0}" destId="{5ADC709C-CF2D-41DC-8448-BD2E8B43EAAD}" srcOrd="0" destOrd="0" presId="urn:microsoft.com/office/officeart/2005/8/layout/hProcess6"/>
    <dgm:cxn modelId="{DC53A72A-C7E9-4142-B295-F03EE18315E7}" type="presOf" srcId="{87DCB896-1B7A-43A1-9FD8-BF5CF8E2B6E6}" destId="{BE20BA87-4912-4D51-A54A-4F1BBA3D46CE}" srcOrd="0" destOrd="1" presId="urn:microsoft.com/office/officeart/2005/8/layout/hProcess6"/>
    <dgm:cxn modelId="{4E4CF264-4BC7-4C1D-A17C-CCEB32B4F63C}" type="presOf" srcId="{87DCB896-1B7A-43A1-9FD8-BF5CF8E2B6E6}" destId="{6125598A-EAF0-4496-BAD6-6F8CAD220267}" srcOrd="1" destOrd="1" presId="urn:microsoft.com/office/officeart/2005/8/layout/hProcess6"/>
    <dgm:cxn modelId="{E9081066-271D-4A50-B40A-8F38894F8E65}" srcId="{0CAFA543-D299-4176-B04E-18DBDD4A3E32}" destId="{138FBA42-2111-4F5D-B930-C875B4E9912D}" srcOrd="0" destOrd="0" parTransId="{D7317CD2-CE3D-42CD-AB7F-20F2280E4799}" sibTransId="{55AE89D5-6369-49FD-B64C-6CCFCD329010}"/>
    <dgm:cxn modelId="{8FDD2266-D78A-427A-917C-6269A6A6E9AA}" srcId="{1ACD5A25-548C-422D-B2C5-8F032E7DDCA4}" destId="{87DCB896-1B7A-43A1-9FD8-BF5CF8E2B6E6}" srcOrd="1" destOrd="0" parTransId="{7951496D-1F41-423D-8CD2-D18BBEB37186}" sibTransId="{D561B8F4-186D-493F-954B-728B774F39EE}"/>
    <dgm:cxn modelId="{9728DB47-8F81-46D7-B1A7-F382E06E1E9D}" srcId="{D127BBB6-5668-4480-860E-39F315F466F0}" destId="{0CAFA543-D299-4176-B04E-18DBDD4A3E32}" srcOrd="0" destOrd="0" parTransId="{AAD2623E-B885-446F-8019-DFB02AC98041}" sibTransId="{13634BC4-D5C1-47B4-A3ED-D47382BE400F}"/>
    <dgm:cxn modelId="{BA887174-C6FE-4165-A525-550A449EFE9C}" type="presOf" srcId="{F0B8707E-7531-48A9-BA67-BB1588BD4EFF}" destId="{C4308D96-13E6-420B-8C66-852071ECD316}" srcOrd="1" destOrd="0" presId="urn:microsoft.com/office/officeart/2005/8/layout/hProcess6"/>
    <dgm:cxn modelId="{7C1D668A-937A-449B-8076-B3A00B98DC20}" type="presOf" srcId="{0CAFA543-D299-4176-B04E-18DBDD4A3E32}" destId="{4918AC8B-38C7-4718-A9C4-639A1DCEE745}" srcOrd="0" destOrd="0" presId="urn:microsoft.com/office/officeart/2005/8/layout/hProcess6"/>
    <dgm:cxn modelId="{A05CD497-AFFD-45A1-9A9F-AC1EB525B417}" type="presOf" srcId="{138FBA42-2111-4F5D-B930-C875B4E9912D}" destId="{CA58262E-FB51-4BF9-99B3-0881FA852A31}" srcOrd="1" destOrd="0" presId="urn:microsoft.com/office/officeart/2005/8/layout/hProcess6"/>
    <dgm:cxn modelId="{65F0B89C-52C1-430C-A3D7-9A1853AF5F37}" srcId="{1ACD5A25-548C-422D-B2C5-8F032E7DDCA4}" destId="{6EFA7336-C3F7-4BF9-B729-6FD9A5C45F52}" srcOrd="0" destOrd="0" parTransId="{0A502532-D9D0-4C1A-B7C4-0A9A233D1D71}" sibTransId="{DAF6B95B-3E23-4477-AF0E-8AEAD49FB69B}"/>
    <dgm:cxn modelId="{6E3C629F-6041-4218-B856-1FD6A21AFD18}" type="presOf" srcId="{F0B8707E-7531-48A9-BA67-BB1588BD4EFF}" destId="{666D5EFA-E2BA-4955-8964-33193592F2F7}" srcOrd="0" destOrd="0" presId="urn:microsoft.com/office/officeart/2005/8/layout/hProcess6"/>
    <dgm:cxn modelId="{9D7795A5-2D3B-459B-9ED2-6F1515EF1E05}" type="presOf" srcId="{138FBA42-2111-4F5D-B930-C875B4E9912D}" destId="{B21E5B49-C5E5-4EB2-ABCF-6BDD68202703}" srcOrd="0" destOrd="0" presId="urn:microsoft.com/office/officeart/2005/8/layout/hProcess6"/>
    <dgm:cxn modelId="{B7FF22A6-CB3E-409D-B089-8217241724B6}" type="presOf" srcId="{1ACD5A25-548C-422D-B2C5-8F032E7DDCA4}" destId="{85CE6DDA-ADBF-4206-A484-A1AB9BB8622F}" srcOrd="0" destOrd="0" presId="urn:microsoft.com/office/officeart/2005/8/layout/hProcess6"/>
    <dgm:cxn modelId="{1400AFC6-0846-4752-BA82-E1FD0B890763}" srcId="{E28F118E-8406-417F-818F-B23F49E9ECBC}" destId="{F0B8707E-7531-48A9-BA67-BB1588BD4EFF}" srcOrd="0" destOrd="0" parTransId="{C4BCFB59-5C48-4808-8474-7BA4F2D9A774}" sibTransId="{CCA584DF-0B83-48A6-A8BE-E7377C138328}"/>
    <dgm:cxn modelId="{E1BA39DF-FF95-4F33-892C-C472B26E3479}" type="presOf" srcId="{6EFA7336-C3F7-4BF9-B729-6FD9A5C45F52}" destId="{BE20BA87-4912-4D51-A54A-4F1BBA3D46CE}" srcOrd="0" destOrd="0" presId="urn:microsoft.com/office/officeart/2005/8/layout/hProcess6"/>
    <dgm:cxn modelId="{8AF0EFDF-DCC9-4C11-A274-3D897EE1A1B7}" type="presOf" srcId="{6EFA7336-C3F7-4BF9-B729-6FD9A5C45F52}" destId="{6125598A-EAF0-4496-BAD6-6F8CAD220267}" srcOrd="1" destOrd="0" presId="urn:microsoft.com/office/officeart/2005/8/layout/hProcess6"/>
    <dgm:cxn modelId="{5BB6BFE3-5C4F-47B8-B736-60886566BC0B}" srcId="{D127BBB6-5668-4480-860E-39F315F466F0}" destId="{1ACD5A25-548C-422D-B2C5-8F032E7DDCA4}" srcOrd="2" destOrd="0" parTransId="{7FD765F5-D8BB-4ED2-82FB-F09211134DEC}" sibTransId="{26FB2A90-9A34-45EA-AEE9-AA9FE5624763}"/>
    <dgm:cxn modelId="{7182BEEE-1374-4D66-B5C5-25B7E3E9B008}" srcId="{D127BBB6-5668-4480-860E-39F315F466F0}" destId="{E28F118E-8406-417F-818F-B23F49E9ECBC}" srcOrd="1" destOrd="0" parTransId="{0BE8E752-B956-4D53-9293-03ECBB68261A}" sibTransId="{3343896E-89FF-4748-A114-142C1B7E9930}"/>
    <dgm:cxn modelId="{EB8FBBFE-BC4B-429B-ACDD-E3548D706E92}" type="presOf" srcId="{E28F118E-8406-417F-818F-B23F49E9ECBC}" destId="{7867E34A-986D-4EF2-8FE7-626B2B8DB351}" srcOrd="0" destOrd="0" presId="urn:microsoft.com/office/officeart/2005/8/layout/hProcess6"/>
    <dgm:cxn modelId="{AB7E490D-FBA2-43ED-A941-1F1BA1B92FA7}" type="presParOf" srcId="{5ADC709C-CF2D-41DC-8448-BD2E8B43EAAD}" destId="{312EDE2A-E61E-4743-925E-5E45E4AEFD3A}" srcOrd="0" destOrd="0" presId="urn:microsoft.com/office/officeart/2005/8/layout/hProcess6"/>
    <dgm:cxn modelId="{CE89349F-985D-43FA-A617-1A683D8522E9}" type="presParOf" srcId="{312EDE2A-E61E-4743-925E-5E45E4AEFD3A}" destId="{0DE302CD-61F6-4D0A-AB17-7463C161FD30}" srcOrd="0" destOrd="0" presId="urn:microsoft.com/office/officeart/2005/8/layout/hProcess6"/>
    <dgm:cxn modelId="{F03E7EA0-FE7A-441B-8C6D-F5BD8E8FE804}" type="presParOf" srcId="{312EDE2A-E61E-4743-925E-5E45E4AEFD3A}" destId="{B21E5B49-C5E5-4EB2-ABCF-6BDD68202703}" srcOrd="1" destOrd="0" presId="urn:microsoft.com/office/officeart/2005/8/layout/hProcess6"/>
    <dgm:cxn modelId="{D19E8EFD-AC13-453E-9F28-B4F2AE2D6B01}" type="presParOf" srcId="{312EDE2A-E61E-4743-925E-5E45E4AEFD3A}" destId="{CA58262E-FB51-4BF9-99B3-0881FA852A31}" srcOrd="2" destOrd="0" presId="urn:microsoft.com/office/officeart/2005/8/layout/hProcess6"/>
    <dgm:cxn modelId="{0E8E8A9E-E55F-4505-A8E6-6D9B965F4AFC}" type="presParOf" srcId="{312EDE2A-E61E-4743-925E-5E45E4AEFD3A}" destId="{4918AC8B-38C7-4718-A9C4-639A1DCEE745}" srcOrd="3" destOrd="0" presId="urn:microsoft.com/office/officeart/2005/8/layout/hProcess6"/>
    <dgm:cxn modelId="{FCF1C236-D355-4EC5-B2CE-D607FD239ED0}" type="presParOf" srcId="{5ADC709C-CF2D-41DC-8448-BD2E8B43EAAD}" destId="{EFF79B93-995F-4C46-AC82-4BFE60959C11}" srcOrd="1" destOrd="0" presId="urn:microsoft.com/office/officeart/2005/8/layout/hProcess6"/>
    <dgm:cxn modelId="{0DEF7782-55EF-4EA4-9A6E-2A024F98885A}" type="presParOf" srcId="{5ADC709C-CF2D-41DC-8448-BD2E8B43EAAD}" destId="{01D062C5-201E-40F8-A389-2E1DC0A4228D}" srcOrd="2" destOrd="0" presId="urn:microsoft.com/office/officeart/2005/8/layout/hProcess6"/>
    <dgm:cxn modelId="{1E96B95E-1704-4E20-8DB3-50B018CCFAF5}" type="presParOf" srcId="{01D062C5-201E-40F8-A389-2E1DC0A4228D}" destId="{4A6FF3AA-9BA3-4173-8F27-D372AE8D309E}" srcOrd="0" destOrd="0" presId="urn:microsoft.com/office/officeart/2005/8/layout/hProcess6"/>
    <dgm:cxn modelId="{D78D93B7-6E0E-4068-8391-2145C4BD3780}" type="presParOf" srcId="{01D062C5-201E-40F8-A389-2E1DC0A4228D}" destId="{666D5EFA-E2BA-4955-8964-33193592F2F7}" srcOrd="1" destOrd="0" presId="urn:microsoft.com/office/officeart/2005/8/layout/hProcess6"/>
    <dgm:cxn modelId="{778EEFE4-D3EC-48A2-AAF3-3F8803C91165}" type="presParOf" srcId="{01D062C5-201E-40F8-A389-2E1DC0A4228D}" destId="{C4308D96-13E6-420B-8C66-852071ECD316}" srcOrd="2" destOrd="0" presId="urn:microsoft.com/office/officeart/2005/8/layout/hProcess6"/>
    <dgm:cxn modelId="{5F0FD47B-3629-48CF-9433-BB6714C87B7B}" type="presParOf" srcId="{01D062C5-201E-40F8-A389-2E1DC0A4228D}" destId="{7867E34A-986D-4EF2-8FE7-626B2B8DB351}" srcOrd="3" destOrd="0" presId="urn:microsoft.com/office/officeart/2005/8/layout/hProcess6"/>
    <dgm:cxn modelId="{6CC0A995-F3C6-47FC-9741-15F6D65560B5}" type="presParOf" srcId="{5ADC709C-CF2D-41DC-8448-BD2E8B43EAAD}" destId="{7FAAD06C-BE23-41BA-A854-610935902709}" srcOrd="3" destOrd="0" presId="urn:microsoft.com/office/officeart/2005/8/layout/hProcess6"/>
    <dgm:cxn modelId="{B603B9FC-7EDA-4044-BB62-1738A1E83FAB}" type="presParOf" srcId="{5ADC709C-CF2D-41DC-8448-BD2E8B43EAAD}" destId="{94455D95-A734-423B-A8ED-DC3CA299B6A3}" srcOrd="4" destOrd="0" presId="urn:microsoft.com/office/officeart/2005/8/layout/hProcess6"/>
    <dgm:cxn modelId="{57C00128-121B-4E33-A7D4-C03F71C2E685}" type="presParOf" srcId="{94455D95-A734-423B-A8ED-DC3CA299B6A3}" destId="{3B2B3AE4-9174-4DEB-9AF0-0D8A25542FC5}" srcOrd="0" destOrd="0" presId="urn:microsoft.com/office/officeart/2005/8/layout/hProcess6"/>
    <dgm:cxn modelId="{37E7FE74-91FC-4572-A951-10A79CED6C2C}" type="presParOf" srcId="{94455D95-A734-423B-A8ED-DC3CA299B6A3}" destId="{BE20BA87-4912-4D51-A54A-4F1BBA3D46CE}" srcOrd="1" destOrd="0" presId="urn:microsoft.com/office/officeart/2005/8/layout/hProcess6"/>
    <dgm:cxn modelId="{3CBCC8CF-DFFE-4EC5-9E7C-A23C4AFC1A4D}" type="presParOf" srcId="{94455D95-A734-423B-A8ED-DC3CA299B6A3}" destId="{6125598A-EAF0-4496-BAD6-6F8CAD220267}" srcOrd="2" destOrd="0" presId="urn:microsoft.com/office/officeart/2005/8/layout/hProcess6"/>
    <dgm:cxn modelId="{B871707A-D724-433E-8BC5-5E9663908F43}" type="presParOf" srcId="{94455D95-A734-423B-A8ED-DC3CA299B6A3}" destId="{85CE6DDA-ADBF-4206-A484-A1AB9BB8622F}" srcOrd="3" destOrd="0" presId="urn:microsoft.com/office/officeart/2005/8/layout/hProcess6"/>
  </dgm:cxnLst>
  <dgm:bg/>
  <dgm:whole>
    <a:ln>
      <a:solidFill>
        <a:schemeClr val="bg1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E5B49-C5E5-4EB2-ABCF-6BDD68202703}">
      <dsp:nvSpPr>
        <dsp:cNvPr id="0" name=""/>
        <dsp:cNvSpPr/>
      </dsp:nvSpPr>
      <dsp:spPr>
        <a:xfrm>
          <a:off x="1253471" y="0"/>
          <a:ext cx="2076298" cy="1814946"/>
        </a:xfrm>
        <a:prstGeom prst="rightArrow">
          <a:avLst>
            <a:gd name="adj1" fmla="val 70000"/>
            <a:gd name="adj2" fmla="val 50000"/>
          </a:avLst>
        </a:prstGeom>
        <a:solidFill>
          <a:srgbClr val="C0504D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C0504D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b="1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es representada por...</a:t>
          </a:r>
        </a:p>
      </dsp:txBody>
      <dsp:txXfrm>
        <a:off x="1772546" y="272242"/>
        <a:ext cx="1012195" cy="1270462"/>
      </dsp:txXfrm>
    </dsp:sp>
    <dsp:sp modelId="{4918AC8B-38C7-4718-A9C4-639A1DCEE745}">
      <dsp:nvSpPr>
        <dsp:cNvPr id="0" name=""/>
        <dsp:cNvSpPr/>
      </dsp:nvSpPr>
      <dsp:spPr>
        <a:xfrm>
          <a:off x="734397" y="388398"/>
          <a:ext cx="1038149" cy="1038149"/>
        </a:xfrm>
        <a:prstGeom prst="ellipse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b="1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Realidad</a:t>
          </a:r>
        </a:p>
      </dsp:txBody>
      <dsp:txXfrm>
        <a:off x="886430" y="540431"/>
        <a:ext cx="734083" cy="734083"/>
      </dsp:txXfrm>
    </dsp:sp>
    <dsp:sp modelId="{666D5EFA-E2BA-4955-8964-33193592F2F7}">
      <dsp:nvSpPr>
        <dsp:cNvPr id="0" name=""/>
        <dsp:cNvSpPr/>
      </dsp:nvSpPr>
      <dsp:spPr>
        <a:xfrm>
          <a:off x="4002937" y="0"/>
          <a:ext cx="2076298" cy="1814946"/>
        </a:xfrm>
        <a:prstGeom prst="rightArrow">
          <a:avLst>
            <a:gd name="adj1" fmla="val 70000"/>
            <a:gd name="adj2" fmla="val 50000"/>
          </a:avLst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b="1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requieren de...</a:t>
          </a:r>
        </a:p>
      </dsp:txBody>
      <dsp:txXfrm>
        <a:off x="4522012" y="272242"/>
        <a:ext cx="1012195" cy="1270462"/>
      </dsp:txXfrm>
    </dsp:sp>
    <dsp:sp modelId="{7867E34A-986D-4EF2-8FE7-626B2B8DB351}">
      <dsp:nvSpPr>
        <dsp:cNvPr id="0" name=""/>
        <dsp:cNvSpPr/>
      </dsp:nvSpPr>
      <dsp:spPr>
        <a:xfrm>
          <a:off x="3483863" y="388398"/>
          <a:ext cx="1038149" cy="1038149"/>
        </a:xfrm>
        <a:prstGeom prst="ellipse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b="1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Modelos</a:t>
          </a:r>
        </a:p>
      </dsp:txBody>
      <dsp:txXfrm>
        <a:off x="3635896" y="540431"/>
        <a:ext cx="734083" cy="734083"/>
      </dsp:txXfrm>
    </dsp:sp>
    <dsp:sp modelId="{BE20BA87-4912-4D51-A54A-4F1BBA3D46CE}">
      <dsp:nvSpPr>
        <dsp:cNvPr id="0" name=""/>
        <dsp:cNvSpPr/>
      </dsp:nvSpPr>
      <dsp:spPr>
        <a:xfrm>
          <a:off x="6752403" y="0"/>
          <a:ext cx="2076298" cy="1814946"/>
        </a:xfrm>
        <a:prstGeom prst="rightArrow">
          <a:avLst>
            <a:gd name="adj1" fmla="val 70000"/>
            <a:gd name="adj2" fmla="val 50000"/>
          </a:avLst>
        </a:prstGeom>
        <a:solidFill>
          <a:srgbClr val="8064A2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1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U.M.L.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1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BPMN</a:t>
          </a:r>
        </a:p>
      </dsp:txBody>
      <dsp:txXfrm>
        <a:off x="7271477" y="272242"/>
        <a:ext cx="1012195" cy="1270462"/>
      </dsp:txXfrm>
    </dsp:sp>
    <dsp:sp modelId="{85CE6DDA-ADBF-4206-A484-A1AB9BB8622F}">
      <dsp:nvSpPr>
        <dsp:cNvPr id="0" name=""/>
        <dsp:cNvSpPr/>
      </dsp:nvSpPr>
      <dsp:spPr>
        <a:xfrm>
          <a:off x="6233328" y="363991"/>
          <a:ext cx="1038149" cy="1038149"/>
        </a:xfrm>
        <a:prstGeom prst="ellipse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b="1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Lenguajes</a:t>
          </a:r>
        </a:p>
      </dsp:txBody>
      <dsp:txXfrm>
        <a:off x="6385361" y="516024"/>
        <a:ext cx="734083" cy="734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_color_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28649" y="5107866"/>
            <a:ext cx="9439276" cy="550944"/>
          </a:xfrm>
        </p:spPr>
        <p:txBody>
          <a:bodyPr anchor="ctr"/>
          <a:lstStyle>
            <a:lvl1pPr algn="l">
              <a:defRPr sz="450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6942" y="5805307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19/01/2022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659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19/01/2022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631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19/01/2022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670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19/01/2022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8149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_color_2line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28649" y="4464427"/>
            <a:ext cx="9439276" cy="1210523"/>
          </a:xfrm>
        </p:spPr>
        <p:txBody>
          <a:bodyPr anchor="ctr"/>
          <a:lstStyle>
            <a:lvl1pPr algn="l">
              <a:defRPr sz="45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</a:t>
            </a:r>
            <a:r>
              <a:rPr lang="es-ES" dirty="0" err="1"/>
              <a:t>lineas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6942" y="5805307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19/01/2022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44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_blanco_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28649" y="5107866"/>
            <a:ext cx="9439276" cy="550944"/>
          </a:xfrm>
        </p:spPr>
        <p:txBody>
          <a:bodyPr anchor="ctr"/>
          <a:lstStyle>
            <a:lvl1pPr algn="l">
              <a:defRPr sz="450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6942" y="5805307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19/01/2022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9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_blanco_2line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28649" y="4464427"/>
            <a:ext cx="9439276" cy="1210523"/>
          </a:xfrm>
        </p:spPr>
        <p:txBody>
          <a:bodyPr anchor="ctr"/>
          <a:lstStyle>
            <a:lvl1pPr algn="l">
              <a:defRPr sz="4500" baseline="0">
                <a:solidFill>
                  <a:schemeClr val="tx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</a:t>
            </a:r>
            <a:r>
              <a:rPr lang="es-ES" dirty="0" err="1"/>
              <a:t>lineas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6942" y="5805307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19/01/2022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42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19/01/2022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15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19/01/2022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629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19/01/2022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892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19/01/2022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03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Clic para editar título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19/01/2022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717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19/01/2022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905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4">
            <a:extLst>
              <a:ext uri="{FF2B5EF4-FFF2-40B4-BE49-F238E27FC236}">
                <a16:creationId xmlns:a16="http://schemas.microsoft.com/office/drawing/2014/main" id="{6805CF99-DF9D-4416-B581-E960280C955D}"/>
              </a:ext>
            </a:extLst>
          </p:cNvPr>
          <p:cNvSpPr txBox="1">
            <a:spLocks/>
          </p:cNvSpPr>
          <p:nvPr/>
        </p:nvSpPr>
        <p:spPr>
          <a:xfrm>
            <a:off x="781049" y="5260266"/>
            <a:ext cx="9439276" cy="550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Stag Book" panose="02000503060000020004" pitchFamily="50" charset="0"/>
                <a:ea typeface="+mj-ea"/>
                <a:cs typeface="+mj-cs"/>
              </a:defRPr>
            </a:lvl1pPr>
          </a:lstStyle>
          <a:p>
            <a:r>
              <a:rPr lang="es-ES" sz="4000" dirty="0"/>
              <a:t>Desarrollo de Sistemas de Información</a:t>
            </a:r>
            <a:endParaRPr lang="es-PE" sz="4000" dirty="0"/>
          </a:p>
        </p:txBody>
      </p:sp>
      <p:sp>
        <p:nvSpPr>
          <p:cNvPr id="9" name="Subtítulo 25">
            <a:extLst>
              <a:ext uri="{FF2B5EF4-FFF2-40B4-BE49-F238E27FC236}">
                <a16:creationId xmlns:a16="http://schemas.microsoft.com/office/drawing/2014/main" id="{173B3904-AD42-4E02-99A9-A6F8ECACBB4F}"/>
              </a:ext>
            </a:extLst>
          </p:cNvPr>
          <p:cNvSpPr txBox="1">
            <a:spLocks/>
          </p:cNvSpPr>
          <p:nvPr/>
        </p:nvSpPr>
        <p:spPr>
          <a:xfrm>
            <a:off x="789342" y="5957707"/>
            <a:ext cx="6652578" cy="463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Escuela de Tecnología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A5347C5-4A44-4A59-960F-B49D464972E8}"/>
              </a:ext>
            </a:extLst>
          </p:cNvPr>
          <p:cNvSpPr txBox="1"/>
          <p:nvPr/>
        </p:nvSpPr>
        <p:spPr>
          <a:xfrm>
            <a:off x="3502325" y="1866739"/>
            <a:ext cx="71206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bg1"/>
                </a:solidFill>
                <a:latin typeface="Stag Book" panose="02000503060000020004"/>
              </a:rPr>
              <a:t>Docente: </a:t>
            </a:r>
          </a:p>
          <a:p>
            <a:r>
              <a:rPr lang="es-PE" sz="3600" b="1" dirty="0">
                <a:solidFill>
                  <a:schemeClr val="bg1"/>
                </a:solidFill>
                <a:latin typeface="Stag Book" panose="02000503060000020004"/>
              </a:rPr>
              <a:t>JORGE GONZALES MARAVI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46F9463-214D-4466-A0F4-E6FBD05D4297}"/>
              </a:ext>
            </a:extLst>
          </p:cNvPr>
          <p:cNvSpPr txBox="1"/>
          <p:nvPr/>
        </p:nvSpPr>
        <p:spPr>
          <a:xfrm>
            <a:off x="3467872" y="3363448"/>
            <a:ext cx="794809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PE" sz="2000" b="1" dirty="0">
                <a:solidFill>
                  <a:schemeClr val="bg1"/>
                </a:solidFill>
                <a:latin typeface="Stag Book" panose="02000503060000020004"/>
              </a:rPr>
              <a:t>Curso: </a:t>
            </a:r>
            <a:endParaRPr lang="es-PE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s-PE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3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Proyecto Certificador de Desarrollo de Software 1 </a:t>
            </a:r>
            <a:endParaRPr lang="en-US" sz="3200" b="1" dirty="0">
              <a:solidFill>
                <a:schemeClr val="bg1"/>
              </a:solidFill>
              <a:latin typeface="Stag Book" panose="0200050306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309668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2C64928B-D551-46C0-BCE8-E53715C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PE" sz="32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16C301-3E57-45AE-BADF-5495E0DBF315}"/>
              </a:ext>
            </a:extLst>
          </p:cNvPr>
          <p:cNvSpPr txBox="1">
            <a:spLocks/>
          </p:cNvSpPr>
          <p:nvPr/>
        </p:nvSpPr>
        <p:spPr>
          <a:xfrm>
            <a:off x="387927" y="647243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Stag Light" panose="02000603060000020004" pitchFamily="50" charset="0"/>
                <a:ea typeface="+mj-ea"/>
                <a:cs typeface="+mj-cs"/>
              </a:defRPr>
            </a:lvl1pPr>
          </a:lstStyle>
          <a:p>
            <a:r>
              <a:rPr lang="es-ES" sz="3200" b="1" i="1" dirty="0">
                <a:latin typeface="Verdana" panose="020B0604030504040204" pitchFamily="34" charset="0"/>
                <a:cs typeface="Times New Roman" panose="02020603050405020304" pitchFamily="18" charset="0"/>
              </a:rPr>
              <a:t>Proceso – Mapa de Proceso</a:t>
            </a:r>
            <a:endParaRPr lang="es-P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91F6BB-538C-484A-AAD9-0453F19D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27" y="1813559"/>
            <a:ext cx="3491346" cy="37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87" tIns="52144" rIns="104287" bIns="52144">
            <a:spAutoFit/>
          </a:bodyPr>
          <a:lstStyle/>
          <a:p>
            <a:pPr marL="199160" indent="-199160">
              <a:buFontTx/>
              <a:buChar char="•"/>
            </a:pPr>
            <a:r>
              <a:rPr lang="es-PE" sz="2400" b="1" dirty="0">
                <a:latin typeface="Verdana" panose="020B0604030504040204" pitchFamily="34" charset="0"/>
                <a:ea typeface="Verdana" panose="020B0604030504040204" pitchFamily="34" charset="0"/>
              </a:rPr>
              <a:t>Actividad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: Es el menor número de partes en que es posible descomponer un proceso, por ejemplo pago de recibo por matricula o llenado de solicitud.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7786CD-E7E2-4A87-8FF4-98C678CB2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5316" y="1813559"/>
            <a:ext cx="8556684" cy="40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4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2C64928B-D551-46C0-BCE8-E53715C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PE" sz="32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16C301-3E57-45AE-BADF-5495E0DBF315}"/>
              </a:ext>
            </a:extLst>
          </p:cNvPr>
          <p:cNvSpPr txBox="1">
            <a:spLocks/>
          </p:cNvSpPr>
          <p:nvPr/>
        </p:nvSpPr>
        <p:spPr>
          <a:xfrm>
            <a:off x="517508" y="570205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Stag Light" panose="02000603060000020004" pitchFamily="50" charset="0"/>
                <a:ea typeface="+mj-ea"/>
                <a:cs typeface="+mj-cs"/>
              </a:defRPr>
            </a:lvl1pPr>
          </a:lstStyle>
          <a:p>
            <a:r>
              <a:rPr lang="es-ES" sz="3200" b="1" i="1" dirty="0">
                <a:latin typeface="Verdana" panose="020B0604030504040204" pitchFamily="34" charset="0"/>
                <a:cs typeface="Times New Roman" panose="02020603050405020304" pitchFamily="18" charset="0"/>
              </a:rPr>
              <a:t>Proceso – Mapa de Proceso</a:t>
            </a:r>
            <a:endParaRPr lang="es-P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996165-80F1-490D-99B6-3890A4E6D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28" y="1771996"/>
            <a:ext cx="3699164" cy="490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87" tIns="52144" rIns="104287" bIns="52144">
            <a:spAutoFit/>
          </a:bodyPr>
          <a:lstStyle/>
          <a:p>
            <a:pPr marL="199160" indent="-199160">
              <a:buFontTx/>
              <a:buChar char="•"/>
            </a:pPr>
            <a:r>
              <a:rPr lang="es-PE" sz="2400" b="1" dirty="0">
                <a:latin typeface="Verdana" panose="020B0604030504040204" pitchFamily="34" charset="0"/>
                <a:ea typeface="Verdana" panose="020B0604030504040204" pitchFamily="34" charset="0"/>
              </a:rPr>
              <a:t>Tarea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: Es un mayor nivel de descomposición de la actividad.</a:t>
            </a:r>
          </a:p>
          <a:p>
            <a:pPr marL="199160" indent="-199160">
              <a:buFontTx/>
              <a:buChar char="•"/>
            </a:pP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Es la que implica una acción de verificación, tal es el caso, por ejemplo, cuando un alumno desea matricularse, se debe verificar que no tenga cursos pendientes.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F583A1-9508-4191-88DB-B5F4D4DBA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7954" y="1798320"/>
            <a:ext cx="8134046" cy="38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9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2C64928B-D551-46C0-BCE8-E53715C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877" y="585444"/>
            <a:ext cx="9410699" cy="637221"/>
          </a:xfrm>
        </p:spPr>
        <p:txBody>
          <a:bodyPr/>
          <a:lstStyle/>
          <a:p>
            <a:r>
              <a:rPr lang="es-PE" sz="32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6B27519-007D-4CD3-B276-9E01EF1A2635}"/>
              </a:ext>
            </a:extLst>
          </p:cNvPr>
          <p:cNvSpPr txBox="1"/>
          <p:nvPr/>
        </p:nvSpPr>
        <p:spPr>
          <a:xfrm>
            <a:off x="1120878" y="2005781"/>
            <a:ext cx="92146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 </a:t>
            </a:r>
            <a:r>
              <a:rPr lang="es-ES" sz="2800" b="1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mapa de procesos</a:t>
            </a:r>
            <a:r>
              <a:rPr lang="es-ES" sz="28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es un diagrama de valor que representa, a manera de inventario gráfico los </a:t>
            </a:r>
            <a:r>
              <a:rPr lang="es-ES" sz="2800" b="1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procesos,</a:t>
            </a:r>
            <a:r>
              <a:rPr lang="es-ES" sz="28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de una organización en forma interrelacionada.  </a:t>
            </a:r>
            <a:endParaRPr lang="es-PE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16C301-3E57-45AE-BADF-5495E0DBF315}"/>
              </a:ext>
            </a:extLst>
          </p:cNvPr>
          <p:cNvSpPr txBox="1">
            <a:spLocks/>
          </p:cNvSpPr>
          <p:nvPr/>
        </p:nvSpPr>
        <p:spPr>
          <a:xfrm>
            <a:off x="1120877" y="65839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Stag Light" panose="02000603060000020004" pitchFamily="50" charset="0"/>
                <a:ea typeface="+mj-ea"/>
                <a:cs typeface="+mj-cs"/>
              </a:defRPr>
            </a:lvl1pPr>
          </a:lstStyle>
          <a:p>
            <a:r>
              <a:rPr lang="es-ES" sz="3200" b="1" i="1" dirty="0">
                <a:latin typeface="Verdana" panose="020B0604030504040204" pitchFamily="34" charset="0"/>
                <a:cs typeface="Times New Roman" panose="02020603050405020304" pitchFamily="18" charset="0"/>
              </a:rPr>
              <a:t>Proceso – Mapa de Proceso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9292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2C64928B-D551-46C0-BCE8-E53715C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PE" sz="32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20D77B-4D59-4E79-A384-F55A086D0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84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12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2C64928B-D551-46C0-BCE8-E53715C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PE" sz="32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D613F2-D3F1-45B6-9518-20393C08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19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2C64928B-D551-46C0-BCE8-E53715C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PE" sz="32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16C301-3E57-45AE-BADF-5495E0DBF315}"/>
              </a:ext>
            </a:extLst>
          </p:cNvPr>
          <p:cNvSpPr txBox="1">
            <a:spLocks/>
          </p:cNvSpPr>
          <p:nvPr/>
        </p:nvSpPr>
        <p:spPr>
          <a:xfrm>
            <a:off x="1004987" y="694540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Stag Light" panose="02000603060000020004" pitchFamily="50" charset="0"/>
                <a:ea typeface="+mj-ea"/>
                <a:cs typeface="+mj-cs"/>
              </a:defRPr>
            </a:lvl1pPr>
          </a:lstStyle>
          <a:p>
            <a:r>
              <a:rPr lang="es-ES" sz="3200" b="1" i="1" dirty="0">
                <a:latin typeface="Verdana" panose="020B0604030504040204" pitchFamily="34" charset="0"/>
                <a:cs typeface="Times New Roman" panose="02020603050405020304" pitchFamily="18" charset="0"/>
              </a:rPr>
              <a:t>Proceso – Mapa de Proceso</a:t>
            </a:r>
            <a:endParaRPr lang="es-PE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D8E307-1CD9-4825-8FA0-686B2A68B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87" y="1849476"/>
            <a:ext cx="9768347" cy="182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87" tIns="52144" rIns="104287" bIns="52144">
            <a:spAutoFit/>
          </a:bodyPr>
          <a:lstStyle/>
          <a:p>
            <a:pPr marL="199160" indent="-199160">
              <a:buFontTx/>
              <a:buChar char="•"/>
            </a:pPr>
            <a:r>
              <a:rPr lang="es-PE" sz="2800" dirty="0">
                <a:latin typeface="Verdana" panose="020B0604030504040204" pitchFamily="34" charset="0"/>
                <a:ea typeface="Verdana" panose="020B0604030504040204" pitchFamily="34" charset="0"/>
              </a:rPr>
              <a:t>Los Modelos son representaciones de algún fenómeno o hecho de la realidad, que nos interese. Ej.: Modelos de Organizaciones, datos o procesos de negocios.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5419EE7C-B38C-41E3-879D-050206068D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148297"/>
              </p:ext>
            </p:extLst>
          </p:nvPr>
        </p:nvGraphicFramePr>
        <p:xfrm>
          <a:off x="1210235" y="4076541"/>
          <a:ext cx="9563099" cy="181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76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2C64928B-D551-46C0-BCE8-E53715C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PE" sz="32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16C301-3E57-45AE-BADF-5495E0DBF315}"/>
              </a:ext>
            </a:extLst>
          </p:cNvPr>
          <p:cNvSpPr txBox="1">
            <a:spLocks/>
          </p:cNvSpPr>
          <p:nvPr/>
        </p:nvSpPr>
        <p:spPr>
          <a:xfrm>
            <a:off x="1515035" y="6962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Stag Light" panose="02000603060000020004" pitchFamily="50" charset="0"/>
                <a:ea typeface="+mj-ea"/>
                <a:cs typeface="+mj-cs"/>
              </a:defRPr>
            </a:lvl1pPr>
          </a:lstStyle>
          <a:p>
            <a:r>
              <a:rPr lang="es-ES" sz="3200" b="1" i="1" dirty="0">
                <a:latin typeface="Verdana" panose="020B0604030504040204" pitchFamily="34" charset="0"/>
                <a:cs typeface="Times New Roman" panose="02020603050405020304" pitchFamily="18" charset="0"/>
              </a:rPr>
              <a:t>Proceso – Mapa de Proceso</a:t>
            </a:r>
            <a:endParaRPr lang="es-PE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47EE9F0-92B9-467B-9DD7-400E92A41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10" y="1988021"/>
            <a:ext cx="9768347" cy="13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87" tIns="52144" rIns="104287" bIns="52144">
            <a:spAutoFit/>
          </a:bodyPr>
          <a:lstStyle/>
          <a:p>
            <a:pPr marL="199160" indent="-199160">
              <a:buFontTx/>
              <a:buChar char="•"/>
            </a:pPr>
            <a:r>
              <a:rPr lang="es-PE" sz="2800" dirty="0">
                <a:latin typeface="Verdana" panose="020B0604030504040204" pitchFamily="34" charset="0"/>
                <a:ea typeface="Verdana" panose="020B0604030504040204" pitchFamily="34" charset="0"/>
              </a:rPr>
              <a:t>El proceso de negocio es una colección de actividades diseñadas para producir una salida específica para un cliente o mercado particular.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CD68F43-DE0F-45BA-83B3-9DF673CA0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09" y="3562421"/>
            <a:ext cx="9768347" cy="96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87" tIns="52144" rIns="104287" bIns="52144">
            <a:spAutoFit/>
          </a:bodyPr>
          <a:lstStyle/>
          <a:p>
            <a:pPr marL="199160" indent="-199160">
              <a:buFontTx/>
              <a:buChar char="•"/>
            </a:pPr>
            <a:r>
              <a:rPr lang="es-PE" sz="2800" dirty="0">
                <a:latin typeface="Verdana" panose="020B0604030504040204" pitchFamily="34" charset="0"/>
                <a:ea typeface="Verdana" panose="020B0604030504040204" pitchFamily="34" charset="0"/>
              </a:rPr>
              <a:t>El modelo de negocio es el estudio de la organización..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F7B1789-694B-4387-8527-409B3DEF6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08" y="4529502"/>
            <a:ext cx="9768347" cy="13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87" tIns="52144" rIns="104287" bIns="52144">
            <a:spAutoFit/>
          </a:bodyPr>
          <a:lstStyle/>
          <a:p>
            <a:pPr marL="199160" indent="-199160">
              <a:buFontTx/>
              <a:buChar char="•"/>
            </a:pPr>
            <a:r>
              <a:rPr lang="es-PE" sz="2800" dirty="0">
                <a:latin typeface="Verdana" panose="020B0604030504040204" pitchFamily="34" charset="0"/>
                <a:ea typeface="Verdana" panose="020B0604030504040204" pitchFamily="34" charset="0"/>
              </a:rPr>
              <a:t>El “</a:t>
            </a:r>
            <a:r>
              <a:rPr lang="es-P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Mod</a:t>
            </a:r>
            <a:r>
              <a:rPr lang="es-PE" sz="2800" dirty="0">
                <a:latin typeface="Verdana" panose="020B0604030504040204" pitchFamily="34" charset="0"/>
                <a:ea typeface="Verdana" panose="020B0604030504040204" pitchFamily="34" charset="0"/>
              </a:rPr>
              <a:t>elado de Negocios” es un proceso de representación de uno o más aspectos o elementos de una empresa u organización..  </a:t>
            </a:r>
            <a:endParaRPr lang="es-P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5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2C64928B-D551-46C0-BCE8-E53715C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PE" sz="32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16C301-3E57-45AE-BADF-5495E0DBF315}"/>
              </a:ext>
            </a:extLst>
          </p:cNvPr>
          <p:cNvSpPr txBox="1">
            <a:spLocks/>
          </p:cNvSpPr>
          <p:nvPr/>
        </p:nvSpPr>
        <p:spPr>
          <a:xfrm>
            <a:off x="290945" y="696281"/>
            <a:ext cx="1063478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Stag Light" panose="02000603060000020004" pitchFamily="50" charset="0"/>
                <a:ea typeface="+mj-ea"/>
                <a:cs typeface="+mj-cs"/>
              </a:defRPr>
            </a:lvl1pPr>
          </a:lstStyle>
          <a:p>
            <a:r>
              <a:rPr lang="es-ES" sz="3200" b="1" i="1" dirty="0">
                <a:latin typeface="Verdana" panose="020B0604030504040204" pitchFamily="34" charset="0"/>
                <a:cs typeface="Times New Roman" panose="02020603050405020304" pitchFamily="18" charset="0"/>
              </a:rPr>
              <a:t>Importancia de Modelar Proceso de Negocio</a:t>
            </a:r>
            <a:endParaRPr lang="es-P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EEA0DD-0E22-48BB-89C5-0DE5EF197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45" y="1751310"/>
            <a:ext cx="11901054" cy="446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87" tIns="52144" rIns="104287" bIns="52144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Permiten comprender mejor los mecanismos clave de un negocio existente.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Actúan como base para crear sistemas de información.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Facilitan la identificación de ideas para mejorar la estructura actual del negocio y su operación.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Para experimentar con un nuevo concepto de negocio.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Para identificar oportunidades de Outsourcing. (</a:t>
            </a:r>
            <a:r>
              <a:rPr lang="es-PE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Servis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) Subcontratación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Para mostrar la estructura de un negocio innovado</a:t>
            </a:r>
          </a:p>
        </p:txBody>
      </p:sp>
    </p:spTree>
    <p:extLst>
      <p:ext uri="{BB962C8B-B14F-4D97-AF65-F5344CB8AC3E}">
        <p14:creationId xmlns:p14="http://schemas.microsoft.com/office/powerpoint/2010/main" val="298556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PE" sz="32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Presentación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1053737" y="1901949"/>
            <a:ext cx="10084526" cy="4412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es-PE" sz="2800" b="1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1.- Del docente a cargo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es-PE" sz="2800" b="1" dirty="0">
                <a:solidFill>
                  <a:schemeClr val="tx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2.- Del curso en si</a:t>
            </a:r>
          </a:p>
          <a:p>
            <a:pPr lvl="3" algn="just">
              <a:lnSpc>
                <a:spcPct val="150000"/>
              </a:lnSpc>
              <a:spcAft>
                <a:spcPts val="800"/>
              </a:spcAft>
            </a:pPr>
            <a:r>
              <a:rPr lang="es-PE" sz="2800" b="1" dirty="0">
                <a:solidFill>
                  <a:schemeClr val="tx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Objetivo</a:t>
            </a:r>
          </a:p>
          <a:p>
            <a:pPr lvl="3" algn="just">
              <a:lnSpc>
                <a:spcPct val="150000"/>
              </a:lnSpc>
              <a:spcAft>
                <a:spcPts val="800"/>
              </a:spcAft>
            </a:pPr>
            <a:r>
              <a:rPr lang="es-PE" sz="2800" b="1" dirty="0">
                <a:solidFill>
                  <a:schemeClr val="tx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 Formación de grupos</a:t>
            </a:r>
          </a:p>
          <a:p>
            <a:pPr lvl="3" algn="just">
              <a:lnSpc>
                <a:spcPct val="150000"/>
              </a:lnSpc>
              <a:spcAft>
                <a:spcPts val="800"/>
              </a:spcAft>
            </a:pPr>
            <a:r>
              <a:rPr lang="es-PE" sz="2800" b="1" dirty="0">
                <a:solidFill>
                  <a:schemeClr val="tx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2.3 Definición y alcance del proyecto</a:t>
            </a:r>
          </a:p>
          <a:p>
            <a:pPr lvl="3" algn="just">
              <a:lnSpc>
                <a:spcPct val="150000"/>
              </a:lnSpc>
              <a:spcAft>
                <a:spcPts val="800"/>
              </a:spcAft>
            </a:pPr>
            <a:r>
              <a:rPr lang="es-PE" sz="2800" b="1" dirty="0">
                <a:solidFill>
                  <a:schemeClr val="tx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2.4 Artefactos del Proyecto</a:t>
            </a:r>
            <a:endParaRPr lang="es-PE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3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737" y="571590"/>
            <a:ext cx="9410699" cy="637221"/>
          </a:xfrm>
        </p:spPr>
        <p:txBody>
          <a:bodyPr/>
          <a:lstStyle/>
          <a:p>
            <a:r>
              <a:rPr lang="es-ES" sz="3200" b="1" i="1" dirty="0">
                <a:latin typeface="Verdan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lang="es-PE" sz="3200" b="1" i="1" dirty="0" err="1">
                <a:latin typeface="Verdana" panose="020B0604030504040204" pitchFamily="34" charset="0"/>
                <a:cs typeface="Times New Roman" panose="02020603050405020304" pitchFamily="18" charset="0"/>
              </a:rPr>
              <a:t>ontenido</a:t>
            </a:r>
            <a:r>
              <a:rPr lang="es-PE" sz="3200" b="1" i="1" dirty="0">
                <a:latin typeface="Verdana" panose="020B0604030504040204" pitchFamily="34" charset="0"/>
                <a:cs typeface="Times New Roman" panose="02020603050405020304" pitchFamily="18" charset="0"/>
              </a:rPr>
              <a:t> de la Clase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24208B-D955-470C-8193-AF4F6CAE35C9}"/>
              </a:ext>
            </a:extLst>
          </p:cNvPr>
          <p:cNvSpPr txBox="1"/>
          <p:nvPr/>
        </p:nvSpPr>
        <p:spPr>
          <a:xfrm>
            <a:off x="1053737" y="2454953"/>
            <a:ext cx="10084526" cy="277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1800" b="0" i="0" u="none" strike="noStrike" baseline="0" dirty="0">
              <a:latin typeface="Calibri" panose="020F0502020204030204" pitchFamily="34" charset="0"/>
            </a:endParaRPr>
          </a:p>
          <a:p>
            <a:r>
              <a:rPr lang="es-ES" sz="1800" b="0" i="0" u="none" strike="noStrike" baseline="0" dirty="0">
                <a:solidFill>
                  <a:srgbClr val="404040"/>
                </a:solidFill>
                <a:latin typeface="Calibri" panose="020F0502020204030204" pitchFamily="34" charset="0"/>
              </a:rPr>
              <a:t> </a:t>
            </a:r>
            <a:endParaRPr lang="es-E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4400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Organización-Negocios</a:t>
            </a:r>
            <a:endParaRPr lang="es-PE" sz="4400" b="0" i="0" u="none" strike="noStrike" baseline="0" dirty="0">
              <a:solidFill>
                <a:srgbClr val="4040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4400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Proceso–Mapa de procesos</a:t>
            </a:r>
            <a:r>
              <a:rPr lang="es-PE" sz="4400" b="0" i="0" u="none" strike="noStrike" baseline="0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44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PE" dirty="0">
                <a:solidFill>
                  <a:srgbClr val="404040"/>
                </a:solidFill>
                <a:latin typeface="Times New Roman" panose="02020603050405020304" pitchFamily="18" charset="0"/>
              </a:rPr>
              <a:t>	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endParaRPr lang="es-PE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ES" sz="3200" b="1" i="1" dirty="0">
                <a:latin typeface="Verdana" panose="020B0604030504040204" pitchFamily="34" charset="0"/>
                <a:cs typeface="Times New Roman" panose="02020603050405020304" pitchFamily="18" charset="0"/>
              </a:rPr>
              <a:t>Organización - Negocio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816622-CDC7-4C25-81ED-557C7F34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580" y="1392380"/>
            <a:ext cx="7899527" cy="546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7" y="526379"/>
            <a:ext cx="9410699" cy="637221"/>
          </a:xfrm>
        </p:spPr>
        <p:txBody>
          <a:bodyPr/>
          <a:lstStyle/>
          <a:p>
            <a:r>
              <a:rPr lang="es-ES" sz="3200" b="1" i="1" dirty="0">
                <a:latin typeface="Verdana" panose="020B0604030504040204" pitchFamily="34" charset="0"/>
                <a:cs typeface="Times New Roman" panose="02020603050405020304" pitchFamily="18" charset="0"/>
              </a:rPr>
              <a:t>Organización - Negocio</a:t>
            </a:r>
            <a:endParaRPr lang="es-PE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5A7A5D-899C-498A-8592-8420A07A0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27" y="1954917"/>
            <a:ext cx="10806546" cy="158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87" tIns="52144" rIns="104287" bIns="52144">
            <a:spAutoFit/>
          </a:bodyPr>
          <a:lstStyle/>
          <a:p>
            <a:pPr marL="199160" indent="-199160">
              <a:buFontTx/>
              <a:buChar char="•"/>
            </a:pPr>
            <a:r>
              <a:rPr lang="es-PE" sz="2400" b="1" dirty="0">
                <a:latin typeface="Verdana" panose="020B0604030504040204" pitchFamily="34" charset="0"/>
                <a:ea typeface="Verdana" panose="020B0604030504040204" pitchFamily="34" charset="0"/>
              </a:rPr>
              <a:t>Giro de Negocio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: Actividad específica de comercio, industrial, artesanal, de servicios y/o profesional que se desarrolla en un establecimiento, para cuya realización se solicita Autorización Municipal de Funcionamiento </a:t>
            </a:r>
            <a:r>
              <a:rPr lang="es-E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_tradnl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http://www.sefiltra.com/images/sectores.jpg">
            <a:extLst>
              <a:ext uri="{FF2B5EF4-FFF2-40B4-BE49-F238E27FC236}">
                <a16:creationId xmlns:a16="http://schemas.microsoft.com/office/drawing/2014/main" id="{B368FA2F-9B89-4175-A813-58F738EC0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8967"/>
          <a:stretch/>
        </p:blipFill>
        <p:spPr bwMode="auto">
          <a:xfrm>
            <a:off x="1219101" y="3537551"/>
            <a:ext cx="9554233" cy="223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65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ES" sz="3200" b="1" i="1" dirty="0">
                <a:latin typeface="Verdana" panose="020B0604030504040204" pitchFamily="34" charset="0"/>
                <a:cs typeface="Times New Roman" panose="02020603050405020304" pitchFamily="18" charset="0"/>
              </a:rPr>
              <a:t>Organización - Negocio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3E8DC1-F2EF-43F1-88C3-11759CE9BC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2635" y="1288474"/>
            <a:ext cx="9721001" cy="5355094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50570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547602"/>
            <a:ext cx="9410699" cy="637221"/>
          </a:xfrm>
        </p:spPr>
        <p:txBody>
          <a:bodyPr/>
          <a:lstStyle/>
          <a:p>
            <a:r>
              <a:rPr lang="es-ES" sz="3200" b="1" i="1" dirty="0">
                <a:latin typeface="Verdana" panose="020B0604030504040204" pitchFamily="34" charset="0"/>
                <a:cs typeface="Times New Roman" panose="02020603050405020304" pitchFamily="18" charset="0"/>
              </a:rPr>
              <a:t>Organización - Negocio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2DA387-82F9-405F-8461-F65F53D97916}"/>
              </a:ext>
            </a:extLst>
          </p:cNvPr>
          <p:cNvSpPr txBox="1"/>
          <p:nvPr/>
        </p:nvSpPr>
        <p:spPr>
          <a:xfrm>
            <a:off x="535997" y="2135491"/>
            <a:ext cx="26254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9160" indent="-199160">
              <a:buFontTx/>
              <a:buChar char="•"/>
            </a:pPr>
            <a:r>
              <a:rPr lang="es-PE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Procedimiento</a:t>
            </a:r>
            <a:r>
              <a:rPr lang="es-PE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Forma especifica para llevar a cabo una actividad o un proceso.</a:t>
            </a:r>
          </a:p>
        </p:txBody>
      </p:sp>
      <p:pic>
        <p:nvPicPr>
          <p:cNvPr id="8" name="Picture 2" descr="http://www.mpi.gob.pe/images/lic_fun_catC.jpg">
            <a:extLst>
              <a:ext uri="{FF2B5EF4-FFF2-40B4-BE49-F238E27FC236}">
                <a16:creationId xmlns:a16="http://schemas.microsoft.com/office/drawing/2014/main" id="{6FE35116-F5EC-4267-8937-B89ED1261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433" y="1790077"/>
            <a:ext cx="8992466" cy="506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E8088BCB-5396-458F-896E-5F49ECA7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85" y="446899"/>
            <a:ext cx="9410699" cy="637221"/>
          </a:xfrm>
        </p:spPr>
        <p:txBody>
          <a:bodyPr/>
          <a:lstStyle/>
          <a:p>
            <a:r>
              <a:rPr lang="es-ES" sz="3200" b="1" i="1" dirty="0">
                <a:latin typeface="Verdana" panose="020B0604030504040204" pitchFamily="34" charset="0"/>
                <a:cs typeface="Times New Roman" panose="02020603050405020304" pitchFamily="18" charset="0"/>
              </a:rPr>
              <a:t>Organización - Negocio</a:t>
            </a:r>
            <a:endParaRPr lang="es-P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10FF46F-679B-483D-B48D-2630129B7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89" y="2095591"/>
            <a:ext cx="2844897" cy="305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87" tIns="52144" rIns="104287" bIns="52144">
            <a:spAutoFit/>
          </a:bodyPr>
          <a:lstStyle/>
          <a:p>
            <a:pPr marL="199160" indent="-199160">
              <a:buFontTx/>
              <a:buChar char="•"/>
            </a:pPr>
            <a:r>
              <a:rPr lang="es-PE" sz="2400" b="1" dirty="0">
                <a:latin typeface="Verdana" panose="020B0604030504040204" pitchFamily="34" charset="0"/>
                <a:ea typeface="Verdana" panose="020B0604030504040204" pitchFamily="34" charset="0"/>
              </a:rPr>
              <a:t>Método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: Es el procedimiento adoptado en una organización, con lo cual se hace diferente de las demás.</a:t>
            </a:r>
          </a:p>
        </p:txBody>
      </p:sp>
      <p:pic>
        <p:nvPicPr>
          <p:cNvPr id="9" name="Picture 2" descr="http://www.efdeportes.com/efd125/metodo7.jpg">
            <a:extLst>
              <a:ext uri="{FF2B5EF4-FFF2-40B4-BE49-F238E27FC236}">
                <a16:creationId xmlns:a16="http://schemas.microsoft.com/office/drawing/2014/main" id="{C1221813-1D4C-40B6-BB65-3AF60DED7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189" y="1801090"/>
            <a:ext cx="6775138" cy="505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97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2C64928B-D551-46C0-BCE8-E53715C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5" y="543881"/>
            <a:ext cx="9410699" cy="637221"/>
          </a:xfrm>
        </p:spPr>
        <p:txBody>
          <a:bodyPr/>
          <a:lstStyle/>
          <a:p>
            <a:r>
              <a:rPr lang="es-PE" sz="32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16C301-3E57-45AE-BADF-5495E0DBF315}"/>
              </a:ext>
            </a:extLst>
          </p:cNvPr>
          <p:cNvSpPr txBox="1">
            <a:spLocks/>
          </p:cNvSpPr>
          <p:nvPr/>
        </p:nvSpPr>
        <p:spPr>
          <a:xfrm>
            <a:off x="545217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Stag Light" panose="02000603060000020004" pitchFamily="50" charset="0"/>
                <a:ea typeface="+mj-ea"/>
                <a:cs typeface="+mj-cs"/>
              </a:defRPr>
            </a:lvl1pPr>
          </a:lstStyle>
          <a:p>
            <a:r>
              <a:rPr lang="es-ES" sz="3200" b="1" i="1" dirty="0">
                <a:latin typeface="Verdana" panose="020B0604030504040204" pitchFamily="34" charset="0"/>
                <a:cs typeface="Times New Roman" panose="02020603050405020304" pitchFamily="18" charset="0"/>
              </a:rPr>
              <a:t>Proceso – Mapa de Proceso</a:t>
            </a:r>
            <a:endParaRPr lang="es-P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A7291B-5DCF-49BD-A29C-77BE38642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27" y="1685978"/>
            <a:ext cx="10823215" cy="121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87" tIns="52144" rIns="104287" bIns="52144">
            <a:spAutoFit/>
          </a:bodyPr>
          <a:lstStyle/>
          <a:p>
            <a:pPr marL="199160" indent="-199160">
              <a:buFontTx/>
              <a:buChar char="•"/>
            </a:pPr>
            <a:r>
              <a:rPr lang="es-PE" sz="2400" b="1" dirty="0">
                <a:latin typeface="Verdana" panose="020B0604030504040204" pitchFamily="34" charset="0"/>
                <a:ea typeface="Verdana" panose="020B0604030504040204" pitchFamily="34" charset="0"/>
              </a:rPr>
              <a:t>Proceso</a:t>
            </a: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: Conjunto de actividades mutuamente relacionadas o que interactúan, las cuales  transforman elementos de entrada en resultados.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ACED1B-6E8B-4BB6-9E2B-71C548E41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27" y="2981522"/>
            <a:ext cx="5001491" cy="37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87" tIns="52144" rIns="104287" bIns="52144">
            <a:spAutoFit/>
          </a:bodyPr>
          <a:lstStyle/>
          <a:p>
            <a:pPr marL="199160" indent="-199160">
              <a:buFontTx/>
              <a:buChar char="•"/>
            </a:pP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Los elementos de entrada para un proceso son generalmente resultados de otros procesos. </a:t>
            </a:r>
          </a:p>
          <a:p>
            <a:pPr marL="199160" indent="-199160">
              <a:buFontTx/>
              <a:buChar char="•"/>
            </a:pPr>
            <a:r>
              <a:rPr lang="es-PE" sz="2400" dirty="0">
                <a:latin typeface="Verdana" panose="020B0604030504040204" pitchFamily="34" charset="0"/>
                <a:ea typeface="Verdana" panose="020B0604030504040204" pitchFamily="34" charset="0"/>
              </a:rPr>
              <a:t>Los procesos de una organización son generalmente planificados y puestos en práctica bajo condiciones controladas para aportar valor. </a:t>
            </a:r>
          </a:p>
        </p:txBody>
      </p:sp>
      <p:pic>
        <p:nvPicPr>
          <p:cNvPr id="8" name="Picture 2" descr="http://www.elespecialistadecostos.com/wp-content/uploads/2012/03/Proceso-de-Producci%C3%B3n.png">
            <a:extLst>
              <a:ext uri="{FF2B5EF4-FFF2-40B4-BE49-F238E27FC236}">
                <a16:creationId xmlns:a16="http://schemas.microsoft.com/office/drawing/2014/main" id="{3B317391-8981-4156-AE22-6B4FB700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534" y="2526732"/>
            <a:ext cx="5114955" cy="43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98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_corp_20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04C962F1-D308-4BC2-A59B-463E03880934}" vid="{5C5A6791-3381-4C54-ADB6-99208E4EC96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49234179B00940A4310EE10E82DCE8" ma:contentTypeVersion="7" ma:contentTypeDescription="Create a new document." ma:contentTypeScope="" ma:versionID="365167d0cc2c49ab095a6c87ae92cbcf">
  <xsd:schema xmlns:xsd="http://www.w3.org/2001/XMLSchema" xmlns:xs="http://www.w3.org/2001/XMLSchema" xmlns:p="http://schemas.microsoft.com/office/2006/metadata/properties" xmlns:ns2="65bc2f35-4691-4cd5-8773-c7371efb30c2" xmlns:ns3="e39907ce-fe83-4f9e-913a-b613beec1999" targetNamespace="http://schemas.microsoft.com/office/2006/metadata/properties" ma:root="true" ma:fieldsID="1874fe4b23c733f4d03815443497394d" ns2:_="" ns3:_="">
    <xsd:import namespace="65bc2f35-4691-4cd5-8773-c7371efb30c2"/>
    <xsd:import namespace="e39907ce-fe83-4f9e-913a-b613beec19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c2f35-4691-4cd5-8773-c7371efb3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9907ce-fe83-4f9e-913a-b613beec199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45DA8B-C807-4C61-8A50-C8FD9FE5CD56}"/>
</file>

<file path=customXml/itemProps2.xml><?xml version="1.0" encoding="utf-8"?>
<ds:datastoreItem xmlns:ds="http://schemas.openxmlformats.org/officeDocument/2006/customXml" ds:itemID="{9064157A-FD97-4EA8-94C7-772CD48E4663}"/>
</file>

<file path=customXml/itemProps3.xml><?xml version="1.0" encoding="utf-8"?>
<ds:datastoreItem xmlns:ds="http://schemas.openxmlformats.org/officeDocument/2006/customXml" ds:itemID="{7E1902A8-33BD-40D2-8158-13E5A1CCE7B5}"/>
</file>

<file path=docProps/app.xml><?xml version="1.0" encoding="utf-8"?>
<Properties xmlns="http://schemas.openxmlformats.org/officeDocument/2006/extended-properties" xmlns:vt="http://schemas.openxmlformats.org/officeDocument/2006/docPropsVTypes">
  <Template>computacioneinformatica2019</Template>
  <TotalTime>3075</TotalTime>
  <Words>513</Words>
  <Application>Microsoft Office PowerPoint</Application>
  <PresentationFormat>Panorámica</PresentationFormat>
  <Paragraphs>68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Muller Regular</vt:lpstr>
      <vt:lpstr>Stag Book</vt:lpstr>
      <vt:lpstr>Stag Light</vt:lpstr>
      <vt:lpstr>Times New Roman</vt:lpstr>
      <vt:lpstr>Verdana</vt:lpstr>
      <vt:lpstr>tema_corp_2019</vt:lpstr>
      <vt:lpstr>Presentación de PowerPoint</vt:lpstr>
      <vt:lpstr>Presentación</vt:lpstr>
      <vt:lpstr>Contenido de la Clase</vt:lpstr>
      <vt:lpstr>Organización - Negocio</vt:lpstr>
      <vt:lpstr>Organización - Negocio</vt:lpstr>
      <vt:lpstr>Organización - Negocio</vt:lpstr>
      <vt:lpstr>Organización - Negocio</vt:lpstr>
      <vt:lpstr>Organización - Negocio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Ponce Silva</dc:creator>
  <cp:lastModifiedBy>Administrador</cp:lastModifiedBy>
  <cp:revision>90</cp:revision>
  <dcterms:created xsi:type="dcterms:W3CDTF">2018-11-28T19:57:05Z</dcterms:created>
  <dcterms:modified xsi:type="dcterms:W3CDTF">2022-01-20T02:19:08Z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0x0101001249234179B00940A4310EE10E82DCE8</vt:lpwstr>
  </property>
</Properties>
</file>