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354" r:id="rId2"/>
    <p:sldId id="256" r:id="rId3"/>
    <p:sldId id="373" r:id="rId4"/>
    <p:sldId id="372" r:id="rId5"/>
    <p:sldId id="257" r:id="rId6"/>
    <p:sldId id="371" r:id="rId7"/>
    <p:sldId id="258" r:id="rId8"/>
    <p:sldId id="374" r:id="rId9"/>
    <p:sldId id="375" r:id="rId10"/>
    <p:sldId id="391" r:id="rId11"/>
    <p:sldId id="392" r:id="rId12"/>
    <p:sldId id="369" r:id="rId13"/>
    <p:sldId id="379" r:id="rId14"/>
    <p:sldId id="380" r:id="rId15"/>
    <p:sldId id="381" r:id="rId16"/>
    <p:sldId id="382" r:id="rId17"/>
    <p:sldId id="378" r:id="rId18"/>
    <p:sldId id="377" r:id="rId19"/>
    <p:sldId id="376" r:id="rId20"/>
    <p:sldId id="356" r:id="rId21"/>
    <p:sldId id="357" r:id="rId22"/>
    <p:sldId id="361" r:id="rId23"/>
    <p:sldId id="383" r:id="rId24"/>
    <p:sldId id="384" r:id="rId25"/>
    <p:sldId id="385" r:id="rId26"/>
    <p:sldId id="386" r:id="rId27"/>
    <p:sldId id="387" r:id="rId28"/>
    <p:sldId id="388" r:id="rId29"/>
    <p:sldId id="390" r:id="rId30"/>
    <p:sldId id="37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A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44B3-30EA-4857-96B8-C7FF4EDDB787}" type="datetimeFigureOut">
              <a:rPr lang="es-PE" smtClean="0"/>
              <a:t>13/04/2022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4DBC-AA5C-48F3-BC88-DB711210BD6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2789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44B3-30EA-4857-96B8-C7FF4EDDB787}" type="datetimeFigureOut">
              <a:rPr lang="es-PE" smtClean="0"/>
              <a:t>13/04/2022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4DBC-AA5C-48F3-BC88-DB711210BD6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9458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44B3-30EA-4857-96B8-C7FF4EDDB787}" type="datetimeFigureOut">
              <a:rPr lang="es-PE" smtClean="0"/>
              <a:t>13/04/2022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4DBC-AA5C-48F3-BC88-DB711210BD6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6479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44B3-30EA-4857-96B8-C7FF4EDDB787}" type="datetimeFigureOut">
              <a:rPr lang="es-PE" smtClean="0"/>
              <a:t>13/04/2022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4DBC-AA5C-48F3-BC88-DB711210BD61}" type="slidenum">
              <a:rPr lang="es-PE" smtClean="0"/>
              <a:t>‹Nº›</a:t>
            </a:fld>
            <a:endParaRPr lang="es-PE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4441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44B3-30EA-4857-96B8-C7FF4EDDB787}" type="datetimeFigureOut">
              <a:rPr lang="es-PE" smtClean="0"/>
              <a:t>13/04/2022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4DBC-AA5C-48F3-BC88-DB711210BD6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46619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44B3-30EA-4857-96B8-C7FF4EDDB787}" type="datetimeFigureOut">
              <a:rPr lang="es-PE" smtClean="0"/>
              <a:t>13/04/2022</a:t>
            </a:fld>
            <a:endParaRPr lang="es-P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4DBC-AA5C-48F3-BC88-DB711210BD6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88576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44B3-30EA-4857-96B8-C7FF4EDDB787}" type="datetimeFigureOut">
              <a:rPr lang="es-PE" smtClean="0"/>
              <a:t>13/04/2022</a:t>
            </a:fld>
            <a:endParaRPr lang="es-P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4DBC-AA5C-48F3-BC88-DB711210BD6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26018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44B3-30EA-4857-96B8-C7FF4EDDB787}" type="datetimeFigureOut">
              <a:rPr lang="es-PE" smtClean="0"/>
              <a:t>13/04/2022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4DBC-AA5C-48F3-BC88-DB711210BD6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7529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44B3-30EA-4857-96B8-C7FF4EDDB787}" type="datetimeFigureOut">
              <a:rPr lang="es-PE" smtClean="0"/>
              <a:t>13/04/2022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4DBC-AA5C-48F3-BC88-DB711210BD6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655856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apositiva de título_color_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28649" y="5107866"/>
            <a:ext cx="9439276" cy="550944"/>
          </a:xfrm>
        </p:spPr>
        <p:txBody>
          <a:bodyPr anchor="ctr"/>
          <a:lstStyle>
            <a:lvl1pPr algn="l">
              <a:defRPr sz="4500">
                <a:solidFill>
                  <a:schemeClr val="bg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6942" y="5805307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13/04/2022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6047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44B3-30EA-4857-96B8-C7FF4EDDB787}" type="datetimeFigureOut">
              <a:rPr lang="es-PE" smtClean="0"/>
              <a:t>13/04/2022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4DBC-AA5C-48F3-BC88-DB711210BD6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0180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44B3-30EA-4857-96B8-C7FF4EDDB787}" type="datetimeFigureOut">
              <a:rPr lang="es-PE" smtClean="0"/>
              <a:t>13/04/2022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4DBC-AA5C-48F3-BC88-DB711210BD6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97259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44B3-30EA-4857-96B8-C7FF4EDDB787}" type="datetimeFigureOut">
              <a:rPr lang="es-PE" smtClean="0"/>
              <a:t>13/04/2022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4DBC-AA5C-48F3-BC88-DB711210BD6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5147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44B3-30EA-4857-96B8-C7FF4EDDB787}" type="datetimeFigureOut">
              <a:rPr lang="es-PE" smtClean="0"/>
              <a:t>13/04/2022</a:t>
            </a:fld>
            <a:endParaRPr lang="es-P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4DBC-AA5C-48F3-BC88-DB711210BD6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7642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44B3-30EA-4857-96B8-C7FF4EDDB787}" type="datetimeFigureOut">
              <a:rPr lang="es-PE" smtClean="0"/>
              <a:t>13/04/2022</a:t>
            </a:fld>
            <a:endParaRPr lang="es-P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4DBC-AA5C-48F3-BC88-DB711210BD6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4593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44B3-30EA-4857-96B8-C7FF4EDDB787}" type="datetimeFigureOut">
              <a:rPr lang="es-PE" smtClean="0"/>
              <a:t>13/04/2022</a:t>
            </a:fld>
            <a:endParaRPr lang="es-P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4DBC-AA5C-48F3-BC88-DB711210BD6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2043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44B3-30EA-4857-96B8-C7FF4EDDB787}" type="datetimeFigureOut">
              <a:rPr lang="es-PE" smtClean="0"/>
              <a:t>13/04/2022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4DBC-AA5C-48F3-BC88-DB711210BD6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5186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44B3-30EA-4857-96B8-C7FF4EDDB787}" type="datetimeFigureOut">
              <a:rPr lang="es-PE" smtClean="0"/>
              <a:t>13/04/2022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4DBC-AA5C-48F3-BC88-DB711210BD6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3530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644B3-30EA-4857-96B8-C7FF4EDDB787}" type="datetimeFigureOut">
              <a:rPr lang="es-PE" smtClean="0"/>
              <a:t>13/04/2022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F4DBC-AA5C-48F3-BC88-DB711210BD6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59202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4">
            <a:extLst>
              <a:ext uri="{FF2B5EF4-FFF2-40B4-BE49-F238E27FC236}">
                <a16:creationId xmlns:a16="http://schemas.microsoft.com/office/drawing/2014/main" id="{6805CF99-DF9D-4416-B581-E960280C955D}"/>
              </a:ext>
            </a:extLst>
          </p:cNvPr>
          <p:cNvSpPr txBox="1">
            <a:spLocks/>
          </p:cNvSpPr>
          <p:nvPr/>
        </p:nvSpPr>
        <p:spPr>
          <a:xfrm>
            <a:off x="789342" y="4945620"/>
            <a:ext cx="10177683" cy="5509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bg1"/>
                </a:solidFill>
                <a:latin typeface="Stag Book" panose="02000503060000020004" pitchFamily="50" charset="0"/>
                <a:ea typeface="+mj-ea"/>
                <a:cs typeface="+mj-cs"/>
              </a:defRPr>
            </a:lvl1pPr>
          </a:lstStyle>
          <a:p>
            <a:r>
              <a:rPr lang="es-ES" sz="4000" dirty="0"/>
              <a:t> </a:t>
            </a:r>
          </a:p>
          <a:p>
            <a:endParaRPr lang="es-PE" sz="4000" dirty="0"/>
          </a:p>
        </p:txBody>
      </p:sp>
      <p:sp>
        <p:nvSpPr>
          <p:cNvPr id="9" name="Subtítulo 25">
            <a:extLst>
              <a:ext uri="{FF2B5EF4-FFF2-40B4-BE49-F238E27FC236}">
                <a16:creationId xmlns:a16="http://schemas.microsoft.com/office/drawing/2014/main" id="{173B3904-AD42-4E02-99A9-A6F8ECACBB4F}"/>
              </a:ext>
            </a:extLst>
          </p:cNvPr>
          <p:cNvSpPr txBox="1">
            <a:spLocks/>
          </p:cNvSpPr>
          <p:nvPr/>
        </p:nvSpPr>
        <p:spPr>
          <a:xfrm>
            <a:off x="789341" y="5957707"/>
            <a:ext cx="10662429" cy="4635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b="1" dirty="0"/>
              <a:t>DSI                                                                                                                                                    ENERO  2022 - I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A5347C5-4A44-4A59-960F-B49D464972E8}"/>
              </a:ext>
            </a:extLst>
          </p:cNvPr>
          <p:cNvSpPr txBox="1"/>
          <p:nvPr/>
        </p:nvSpPr>
        <p:spPr>
          <a:xfrm>
            <a:off x="3440104" y="2145375"/>
            <a:ext cx="712063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INTEGRANTES :</a:t>
            </a:r>
          </a:p>
          <a:p>
            <a:endParaRPr lang="es-PE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s-PE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s-P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1.- </a:t>
            </a:r>
          </a:p>
          <a:p>
            <a:r>
              <a:rPr lang="es-P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2.-</a:t>
            </a:r>
          </a:p>
          <a:p>
            <a:r>
              <a:rPr lang="es-P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3.-</a:t>
            </a:r>
          </a:p>
          <a:p>
            <a:r>
              <a:rPr lang="es-P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4.- </a:t>
            </a:r>
            <a:endParaRPr lang="es-PE" sz="3600" b="1" dirty="0">
              <a:solidFill>
                <a:schemeClr val="bg1"/>
              </a:solidFill>
              <a:latin typeface="Stag Book" panose="020005030600000200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46F9463-214D-4466-A0F4-E6FBD05D4297}"/>
              </a:ext>
            </a:extLst>
          </p:cNvPr>
          <p:cNvSpPr txBox="1"/>
          <p:nvPr/>
        </p:nvSpPr>
        <p:spPr>
          <a:xfrm>
            <a:off x="3440104" y="668938"/>
            <a:ext cx="8447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PE" sz="2400" b="1" dirty="0">
                <a:solidFill>
                  <a:schemeClr val="bg1"/>
                </a:solidFill>
                <a:latin typeface="Stag Book" panose="02000503060000020004"/>
              </a:rPr>
              <a:t>NOMBRE DEL PROYECTO : 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ES" sz="3200" b="0" i="0" u="none" strike="noStrike" baseline="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072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0E9ABE7-0C5D-45D3-963F-1515B676D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1258"/>
            <a:ext cx="10353761" cy="1326321"/>
          </a:xfrm>
        </p:spPr>
        <p:txBody>
          <a:bodyPr>
            <a:normAutofit/>
          </a:bodyPr>
          <a:lstStyle/>
          <a:p>
            <a:r>
              <a:rPr lang="es-ES" dirty="0"/>
              <a:t>DIAGRAMA DE caso de uso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1098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0E9ABE7-0C5D-45D3-963F-1515B676D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1258"/>
            <a:ext cx="10353761" cy="1326321"/>
          </a:xfrm>
        </p:spPr>
        <p:txBody>
          <a:bodyPr>
            <a:normAutofit/>
          </a:bodyPr>
          <a:lstStyle/>
          <a:p>
            <a:r>
              <a:rPr lang="es-ES" dirty="0"/>
              <a:t>DIAGRAMA DE clases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0670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22216B7-42CD-46F8-9C59-CA949F581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77" y="1588738"/>
            <a:ext cx="6484711" cy="50828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DEC0086-EFD4-4C7D-967A-8D2D40152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527" y="2599696"/>
            <a:ext cx="4746925" cy="2654475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16CC7702-352D-4E7A-B359-FC10E7B62542}"/>
              </a:ext>
            </a:extLst>
          </p:cNvPr>
          <p:cNvSpPr txBox="1">
            <a:spLocks/>
          </p:cNvSpPr>
          <p:nvPr/>
        </p:nvSpPr>
        <p:spPr>
          <a:xfrm>
            <a:off x="919119" y="401954"/>
            <a:ext cx="10353761" cy="66316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MODELAMIENTO DE DATOS</a:t>
            </a:r>
            <a:endParaRPr lang="es-PE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0CEDCDA-BA99-4ECE-8092-06294908F949}"/>
              </a:ext>
            </a:extLst>
          </p:cNvPr>
          <p:cNvSpPr txBox="1"/>
          <p:nvPr/>
        </p:nvSpPr>
        <p:spPr>
          <a:xfrm>
            <a:off x="358177" y="1142260"/>
            <a:ext cx="205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DOCUMENTO  01</a:t>
            </a:r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B781F60-3E04-495F-AD29-D9C86CB29BBB}"/>
              </a:ext>
            </a:extLst>
          </p:cNvPr>
          <p:cNvSpPr txBox="1"/>
          <p:nvPr/>
        </p:nvSpPr>
        <p:spPr>
          <a:xfrm>
            <a:off x="7532914" y="2075543"/>
            <a:ext cx="237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MODELAMIENTO 01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74612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6CC7702-352D-4E7A-B359-FC10E7B62542}"/>
              </a:ext>
            </a:extLst>
          </p:cNvPr>
          <p:cNvSpPr txBox="1">
            <a:spLocks/>
          </p:cNvSpPr>
          <p:nvPr/>
        </p:nvSpPr>
        <p:spPr>
          <a:xfrm>
            <a:off x="919119" y="401954"/>
            <a:ext cx="10353761" cy="66316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MODELAMIENTO DE DATOS</a:t>
            </a:r>
            <a:endParaRPr lang="es-PE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0CEDCDA-BA99-4ECE-8092-06294908F949}"/>
              </a:ext>
            </a:extLst>
          </p:cNvPr>
          <p:cNvSpPr txBox="1"/>
          <p:nvPr/>
        </p:nvSpPr>
        <p:spPr>
          <a:xfrm>
            <a:off x="358177" y="1142260"/>
            <a:ext cx="205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DOCUMENTO  02</a:t>
            </a:r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B781F60-3E04-495F-AD29-D9C86CB29BBB}"/>
              </a:ext>
            </a:extLst>
          </p:cNvPr>
          <p:cNvSpPr txBox="1"/>
          <p:nvPr/>
        </p:nvSpPr>
        <p:spPr>
          <a:xfrm>
            <a:off x="7532914" y="2075543"/>
            <a:ext cx="237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MODELAMIENTO 02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49977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6CC7702-352D-4E7A-B359-FC10E7B62542}"/>
              </a:ext>
            </a:extLst>
          </p:cNvPr>
          <p:cNvSpPr txBox="1">
            <a:spLocks/>
          </p:cNvSpPr>
          <p:nvPr/>
        </p:nvSpPr>
        <p:spPr>
          <a:xfrm>
            <a:off x="919119" y="401954"/>
            <a:ext cx="10353761" cy="66316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MODELAMIENTO DE DATOS</a:t>
            </a:r>
            <a:endParaRPr lang="es-PE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0CEDCDA-BA99-4ECE-8092-06294908F949}"/>
              </a:ext>
            </a:extLst>
          </p:cNvPr>
          <p:cNvSpPr txBox="1"/>
          <p:nvPr/>
        </p:nvSpPr>
        <p:spPr>
          <a:xfrm>
            <a:off x="358177" y="1142260"/>
            <a:ext cx="205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DOCUMENTO  03</a:t>
            </a:r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B781F60-3E04-495F-AD29-D9C86CB29BBB}"/>
              </a:ext>
            </a:extLst>
          </p:cNvPr>
          <p:cNvSpPr txBox="1"/>
          <p:nvPr/>
        </p:nvSpPr>
        <p:spPr>
          <a:xfrm>
            <a:off x="7532914" y="2075543"/>
            <a:ext cx="237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MODELAMIENTO 03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08631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6CC7702-352D-4E7A-B359-FC10E7B62542}"/>
              </a:ext>
            </a:extLst>
          </p:cNvPr>
          <p:cNvSpPr txBox="1">
            <a:spLocks/>
          </p:cNvSpPr>
          <p:nvPr/>
        </p:nvSpPr>
        <p:spPr>
          <a:xfrm>
            <a:off x="919119" y="401954"/>
            <a:ext cx="10353761" cy="66316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MODELAMIENTO DE DATOS</a:t>
            </a:r>
            <a:endParaRPr lang="es-PE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0CEDCDA-BA99-4ECE-8092-06294908F949}"/>
              </a:ext>
            </a:extLst>
          </p:cNvPr>
          <p:cNvSpPr txBox="1"/>
          <p:nvPr/>
        </p:nvSpPr>
        <p:spPr>
          <a:xfrm>
            <a:off x="358177" y="1142260"/>
            <a:ext cx="205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DOCUMENTO  04</a:t>
            </a:r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B781F60-3E04-495F-AD29-D9C86CB29BBB}"/>
              </a:ext>
            </a:extLst>
          </p:cNvPr>
          <p:cNvSpPr txBox="1"/>
          <p:nvPr/>
        </p:nvSpPr>
        <p:spPr>
          <a:xfrm>
            <a:off x="7532914" y="2075543"/>
            <a:ext cx="237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MODELAMIENTO 04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19958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6CC7702-352D-4E7A-B359-FC10E7B62542}"/>
              </a:ext>
            </a:extLst>
          </p:cNvPr>
          <p:cNvSpPr txBox="1">
            <a:spLocks/>
          </p:cNvSpPr>
          <p:nvPr/>
        </p:nvSpPr>
        <p:spPr>
          <a:xfrm>
            <a:off x="919119" y="401954"/>
            <a:ext cx="10353761" cy="66316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MODELAMIENTO DE DATOS</a:t>
            </a:r>
            <a:endParaRPr lang="es-PE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0CEDCDA-BA99-4ECE-8092-06294908F949}"/>
              </a:ext>
            </a:extLst>
          </p:cNvPr>
          <p:cNvSpPr txBox="1"/>
          <p:nvPr/>
        </p:nvSpPr>
        <p:spPr>
          <a:xfrm>
            <a:off x="358177" y="1142260"/>
            <a:ext cx="205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DOCUMENTO  05</a:t>
            </a:r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B781F60-3E04-495F-AD29-D9C86CB29BBB}"/>
              </a:ext>
            </a:extLst>
          </p:cNvPr>
          <p:cNvSpPr txBox="1"/>
          <p:nvPr/>
        </p:nvSpPr>
        <p:spPr>
          <a:xfrm>
            <a:off x="7532914" y="2075543"/>
            <a:ext cx="237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MODELAMIENTO 05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11123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6CC7702-352D-4E7A-B359-FC10E7B62542}"/>
              </a:ext>
            </a:extLst>
          </p:cNvPr>
          <p:cNvSpPr txBox="1">
            <a:spLocks/>
          </p:cNvSpPr>
          <p:nvPr/>
        </p:nvSpPr>
        <p:spPr>
          <a:xfrm>
            <a:off x="919119" y="401954"/>
            <a:ext cx="10353761" cy="66316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MODELAMIENTO DE DATOS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220D88-49D7-419F-AD4A-882644DF3E81}"/>
              </a:ext>
            </a:extLst>
          </p:cNvPr>
          <p:cNvSpPr txBox="1"/>
          <p:nvPr/>
        </p:nvSpPr>
        <p:spPr>
          <a:xfrm>
            <a:off x="358177" y="1142260"/>
            <a:ext cx="205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DOCUMENTO  06</a:t>
            </a:r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0AFD6BA-C329-4847-8575-72CB4B2B535C}"/>
              </a:ext>
            </a:extLst>
          </p:cNvPr>
          <p:cNvSpPr txBox="1"/>
          <p:nvPr/>
        </p:nvSpPr>
        <p:spPr>
          <a:xfrm>
            <a:off x="7532914" y="2075543"/>
            <a:ext cx="237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MODELAMIENTO 06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67820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0E9ABE7-0C5D-45D3-963F-1515B676D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1258"/>
            <a:ext cx="10353761" cy="682171"/>
          </a:xfrm>
        </p:spPr>
        <p:txBody>
          <a:bodyPr>
            <a:normAutofit fontScale="90000"/>
          </a:bodyPr>
          <a:lstStyle/>
          <a:p>
            <a:r>
              <a:rPr lang="es-ES" dirty="0"/>
              <a:t>MODELO DE ENTIDAD RELACION - INTEGRAL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3288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0E9ABE7-0C5D-45D3-963F-1515B676D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1258"/>
            <a:ext cx="10353761" cy="682171"/>
          </a:xfrm>
        </p:spPr>
        <p:txBody>
          <a:bodyPr>
            <a:normAutofit/>
          </a:bodyPr>
          <a:lstStyle/>
          <a:p>
            <a:r>
              <a:rPr lang="es-ES" dirty="0"/>
              <a:t>DIAGRAMA DE CASO DE USO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8920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D63F6-962B-4998-A57F-E03B5807D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7998" y="338364"/>
            <a:ext cx="7767373" cy="666374"/>
          </a:xfrm>
        </p:spPr>
        <p:txBody>
          <a:bodyPr>
            <a:normAutofit/>
          </a:bodyPr>
          <a:lstStyle/>
          <a:p>
            <a:r>
              <a:rPr lang="es-ES" sz="3400" dirty="0"/>
              <a:t>PRESENTACION GRUPAL  </a:t>
            </a:r>
            <a:endParaRPr lang="es-PE" sz="3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0492CC-FFDE-4F09-8882-6D2C4C1B4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8969" y="1205280"/>
            <a:ext cx="7525431" cy="1204091"/>
          </a:xfrm>
        </p:spPr>
        <p:txBody>
          <a:bodyPr>
            <a:normAutofit/>
          </a:bodyPr>
          <a:lstStyle/>
          <a:p>
            <a:pPr algn="l"/>
            <a:r>
              <a:rPr lang="es-ES" sz="18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Descripción: 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A67DE91-6B2F-44D7-9D52-F13E61670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37" y="1205280"/>
            <a:ext cx="1351667" cy="130569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7B91200-39C1-4626-9C7F-6E13F5192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36" y="3041337"/>
            <a:ext cx="1351667" cy="130569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B71745C-B657-4A4A-B3D9-7F3BDEC69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35" y="4999874"/>
            <a:ext cx="1351667" cy="1305692"/>
          </a:xfrm>
          <a:prstGeom prst="rect">
            <a:avLst/>
          </a:prstGeom>
        </p:spPr>
      </p:pic>
      <p:sp>
        <p:nvSpPr>
          <p:cNvPr id="12" name="Subtítulo 2">
            <a:extLst>
              <a:ext uri="{FF2B5EF4-FFF2-40B4-BE49-F238E27FC236}">
                <a16:creationId xmlns:a16="http://schemas.microsoft.com/office/drawing/2014/main" id="{742DF737-D470-4A43-AA53-F9A6FE20AE38}"/>
              </a:ext>
            </a:extLst>
          </p:cNvPr>
          <p:cNvSpPr txBox="1">
            <a:spLocks/>
          </p:cNvSpPr>
          <p:nvPr/>
        </p:nvSpPr>
        <p:spPr>
          <a:xfrm>
            <a:off x="3548968" y="3041337"/>
            <a:ext cx="7380289" cy="1204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8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Descripción: </a:t>
            </a:r>
            <a:endParaRPr lang="es-PE" dirty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EC709351-90AF-47C5-9DDF-337ABCABC72D}"/>
              </a:ext>
            </a:extLst>
          </p:cNvPr>
          <p:cNvSpPr txBox="1">
            <a:spLocks/>
          </p:cNvSpPr>
          <p:nvPr/>
        </p:nvSpPr>
        <p:spPr>
          <a:xfrm>
            <a:off x="3548968" y="4976930"/>
            <a:ext cx="7670575" cy="1204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8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Descripción: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6740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35CA51-A52D-4878-BF75-E0C6B3B05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33" y="1311468"/>
            <a:ext cx="6294120" cy="4564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DF58D5A7-68DB-4830-97C2-1818DCDE0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773" y="4079062"/>
            <a:ext cx="4578928" cy="16988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076D0700-8C4E-4234-B2F2-BF0258F2E2BE}"/>
              </a:ext>
            </a:extLst>
          </p:cNvPr>
          <p:cNvSpPr txBox="1">
            <a:spLocks/>
          </p:cNvSpPr>
          <p:nvPr/>
        </p:nvSpPr>
        <p:spPr>
          <a:xfrm>
            <a:off x="919119" y="401954"/>
            <a:ext cx="10353761" cy="66316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PROTOTIPO 01 – CASO USO - MER</a:t>
            </a:r>
            <a:endParaRPr lang="es-PE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3845FFF-AEDE-4E51-A6C7-A12DDC219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5773" y="1311467"/>
            <a:ext cx="4147107" cy="16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2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A373547-E67F-41A2-AB6D-C8937DC9B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54" y="1617474"/>
            <a:ext cx="7018020" cy="4351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B2A58CA-63AA-48FC-84A6-274E347DF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195" y="3792984"/>
            <a:ext cx="2819400" cy="1889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CC99644-76F0-491F-A8E6-1470DA057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457" y="1617474"/>
            <a:ext cx="3625189" cy="1309096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537EC674-8D90-439D-B249-57869793E639}"/>
              </a:ext>
            </a:extLst>
          </p:cNvPr>
          <p:cNvSpPr txBox="1">
            <a:spLocks/>
          </p:cNvSpPr>
          <p:nvPr/>
        </p:nvSpPr>
        <p:spPr>
          <a:xfrm>
            <a:off x="628834" y="226345"/>
            <a:ext cx="10353761" cy="66316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PROTOTIPO 02 – CASO USO - MER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65976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761F107-453A-4A0C-98E6-A9B3A1161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76" y="1398711"/>
            <a:ext cx="6700810" cy="523037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BE5B4BD-E55B-4892-AC65-5F69B07CB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400" y="4130359"/>
            <a:ext cx="4514124" cy="228576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77C639B-C356-4BC7-A272-76DD74F7A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400" y="1507898"/>
            <a:ext cx="4514124" cy="180271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B8B55ABE-38FB-4955-8E14-0F704E7E79A1}"/>
              </a:ext>
            </a:extLst>
          </p:cNvPr>
          <p:cNvSpPr txBox="1">
            <a:spLocks/>
          </p:cNvSpPr>
          <p:nvPr/>
        </p:nvSpPr>
        <p:spPr>
          <a:xfrm>
            <a:off x="919119" y="401954"/>
            <a:ext cx="10353761" cy="66316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PROTOTIPO 03 – CASO USO - MER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30369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5">
            <a:extLst>
              <a:ext uri="{FF2B5EF4-FFF2-40B4-BE49-F238E27FC236}">
                <a16:creationId xmlns:a16="http://schemas.microsoft.com/office/drawing/2014/main" id="{B8B55ABE-38FB-4955-8E14-0F704E7E79A1}"/>
              </a:ext>
            </a:extLst>
          </p:cNvPr>
          <p:cNvSpPr txBox="1">
            <a:spLocks/>
          </p:cNvSpPr>
          <p:nvPr/>
        </p:nvSpPr>
        <p:spPr>
          <a:xfrm>
            <a:off x="919119" y="401954"/>
            <a:ext cx="10353761" cy="66316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PROTOTIPO 04 – CASO USO - MER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85480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5">
            <a:extLst>
              <a:ext uri="{FF2B5EF4-FFF2-40B4-BE49-F238E27FC236}">
                <a16:creationId xmlns:a16="http://schemas.microsoft.com/office/drawing/2014/main" id="{B8B55ABE-38FB-4955-8E14-0F704E7E79A1}"/>
              </a:ext>
            </a:extLst>
          </p:cNvPr>
          <p:cNvSpPr txBox="1">
            <a:spLocks/>
          </p:cNvSpPr>
          <p:nvPr/>
        </p:nvSpPr>
        <p:spPr>
          <a:xfrm>
            <a:off x="919119" y="401954"/>
            <a:ext cx="10353761" cy="66316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PROTOTIPO 05 – CASO USO - MER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92232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5">
            <a:extLst>
              <a:ext uri="{FF2B5EF4-FFF2-40B4-BE49-F238E27FC236}">
                <a16:creationId xmlns:a16="http://schemas.microsoft.com/office/drawing/2014/main" id="{B8B55ABE-38FB-4955-8E14-0F704E7E79A1}"/>
              </a:ext>
            </a:extLst>
          </p:cNvPr>
          <p:cNvSpPr txBox="1">
            <a:spLocks/>
          </p:cNvSpPr>
          <p:nvPr/>
        </p:nvSpPr>
        <p:spPr>
          <a:xfrm>
            <a:off x="919119" y="401954"/>
            <a:ext cx="10353761" cy="66316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PROTOTIPO 06 – CASO USO - MER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25147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5">
            <a:extLst>
              <a:ext uri="{FF2B5EF4-FFF2-40B4-BE49-F238E27FC236}">
                <a16:creationId xmlns:a16="http://schemas.microsoft.com/office/drawing/2014/main" id="{B8B55ABE-38FB-4955-8E14-0F704E7E79A1}"/>
              </a:ext>
            </a:extLst>
          </p:cNvPr>
          <p:cNvSpPr txBox="1">
            <a:spLocks/>
          </p:cNvSpPr>
          <p:nvPr/>
        </p:nvSpPr>
        <p:spPr>
          <a:xfrm>
            <a:off x="919119" y="401954"/>
            <a:ext cx="10353761" cy="66316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PROTOTIPO 07 – CASO USO - MER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00138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5">
            <a:extLst>
              <a:ext uri="{FF2B5EF4-FFF2-40B4-BE49-F238E27FC236}">
                <a16:creationId xmlns:a16="http://schemas.microsoft.com/office/drawing/2014/main" id="{B8B55ABE-38FB-4955-8E14-0F704E7E79A1}"/>
              </a:ext>
            </a:extLst>
          </p:cNvPr>
          <p:cNvSpPr txBox="1">
            <a:spLocks/>
          </p:cNvSpPr>
          <p:nvPr/>
        </p:nvSpPr>
        <p:spPr>
          <a:xfrm>
            <a:off x="919119" y="401954"/>
            <a:ext cx="10353761" cy="66316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PROTOTIPO 08 – CASO USO - MER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1237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5">
            <a:extLst>
              <a:ext uri="{FF2B5EF4-FFF2-40B4-BE49-F238E27FC236}">
                <a16:creationId xmlns:a16="http://schemas.microsoft.com/office/drawing/2014/main" id="{B8B55ABE-38FB-4955-8E14-0F704E7E79A1}"/>
              </a:ext>
            </a:extLst>
          </p:cNvPr>
          <p:cNvSpPr txBox="1">
            <a:spLocks/>
          </p:cNvSpPr>
          <p:nvPr/>
        </p:nvSpPr>
        <p:spPr>
          <a:xfrm>
            <a:off x="919119" y="401954"/>
            <a:ext cx="10353761" cy="66316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PROTOTIPO 09 – CASO USO - MER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14901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5">
            <a:extLst>
              <a:ext uri="{FF2B5EF4-FFF2-40B4-BE49-F238E27FC236}">
                <a16:creationId xmlns:a16="http://schemas.microsoft.com/office/drawing/2014/main" id="{B8B55ABE-38FB-4955-8E14-0F704E7E79A1}"/>
              </a:ext>
            </a:extLst>
          </p:cNvPr>
          <p:cNvSpPr txBox="1">
            <a:spLocks/>
          </p:cNvSpPr>
          <p:nvPr/>
        </p:nvSpPr>
        <p:spPr>
          <a:xfrm>
            <a:off x="919119" y="401954"/>
            <a:ext cx="10353761" cy="66316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PROTOTIPO 10 – CASO USO - MER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9203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D63F6-962B-4998-A57F-E03B5807D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7998" y="338364"/>
            <a:ext cx="7767373" cy="666374"/>
          </a:xfrm>
        </p:spPr>
        <p:txBody>
          <a:bodyPr>
            <a:normAutofit/>
          </a:bodyPr>
          <a:lstStyle/>
          <a:p>
            <a:r>
              <a:rPr lang="es-ES" sz="3400" dirty="0"/>
              <a:t>PRESENTACION GRUPAL  </a:t>
            </a:r>
            <a:endParaRPr lang="es-PE" sz="3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0492CC-FFDE-4F09-8882-6D2C4C1B4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8969" y="1205280"/>
            <a:ext cx="7525431" cy="1204091"/>
          </a:xfrm>
        </p:spPr>
        <p:txBody>
          <a:bodyPr>
            <a:normAutofit/>
          </a:bodyPr>
          <a:lstStyle/>
          <a:p>
            <a:pPr algn="l"/>
            <a:r>
              <a:rPr lang="es-ES" sz="18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Descripción: 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A67DE91-6B2F-44D7-9D52-F13E61670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37" y="1205280"/>
            <a:ext cx="1351667" cy="130569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7B91200-39C1-4626-9C7F-6E13F5192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36" y="3041337"/>
            <a:ext cx="1351667" cy="130569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B71745C-B657-4A4A-B3D9-7F3BDEC69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35" y="4999874"/>
            <a:ext cx="1351667" cy="1305692"/>
          </a:xfrm>
          <a:prstGeom prst="rect">
            <a:avLst/>
          </a:prstGeom>
        </p:spPr>
      </p:pic>
      <p:sp>
        <p:nvSpPr>
          <p:cNvPr id="12" name="Subtítulo 2">
            <a:extLst>
              <a:ext uri="{FF2B5EF4-FFF2-40B4-BE49-F238E27FC236}">
                <a16:creationId xmlns:a16="http://schemas.microsoft.com/office/drawing/2014/main" id="{742DF737-D470-4A43-AA53-F9A6FE20AE38}"/>
              </a:ext>
            </a:extLst>
          </p:cNvPr>
          <p:cNvSpPr txBox="1">
            <a:spLocks/>
          </p:cNvSpPr>
          <p:nvPr/>
        </p:nvSpPr>
        <p:spPr>
          <a:xfrm>
            <a:off x="3548968" y="3041337"/>
            <a:ext cx="7380289" cy="1204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8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Descripción: </a:t>
            </a:r>
            <a:endParaRPr lang="es-PE" dirty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EC709351-90AF-47C5-9DDF-337ABCABC72D}"/>
              </a:ext>
            </a:extLst>
          </p:cNvPr>
          <p:cNvSpPr txBox="1">
            <a:spLocks/>
          </p:cNvSpPr>
          <p:nvPr/>
        </p:nvSpPr>
        <p:spPr>
          <a:xfrm>
            <a:off x="3548968" y="4976930"/>
            <a:ext cx="7670575" cy="1204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8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Descripción: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95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C3B8D-A061-48BF-BE73-360B4F524125}"/>
              </a:ext>
            </a:extLst>
          </p:cNvPr>
          <p:cNvSpPr txBox="1">
            <a:spLocks/>
          </p:cNvSpPr>
          <p:nvPr/>
        </p:nvSpPr>
        <p:spPr>
          <a:xfrm>
            <a:off x="3343921" y="2876365"/>
            <a:ext cx="5187519" cy="7901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z="6000" dirty="0"/>
              <a:t>Gracias !!</a:t>
            </a:r>
            <a:endParaRPr lang="es-PE" sz="6000" dirty="0"/>
          </a:p>
        </p:txBody>
      </p:sp>
    </p:spTree>
    <p:extLst>
      <p:ext uri="{BB962C8B-B14F-4D97-AF65-F5344CB8AC3E}">
        <p14:creationId xmlns:p14="http://schemas.microsoft.com/office/powerpoint/2010/main" val="375739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D63F6-962B-4998-A57F-E03B5807D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656" y="323850"/>
            <a:ext cx="7767373" cy="666374"/>
          </a:xfrm>
        </p:spPr>
        <p:txBody>
          <a:bodyPr>
            <a:normAutofit/>
          </a:bodyPr>
          <a:lstStyle/>
          <a:p>
            <a:r>
              <a:rPr lang="es-ES" sz="3400" dirty="0"/>
              <a:t>DESCRIPCION DEL PROYECTO</a:t>
            </a:r>
            <a:endParaRPr lang="es-PE" sz="3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0492CC-FFDE-4F09-8882-6D2C4C1B4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7998" y="1421607"/>
            <a:ext cx="6522319" cy="3636962"/>
          </a:xfrm>
        </p:spPr>
        <p:txBody>
          <a:bodyPr>
            <a:normAutofit/>
          </a:bodyPr>
          <a:lstStyle/>
          <a:p>
            <a:pPr algn="l"/>
            <a:r>
              <a:rPr lang="es-ES" sz="18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Descripción:   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06DACDF-4162-4375-884C-F64B74444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227" y="1887538"/>
            <a:ext cx="27717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8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32B250-8372-4B1C-B1BF-E03504FE3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823" y="132473"/>
            <a:ext cx="10638971" cy="651029"/>
          </a:xfrm>
        </p:spPr>
        <p:txBody>
          <a:bodyPr>
            <a:noAutofit/>
          </a:bodyPr>
          <a:lstStyle/>
          <a:p>
            <a:r>
              <a:rPr lang="es-ES" dirty="0"/>
              <a:t>ENUNCIADO DEL PROBLEMA</a:t>
            </a:r>
            <a:endParaRPr lang="es-PE" dirty="0"/>
          </a:p>
        </p:txBody>
      </p:sp>
      <p:pic>
        <p:nvPicPr>
          <p:cNvPr id="2050" name="Picture 2" descr="Reforzar el concepto de necesidad y problemática">
            <a:extLst>
              <a:ext uri="{FF2B5EF4-FFF2-40B4-BE49-F238E27FC236}">
                <a16:creationId xmlns:a16="http://schemas.microsoft.com/office/drawing/2014/main" id="{14698E14-F281-461C-A61C-39383A012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789" y="1332977"/>
            <a:ext cx="2192104" cy="378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a 12">
            <a:extLst>
              <a:ext uri="{FF2B5EF4-FFF2-40B4-BE49-F238E27FC236}">
                <a16:creationId xmlns:a16="http://schemas.microsoft.com/office/drawing/2014/main" id="{A7C32FE5-E1D5-4632-9F5B-BBAB6EFDA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959555"/>
              </p:ext>
            </p:extLst>
          </p:nvPr>
        </p:nvGraphicFramePr>
        <p:xfrm>
          <a:off x="740230" y="1121685"/>
          <a:ext cx="90714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767">
                  <a:extLst>
                    <a:ext uri="{9D8B030D-6E8A-4147-A177-3AD203B41FA5}">
                      <a16:colId xmlns:a16="http://schemas.microsoft.com/office/drawing/2014/main" val="256353449"/>
                    </a:ext>
                  </a:extLst>
                </a:gridCol>
                <a:gridCol w="6927661">
                  <a:extLst>
                    <a:ext uri="{9D8B030D-6E8A-4147-A177-3AD203B41FA5}">
                      <a16:colId xmlns:a16="http://schemas.microsoft.com/office/drawing/2014/main" val="2032415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 PROBLEMA</a:t>
                      </a:r>
                      <a:endParaRPr lang="es-PE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972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AFECTA A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33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IMPACTO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93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SOLUCIÓN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48054"/>
                  </a:ext>
                </a:extLst>
              </a:tr>
            </a:tbl>
          </a:graphicData>
        </a:graphic>
      </p:graphicFrame>
      <p:graphicFrame>
        <p:nvGraphicFramePr>
          <p:cNvPr id="14" name="Tabla 12">
            <a:extLst>
              <a:ext uri="{FF2B5EF4-FFF2-40B4-BE49-F238E27FC236}">
                <a16:creationId xmlns:a16="http://schemas.microsoft.com/office/drawing/2014/main" id="{D4547265-D5F5-4741-961E-DCBF4A7A3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599762"/>
              </p:ext>
            </p:extLst>
          </p:nvPr>
        </p:nvGraphicFramePr>
        <p:xfrm>
          <a:off x="740230" y="2943228"/>
          <a:ext cx="90714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767">
                  <a:extLst>
                    <a:ext uri="{9D8B030D-6E8A-4147-A177-3AD203B41FA5}">
                      <a16:colId xmlns:a16="http://schemas.microsoft.com/office/drawing/2014/main" val="256353449"/>
                    </a:ext>
                  </a:extLst>
                </a:gridCol>
                <a:gridCol w="6927661">
                  <a:extLst>
                    <a:ext uri="{9D8B030D-6E8A-4147-A177-3AD203B41FA5}">
                      <a16:colId xmlns:a16="http://schemas.microsoft.com/office/drawing/2014/main" val="2032415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 PROBLEMA</a:t>
                      </a:r>
                      <a:endParaRPr lang="es-PE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972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AFECTA A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33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IMPACTO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93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SOLUCIÓN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48054"/>
                  </a:ext>
                </a:extLst>
              </a:tr>
            </a:tbl>
          </a:graphicData>
        </a:graphic>
      </p:graphicFrame>
      <p:graphicFrame>
        <p:nvGraphicFramePr>
          <p:cNvPr id="15" name="Tabla 12">
            <a:extLst>
              <a:ext uri="{FF2B5EF4-FFF2-40B4-BE49-F238E27FC236}">
                <a16:creationId xmlns:a16="http://schemas.microsoft.com/office/drawing/2014/main" id="{8473B312-C208-40D3-A574-95A1030B1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706819"/>
              </p:ext>
            </p:extLst>
          </p:nvPr>
        </p:nvGraphicFramePr>
        <p:xfrm>
          <a:off x="740230" y="4804219"/>
          <a:ext cx="90714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767">
                  <a:extLst>
                    <a:ext uri="{9D8B030D-6E8A-4147-A177-3AD203B41FA5}">
                      <a16:colId xmlns:a16="http://schemas.microsoft.com/office/drawing/2014/main" val="256353449"/>
                    </a:ext>
                  </a:extLst>
                </a:gridCol>
                <a:gridCol w="6927661">
                  <a:extLst>
                    <a:ext uri="{9D8B030D-6E8A-4147-A177-3AD203B41FA5}">
                      <a16:colId xmlns:a16="http://schemas.microsoft.com/office/drawing/2014/main" val="2032415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 PROBLEMA</a:t>
                      </a:r>
                      <a:endParaRPr lang="es-PE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972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AFECTA A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33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IMPACTO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93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SOLUCIÓN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48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14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32B250-8372-4B1C-B1BF-E03504FE3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823" y="132473"/>
            <a:ext cx="10638971" cy="651029"/>
          </a:xfrm>
        </p:spPr>
        <p:txBody>
          <a:bodyPr>
            <a:noAutofit/>
          </a:bodyPr>
          <a:lstStyle/>
          <a:p>
            <a:r>
              <a:rPr lang="es-ES" dirty="0"/>
              <a:t>ENUNCIADO DEL PROBLEMA</a:t>
            </a:r>
            <a:endParaRPr lang="es-PE" dirty="0"/>
          </a:p>
        </p:txBody>
      </p:sp>
      <p:pic>
        <p:nvPicPr>
          <p:cNvPr id="2050" name="Picture 2" descr="Reforzar el concepto de necesidad y problemática">
            <a:extLst>
              <a:ext uri="{FF2B5EF4-FFF2-40B4-BE49-F238E27FC236}">
                <a16:creationId xmlns:a16="http://schemas.microsoft.com/office/drawing/2014/main" id="{14698E14-F281-461C-A61C-39383A012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789" y="1332977"/>
            <a:ext cx="2192104" cy="378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a 12">
            <a:extLst>
              <a:ext uri="{FF2B5EF4-FFF2-40B4-BE49-F238E27FC236}">
                <a16:creationId xmlns:a16="http://schemas.microsoft.com/office/drawing/2014/main" id="{A7C32FE5-E1D5-4632-9F5B-BBAB6EFDA700}"/>
              </a:ext>
            </a:extLst>
          </p:cNvPr>
          <p:cNvGraphicFramePr>
            <a:graphicFrameLocks noGrp="1"/>
          </p:cNvGraphicFramePr>
          <p:nvPr/>
        </p:nvGraphicFramePr>
        <p:xfrm>
          <a:off x="740230" y="1121685"/>
          <a:ext cx="90714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767">
                  <a:extLst>
                    <a:ext uri="{9D8B030D-6E8A-4147-A177-3AD203B41FA5}">
                      <a16:colId xmlns:a16="http://schemas.microsoft.com/office/drawing/2014/main" val="256353449"/>
                    </a:ext>
                  </a:extLst>
                </a:gridCol>
                <a:gridCol w="6927661">
                  <a:extLst>
                    <a:ext uri="{9D8B030D-6E8A-4147-A177-3AD203B41FA5}">
                      <a16:colId xmlns:a16="http://schemas.microsoft.com/office/drawing/2014/main" val="2032415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 PROBLEMA</a:t>
                      </a:r>
                      <a:endParaRPr lang="es-PE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972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AFECTA A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33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IMPACTO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93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SOLUCIÓN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48054"/>
                  </a:ext>
                </a:extLst>
              </a:tr>
            </a:tbl>
          </a:graphicData>
        </a:graphic>
      </p:graphicFrame>
      <p:graphicFrame>
        <p:nvGraphicFramePr>
          <p:cNvPr id="14" name="Tabla 12">
            <a:extLst>
              <a:ext uri="{FF2B5EF4-FFF2-40B4-BE49-F238E27FC236}">
                <a16:creationId xmlns:a16="http://schemas.microsoft.com/office/drawing/2014/main" id="{D4547265-D5F5-4741-961E-DCBF4A7A3E1A}"/>
              </a:ext>
            </a:extLst>
          </p:cNvPr>
          <p:cNvGraphicFramePr>
            <a:graphicFrameLocks noGrp="1"/>
          </p:cNvGraphicFramePr>
          <p:nvPr/>
        </p:nvGraphicFramePr>
        <p:xfrm>
          <a:off x="740230" y="2943228"/>
          <a:ext cx="90714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767">
                  <a:extLst>
                    <a:ext uri="{9D8B030D-6E8A-4147-A177-3AD203B41FA5}">
                      <a16:colId xmlns:a16="http://schemas.microsoft.com/office/drawing/2014/main" val="256353449"/>
                    </a:ext>
                  </a:extLst>
                </a:gridCol>
                <a:gridCol w="6927661">
                  <a:extLst>
                    <a:ext uri="{9D8B030D-6E8A-4147-A177-3AD203B41FA5}">
                      <a16:colId xmlns:a16="http://schemas.microsoft.com/office/drawing/2014/main" val="2032415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 PROBLEMA</a:t>
                      </a:r>
                      <a:endParaRPr lang="es-PE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972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AFECTA A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33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IMPACTO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93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SOLUCIÓN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48054"/>
                  </a:ext>
                </a:extLst>
              </a:tr>
            </a:tbl>
          </a:graphicData>
        </a:graphic>
      </p:graphicFrame>
      <p:graphicFrame>
        <p:nvGraphicFramePr>
          <p:cNvPr id="15" name="Tabla 12">
            <a:extLst>
              <a:ext uri="{FF2B5EF4-FFF2-40B4-BE49-F238E27FC236}">
                <a16:creationId xmlns:a16="http://schemas.microsoft.com/office/drawing/2014/main" id="{8473B312-C208-40D3-A574-95A1030B15EA}"/>
              </a:ext>
            </a:extLst>
          </p:cNvPr>
          <p:cNvGraphicFramePr>
            <a:graphicFrameLocks noGrp="1"/>
          </p:cNvGraphicFramePr>
          <p:nvPr/>
        </p:nvGraphicFramePr>
        <p:xfrm>
          <a:off x="740230" y="4804219"/>
          <a:ext cx="90714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767">
                  <a:extLst>
                    <a:ext uri="{9D8B030D-6E8A-4147-A177-3AD203B41FA5}">
                      <a16:colId xmlns:a16="http://schemas.microsoft.com/office/drawing/2014/main" val="256353449"/>
                    </a:ext>
                  </a:extLst>
                </a:gridCol>
                <a:gridCol w="6927661">
                  <a:extLst>
                    <a:ext uri="{9D8B030D-6E8A-4147-A177-3AD203B41FA5}">
                      <a16:colId xmlns:a16="http://schemas.microsoft.com/office/drawing/2014/main" val="2032415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 PROBLEMA</a:t>
                      </a:r>
                      <a:endParaRPr lang="es-PE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972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AFECTA A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33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IMPACTO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93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SOLUCIÓN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48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70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0E9ABE7-0C5D-45D3-963F-1515B676D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1258"/>
            <a:ext cx="10353761" cy="1326321"/>
          </a:xfrm>
        </p:spPr>
        <p:txBody>
          <a:bodyPr>
            <a:normAutofit/>
          </a:bodyPr>
          <a:lstStyle/>
          <a:p>
            <a:r>
              <a:rPr lang="es-ES" dirty="0"/>
              <a:t>DIAGRAMA DE CASO DE USO DE NEGOCIO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7321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0E9ABE7-0C5D-45D3-963F-1515B676D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1258"/>
            <a:ext cx="10353761" cy="1326321"/>
          </a:xfrm>
        </p:spPr>
        <p:txBody>
          <a:bodyPr>
            <a:normAutofit/>
          </a:bodyPr>
          <a:lstStyle/>
          <a:p>
            <a:r>
              <a:rPr lang="es-ES" dirty="0"/>
              <a:t>DIAGRAMA DE OBJETO DE NEGOCIO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3181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0E9ABE7-0C5D-45D3-963F-1515B676D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232231"/>
            <a:ext cx="10353761" cy="653142"/>
          </a:xfrm>
        </p:spPr>
        <p:txBody>
          <a:bodyPr>
            <a:normAutofit/>
          </a:bodyPr>
          <a:lstStyle/>
          <a:p>
            <a:r>
              <a:rPr lang="es-ES" dirty="0"/>
              <a:t>REQUERIMIENTO FUNCIONAL</a:t>
            </a:r>
            <a:endParaRPr lang="es-PE" dirty="0"/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94CC369F-B4F9-4E6C-AFBC-C75C7A4C7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336929"/>
              </p:ext>
            </p:extLst>
          </p:nvPr>
        </p:nvGraphicFramePr>
        <p:xfrm>
          <a:off x="493487" y="1024466"/>
          <a:ext cx="1124857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117">
                  <a:extLst>
                    <a:ext uri="{9D8B030D-6E8A-4147-A177-3AD203B41FA5}">
                      <a16:colId xmlns:a16="http://schemas.microsoft.com/office/drawing/2014/main" val="2991415994"/>
                    </a:ext>
                  </a:extLst>
                </a:gridCol>
                <a:gridCol w="10063453">
                  <a:extLst>
                    <a:ext uri="{9D8B030D-6E8A-4147-A177-3AD203B41FA5}">
                      <a16:colId xmlns:a16="http://schemas.microsoft.com/office/drawing/2014/main" val="1325431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ITEM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DESCRIPCION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56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RF01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0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RF02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22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RF03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129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RF04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97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RF05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97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RF06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03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RF07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27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RF08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869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RF09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57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RF10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24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RF11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39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RF12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286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RF13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424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32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249234179B00940A4310EE10E82DCE8" ma:contentTypeVersion="10" ma:contentTypeDescription="Crear nuevo documento." ma:contentTypeScope="" ma:versionID="d85aa9ea8b1ed24c19d475156114c85a">
  <xsd:schema xmlns:xsd="http://www.w3.org/2001/XMLSchema" xmlns:xs="http://www.w3.org/2001/XMLSchema" xmlns:p="http://schemas.microsoft.com/office/2006/metadata/properties" xmlns:ns2="65bc2f35-4691-4cd5-8773-c7371efb30c2" xmlns:ns3="e39907ce-fe83-4f9e-913a-b613beec1999" targetNamespace="http://schemas.microsoft.com/office/2006/metadata/properties" ma:root="true" ma:fieldsID="16c6c407a8b906a0c936296d0546465e" ns2:_="" ns3:_="">
    <xsd:import namespace="65bc2f35-4691-4cd5-8773-c7371efb30c2"/>
    <xsd:import namespace="e39907ce-fe83-4f9e-913a-b613beec19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bc2f35-4691-4cd5-8773-c7371efb30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9907ce-fe83-4f9e-913a-b613beec199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7CE7C0-665B-4548-A1EC-D39B54A48D17}"/>
</file>

<file path=customXml/itemProps2.xml><?xml version="1.0" encoding="utf-8"?>
<ds:datastoreItem xmlns:ds="http://schemas.openxmlformats.org/officeDocument/2006/customXml" ds:itemID="{BF59B8F3-B63E-4B6F-9534-7DE807748929}"/>
</file>

<file path=customXml/itemProps3.xml><?xml version="1.0" encoding="utf-8"?>
<ds:datastoreItem xmlns:ds="http://schemas.openxmlformats.org/officeDocument/2006/customXml" ds:itemID="{A119A24C-520B-4E2D-B397-73E2CDC0B9B4}"/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384</TotalTime>
  <Words>245</Words>
  <Application>Microsoft Office PowerPoint</Application>
  <PresentationFormat>Panorámica</PresentationFormat>
  <Paragraphs>97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9" baseType="lpstr">
      <vt:lpstr>Arial</vt:lpstr>
      <vt:lpstr>Bookman Old Style</vt:lpstr>
      <vt:lpstr>Muller Regular</vt:lpstr>
      <vt:lpstr>Rockwell</vt:lpstr>
      <vt:lpstr>Stag Book</vt:lpstr>
      <vt:lpstr>Tahoma</vt:lpstr>
      <vt:lpstr>Times New Roman</vt:lpstr>
      <vt:lpstr>Verdana</vt:lpstr>
      <vt:lpstr>Damask</vt:lpstr>
      <vt:lpstr>Presentación de PowerPoint</vt:lpstr>
      <vt:lpstr>PRESENTACION GRUPAL  </vt:lpstr>
      <vt:lpstr>PRESENTACION GRUPAL  </vt:lpstr>
      <vt:lpstr>DESCRIPCION DEL PROYECTO</vt:lpstr>
      <vt:lpstr>ENUNCIADO DEL PROBLEMA</vt:lpstr>
      <vt:lpstr>ENUNCIADO DEL PROBLEMA</vt:lpstr>
      <vt:lpstr>DIAGRAMA DE CASO DE USO DE NEGOCIO</vt:lpstr>
      <vt:lpstr>DIAGRAMA DE OBJETO DE NEGOCIO</vt:lpstr>
      <vt:lpstr>REQUERIMIENTO FUNCIONAL</vt:lpstr>
      <vt:lpstr>DIAGRAMA DE caso de uso</vt:lpstr>
      <vt:lpstr>DIAGRAMA DE clases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MODELO DE ENTIDAD RELACION - INTEGRAL</vt:lpstr>
      <vt:lpstr>DIAGRAMA DE CASO DE USO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 - ANGEL MANUEL   SILVA LUNA</dc:creator>
  <cp:lastModifiedBy>Administrador</cp:lastModifiedBy>
  <cp:revision>6</cp:revision>
  <dcterms:created xsi:type="dcterms:W3CDTF">2022-01-27T22:02:13Z</dcterms:created>
  <dcterms:modified xsi:type="dcterms:W3CDTF">2022-04-14T00:13:42Z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0x0101001249234179B00940A4310EE10E82DCE8</vt:lpwstr>
  </property>
</Properties>
</file>