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4"/>
  </p:sldMasterIdLst>
  <p:notesMasterIdLst>
    <p:notesMasterId r:id="rId24"/>
  </p:notesMasterIdLst>
  <p:sldIdLst>
    <p:sldId id="260" r:id="rId5"/>
    <p:sldId id="563" r:id="rId6"/>
    <p:sldId id="564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20" r:id="rId18"/>
    <p:sldId id="651" r:id="rId19"/>
    <p:sldId id="652" r:id="rId20"/>
    <p:sldId id="653" r:id="rId21"/>
    <p:sldId id="654" r:id="rId22"/>
    <p:sldId id="624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Stag Book" panose="02000503060000020004" charset="0"/>
      <p:regular r:id="rId26"/>
      <p: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Source Sans Pro" panose="020B0604020202020204" charset="0"/>
      <p:regular r:id="rId36"/>
      <p:bold r:id="rId37"/>
      <p:italic r:id="rId38"/>
      <p:boldItalic r:id="rId39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00ED"/>
    <a:srgbClr val="FFCA24"/>
    <a:srgbClr val="E91A30"/>
    <a:srgbClr val="E8182F"/>
    <a:srgbClr val="EA1A2F"/>
    <a:srgbClr val="E38A7F"/>
    <a:srgbClr val="E66365"/>
    <a:srgbClr val="E5353F"/>
    <a:srgbClr val="E54809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68F80-7D7B-4332-8A34-27E25E5ADEDF}" v="162" dt="2021-05-31T22:00:54.409"/>
    <p1510:client id="{B7DFFAD3-7D6E-48D4-9AB2-3DDB625B36D8}" v="2" dt="2021-05-31T22:26:43.093"/>
    <p1510:client id="{C2B50EEA-BAD8-44DE-A2B6-B919F7A948D0}" v="24" dt="2021-06-05T02:43:01.006"/>
    <p1510:client id="{D03FB84D-AF2A-461A-B46F-DD7B3F5826B6}" v="22" dt="2021-05-26T13:43:05.141"/>
    <p1510:client id="{E1BD9046-ADBE-4791-90D3-255924FFE5AD}" v="2" dt="2021-05-31T22:24:23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8" autoAdjust="0"/>
    <p:restoredTop sz="86351" autoAdjust="0"/>
  </p:normalViewPr>
  <p:slideViewPr>
    <p:cSldViewPr snapToGrid="0">
      <p:cViewPr varScale="1">
        <p:scale>
          <a:sx n="70" d="100"/>
          <a:sy n="70" d="100"/>
        </p:scale>
        <p:origin x="774" y="60"/>
      </p:cViewPr>
      <p:guideLst/>
    </p:cSldViewPr>
  </p:slideViewPr>
  <p:outlineViewPr>
    <p:cViewPr>
      <p:scale>
        <a:sx n="33" d="100"/>
        <a:sy n="33" d="100"/>
      </p:scale>
      <p:origin x="0" y="-15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arrollo Curricular" clId="Web-{06C68F80-7D7B-4332-8A34-27E25E5ADEDF}"/>
    <pc:docChg chg="modSld">
      <pc:chgData name="Desarrollo Curricular" userId="" providerId="" clId="Web-{06C68F80-7D7B-4332-8A34-27E25E5ADEDF}" dt="2021-05-31T22:00:53.597" v="121" actId="20577"/>
      <pc:docMkLst>
        <pc:docMk/>
      </pc:docMkLst>
      <pc:sldChg chg="modSp">
        <pc:chgData name="Desarrollo Curricular" userId="" providerId="" clId="Web-{06C68F80-7D7B-4332-8A34-27E25E5ADEDF}" dt="2021-05-31T21:29:24.351" v="5" actId="20577"/>
        <pc:sldMkLst>
          <pc:docMk/>
          <pc:sldMk cId="4227363741" sldId="260"/>
        </pc:sldMkLst>
        <pc:spChg chg="mod">
          <ac:chgData name="Desarrollo Curricular" userId="" providerId="" clId="Web-{06C68F80-7D7B-4332-8A34-27E25E5ADEDF}" dt="2021-05-31T21:29:24.351" v="5" actId="20577"/>
          <ac:spMkLst>
            <pc:docMk/>
            <pc:sldMk cId="4227363741" sldId="260"/>
            <ac:spMk id="2" creationId="{51FB5928-6A9D-4A40-A59B-3E296900738E}"/>
          </ac:spMkLst>
        </pc:spChg>
      </pc:sldChg>
      <pc:sldChg chg="modSp">
        <pc:chgData name="Desarrollo Curricular" userId="" providerId="" clId="Web-{06C68F80-7D7B-4332-8A34-27E25E5ADEDF}" dt="2021-05-31T21:32:53.323" v="80" actId="20577"/>
        <pc:sldMkLst>
          <pc:docMk/>
          <pc:sldMk cId="2866921917" sldId="563"/>
        </pc:sldMkLst>
        <pc:spChg chg="mod">
          <ac:chgData name="Desarrollo Curricular" userId="" providerId="" clId="Web-{06C68F80-7D7B-4332-8A34-27E25E5ADEDF}" dt="2021-05-31T21:32:53.323" v="80" actId="20577"/>
          <ac:spMkLst>
            <pc:docMk/>
            <pc:sldMk cId="2866921917" sldId="563"/>
            <ac:spMk id="2" creationId="{7273257F-D179-0F4C-B01F-BB2035DAEC54}"/>
          </ac:spMkLst>
        </pc:spChg>
      </pc:sldChg>
      <pc:sldChg chg="delSp modSp">
        <pc:chgData name="Desarrollo Curricular" userId="" providerId="" clId="Web-{06C68F80-7D7B-4332-8A34-27E25E5ADEDF}" dt="2021-05-31T22:00:53.597" v="121" actId="20577"/>
        <pc:sldMkLst>
          <pc:docMk/>
          <pc:sldMk cId="1026487" sldId="564"/>
        </pc:sldMkLst>
        <pc:spChg chg="del">
          <ac:chgData name="Desarrollo Curricular" userId="" providerId="" clId="Web-{06C68F80-7D7B-4332-8A34-27E25E5ADEDF}" dt="2021-05-31T21:33:45.526" v="90"/>
          <ac:spMkLst>
            <pc:docMk/>
            <pc:sldMk cId="1026487" sldId="564"/>
            <ac:spMk id="3" creationId="{BC057E80-EF45-4BFA-81AB-236A4564C5A5}"/>
          </ac:spMkLst>
        </pc:spChg>
        <pc:spChg chg="mod">
          <ac:chgData name="Desarrollo Curricular" userId="" providerId="" clId="Web-{06C68F80-7D7B-4332-8A34-27E25E5ADEDF}" dt="2021-05-31T22:00:53.597" v="121" actId="20577"/>
          <ac:spMkLst>
            <pc:docMk/>
            <pc:sldMk cId="1026487" sldId="564"/>
            <ac:spMk id="5" creationId="{079F80E9-C8D2-8B42-B481-B910D99A780C}"/>
          </ac:spMkLst>
        </pc:spChg>
      </pc:sldChg>
      <pc:sldChg chg="modSp">
        <pc:chgData name="Desarrollo Curricular" userId="" providerId="" clId="Web-{06C68F80-7D7B-4332-8A34-27E25E5ADEDF}" dt="2021-05-31T22:00:24.315" v="119" actId="14100"/>
        <pc:sldMkLst>
          <pc:docMk/>
          <pc:sldMk cId="3657153734" sldId="625"/>
        </pc:sldMkLst>
        <pc:spChg chg="mod">
          <ac:chgData name="Desarrollo Curricular" userId="" providerId="" clId="Web-{06C68F80-7D7B-4332-8A34-27E25E5ADEDF}" dt="2021-05-31T22:00:24.315" v="119" actId="14100"/>
          <ac:spMkLst>
            <pc:docMk/>
            <pc:sldMk cId="3657153734" sldId="625"/>
            <ac:spMk id="3" creationId="{7279C2AC-66F9-4C8F-929B-40A387D8CCE2}"/>
          </ac:spMkLst>
        </pc:spChg>
      </pc:sldChg>
    </pc:docChg>
  </pc:docChgLst>
  <pc:docChgLst>
    <pc:chgData name="Desarrollo Curricular" clId="Web-{B7DFFAD3-7D6E-48D4-9AB2-3DDB625B36D8}"/>
    <pc:docChg chg="modSld">
      <pc:chgData name="Desarrollo Curricular" userId="" providerId="" clId="Web-{B7DFFAD3-7D6E-48D4-9AB2-3DDB625B36D8}" dt="2021-05-31T22:26:43.093" v="1" actId="20577"/>
      <pc:docMkLst>
        <pc:docMk/>
      </pc:docMkLst>
      <pc:sldChg chg="modSp">
        <pc:chgData name="Desarrollo Curricular" userId="" providerId="" clId="Web-{B7DFFAD3-7D6E-48D4-9AB2-3DDB625B36D8}" dt="2021-05-31T22:26:43.093" v="1" actId="20577"/>
        <pc:sldMkLst>
          <pc:docMk/>
          <pc:sldMk cId="4227363741" sldId="260"/>
        </pc:sldMkLst>
        <pc:spChg chg="mod">
          <ac:chgData name="Desarrollo Curricular" userId="" providerId="" clId="Web-{B7DFFAD3-7D6E-48D4-9AB2-3DDB625B36D8}" dt="2021-05-31T22:26:43.093" v="1" actId="20577"/>
          <ac:spMkLst>
            <pc:docMk/>
            <pc:sldMk cId="4227363741" sldId="260"/>
            <ac:spMk id="2" creationId="{51FB5928-6A9D-4A40-A59B-3E296900738E}"/>
          </ac:spMkLst>
        </pc:spChg>
      </pc:sldChg>
    </pc:docChg>
  </pc:docChgLst>
  <pc:docChgLst>
    <pc:chgData name="Desarrollo Curricular" clId="Web-{D03FB84D-AF2A-461A-B46F-DD7B3F5826B6}"/>
    <pc:docChg chg="addSld delSld modSld sldOrd">
      <pc:chgData name="Desarrollo Curricular" userId="" providerId="" clId="Web-{D03FB84D-AF2A-461A-B46F-DD7B3F5826B6}" dt="2021-05-26T13:43:00.766" v="14" actId="20577"/>
      <pc:docMkLst>
        <pc:docMk/>
      </pc:docMkLst>
      <pc:sldChg chg="modSp del">
        <pc:chgData name="Desarrollo Curricular" userId="" providerId="" clId="Web-{D03FB84D-AF2A-461A-B46F-DD7B3F5826B6}" dt="2021-05-26T13:42:01.718" v="1"/>
        <pc:sldMkLst>
          <pc:docMk/>
          <pc:sldMk cId="3825174403" sldId="288"/>
        </pc:sldMkLst>
        <pc:spChg chg="mod">
          <ac:chgData name="Desarrollo Curricular" userId="" providerId="" clId="Web-{D03FB84D-AF2A-461A-B46F-DD7B3F5826B6}" dt="2021-05-26T13:41:45.593" v="0" actId="20577"/>
          <ac:spMkLst>
            <pc:docMk/>
            <pc:sldMk cId="3825174403" sldId="288"/>
            <ac:spMk id="2" creationId="{429C049A-7F2A-BC47-B9C2-0C6CE4CD201C}"/>
          </ac:spMkLst>
        </pc:spChg>
      </pc:sldChg>
      <pc:sldChg chg="addSp delSp">
        <pc:chgData name="Desarrollo Curricular" userId="" providerId="" clId="Web-{D03FB84D-AF2A-461A-B46F-DD7B3F5826B6}" dt="2021-05-26T13:42:13.562" v="5"/>
        <pc:sldMkLst>
          <pc:docMk/>
          <pc:sldMk cId="2866921917" sldId="563"/>
        </pc:sldMkLst>
        <pc:spChg chg="add del">
          <ac:chgData name="Desarrollo Curricular" userId="" providerId="" clId="Web-{D03FB84D-AF2A-461A-B46F-DD7B3F5826B6}" dt="2021-05-26T13:42:13.562" v="5"/>
          <ac:spMkLst>
            <pc:docMk/>
            <pc:sldMk cId="2866921917" sldId="563"/>
            <ac:spMk id="3" creationId="{510C7750-92C1-4B86-BEC3-F7F77A015369}"/>
          </ac:spMkLst>
        </pc:spChg>
        <pc:spChg chg="add del">
          <ac:chgData name="Desarrollo Curricular" userId="" providerId="" clId="Web-{D03FB84D-AF2A-461A-B46F-DD7B3F5826B6}" dt="2021-05-26T13:42:10.109" v="4"/>
          <ac:spMkLst>
            <pc:docMk/>
            <pc:sldMk cId="2866921917" sldId="563"/>
            <ac:spMk id="4" creationId="{E7D933D2-DD93-46CE-A7F9-DD0D45489857}"/>
          </ac:spMkLst>
        </pc:spChg>
      </pc:sldChg>
      <pc:sldChg chg="addSp">
        <pc:chgData name="Desarrollo Curricular" userId="" providerId="" clId="Web-{D03FB84D-AF2A-461A-B46F-DD7B3F5826B6}" dt="2021-05-26T13:42:31.625" v="6"/>
        <pc:sldMkLst>
          <pc:docMk/>
          <pc:sldMk cId="1026487" sldId="564"/>
        </pc:sldMkLst>
        <pc:spChg chg="add">
          <ac:chgData name="Desarrollo Curricular" userId="" providerId="" clId="Web-{D03FB84D-AF2A-461A-B46F-DD7B3F5826B6}" dt="2021-05-26T13:42:31.625" v="6"/>
          <ac:spMkLst>
            <pc:docMk/>
            <pc:sldMk cId="1026487" sldId="564"/>
            <ac:spMk id="3" creationId="{BC057E80-EF45-4BFA-81AB-236A4564C5A5}"/>
          </ac:spMkLst>
        </pc:spChg>
      </pc:sldChg>
      <pc:sldChg chg="addSp delSp modSp add ord replId">
        <pc:chgData name="Desarrollo Curricular" userId="" providerId="" clId="Web-{D03FB84D-AF2A-461A-B46F-DD7B3F5826B6}" dt="2021-05-26T13:43:00.766" v="14" actId="20577"/>
        <pc:sldMkLst>
          <pc:docMk/>
          <pc:sldMk cId="3657153734" sldId="625"/>
        </pc:sldMkLst>
        <pc:spChg chg="add del mod">
          <ac:chgData name="Desarrollo Curricular" userId="" providerId="" clId="Web-{D03FB84D-AF2A-461A-B46F-DD7B3F5826B6}" dt="2021-05-26T13:42:53.641" v="12"/>
          <ac:spMkLst>
            <pc:docMk/>
            <pc:sldMk cId="3657153734" sldId="625"/>
            <ac:spMk id="2" creationId="{C41C7A3F-DDF6-48FE-96D5-11DA799F028A}"/>
          </ac:spMkLst>
        </pc:spChg>
        <pc:spChg chg="mod">
          <ac:chgData name="Desarrollo Curricular" userId="" providerId="" clId="Web-{D03FB84D-AF2A-461A-B46F-DD7B3F5826B6}" dt="2021-05-26T13:43:00.766" v="14" actId="20577"/>
          <ac:spMkLst>
            <pc:docMk/>
            <pc:sldMk cId="3657153734" sldId="625"/>
            <ac:spMk id="3" creationId="{7279C2AC-66F9-4C8F-929B-40A387D8CCE2}"/>
          </ac:spMkLst>
        </pc:spChg>
      </pc:sldChg>
    </pc:docChg>
  </pc:docChgLst>
  <pc:docChgLst>
    <pc:chgData name="Desarrollo Curricular" clId="Web-{C2B50EEA-BAD8-44DE-A2B6-B919F7A948D0}"/>
    <pc:docChg chg="modSld">
      <pc:chgData name="Desarrollo Curricular" userId="" providerId="" clId="Web-{C2B50EEA-BAD8-44DE-A2B6-B919F7A948D0}" dt="2021-06-05T02:42:57.819" v="9" actId="20577"/>
      <pc:docMkLst>
        <pc:docMk/>
      </pc:docMkLst>
      <pc:sldChg chg="modSp">
        <pc:chgData name="Desarrollo Curricular" userId="" providerId="" clId="Web-{C2B50EEA-BAD8-44DE-A2B6-B919F7A948D0}" dt="2021-06-05T02:42:50.897" v="5" actId="20577"/>
        <pc:sldMkLst>
          <pc:docMk/>
          <pc:sldMk cId="1834265078" sldId="620"/>
        </pc:sldMkLst>
        <pc:spChg chg="mod">
          <ac:chgData name="Desarrollo Curricular" userId="" providerId="" clId="Web-{C2B50EEA-BAD8-44DE-A2B6-B919F7A948D0}" dt="2021-06-05T02:42:50.897" v="5" actId="20577"/>
          <ac:spMkLst>
            <pc:docMk/>
            <pc:sldMk cId="1834265078" sldId="620"/>
            <ac:spMk id="3" creationId="{7279C2AC-66F9-4C8F-929B-40A387D8CCE2}"/>
          </ac:spMkLst>
        </pc:spChg>
      </pc:sldChg>
      <pc:sldChg chg="modSp">
        <pc:chgData name="Desarrollo Curricular" userId="" providerId="" clId="Web-{C2B50EEA-BAD8-44DE-A2B6-B919F7A948D0}" dt="2021-06-05T02:42:57.819" v="9" actId="20577"/>
        <pc:sldMkLst>
          <pc:docMk/>
          <pc:sldMk cId="963236813" sldId="621"/>
        </pc:sldMkLst>
        <pc:spChg chg="mod">
          <ac:chgData name="Desarrollo Curricular" userId="" providerId="" clId="Web-{C2B50EEA-BAD8-44DE-A2B6-B919F7A948D0}" dt="2021-06-05T02:42:57.819" v="9" actId="20577"/>
          <ac:spMkLst>
            <pc:docMk/>
            <pc:sldMk cId="963236813" sldId="621"/>
            <ac:spMk id="3" creationId="{A0A05108-6537-D24C-A3B6-E057CF557277}"/>
          </ac:spMkLst>
        </pc:spChg>
      </pc:sldChg>
    </pc:docChg>
  </pc:docChgLst>
  <pc:docChgLst>
    <pc:chgData name="Desarrollo Curricular" clId="Web-{E1BD9046-ADBE-4791-90D3-255924FFE5AD}"/>
    <pc:docChg chg="delSld modSld">
      <pc:chgData name="Desarrollo Curricular" userId="" providerId="" clId="Web-{E1BD9046-ADBE-4791-90D3-255924FFE5AD}" dt="2021-05-31T22:24:23.656" v="1"/>
      <pc:docMkLst>
        <pc:docMk/>
      </pc:docMkLst>
      <pc:sldChg chg="delSp">
        <pc:chgData name="Desarrollo Curricular" userId="" providerId="" clId="Web-{E1BD9046-ADBE-4791-90D3-255924FFE5AD}" dt="2021-05-31T22:24:23.656" v="1"/>
        <pc:sldMkLst>
          <pc:docMk/>
          <pc:sldMk cId="2866921917" sldId="563"/>
        </pc:sldMkLst>
        <pc:spChg chg="del">
          <ac:chgData name="Desarrollo Curricular" userId="" providerId="" clId="Web-{E1BD9046-ADBE-4791-90D3-255924FFE5AD}" dt="2021-05-31T22:24:23.656" v="1"/>
          <ac:spMkLst>
            <pc:docMk/>
            <pc:sldMk cId="2866921917" sldId="563"/>
            <ac:spMk id="3" creationId="{510FA6F5-77D4-D245-A373-981E07E592A9}"/>
          </ac:spMkLst>
        </pc:spChg>
      </pc:sldChg>
      <pc:sldChg chg="del">
        <pc:chgData name="Desarrollo Curricular" userId="" providerId="" clId="Web-{E1BD9046-ADBE-4791-90D3-255924FFE5AD}" dt="2021-05-31T22:24:16.796" v="0"/>
        <pc:sldMkLst>
          <pc:docMk/>
          <pc:sldMk cId="3657153734" sldId="6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13FF-DAD0-4A57-BC88-3ADCEDB569DD}" type="datetimeFigureOut">
              <a:rPr lang="es-PE" smtClean="0"/>
              <a:t>19/07/2021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F7BF2-E25C-416F-B974-26A2DDEA6F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5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sin imagen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5055042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rgbClr val="FFC922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7577362-9D0F-8643-8DBD-5F4EFAC5F2CD}"/>
              </a:ext>
            </a:extLst>
          </p:cNvPr>
          <p:cNvGrpSpPr/>
          <p:nvPr/>
        </p:nvGrpSpPr>
        <p:grpSpPr>
          <a:xfrm>
            <a:off x="381000" y="1913698"/>
            <a:ext cx="490972" cy="438507"/>
            <a:chOff x="692987" y="1092326"/>
            <a:chExt cx="490972" cy="43850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29A2D926-63FC-714D-87A6-1AB8BF4DD985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6F29BC49-3B20-A54D-9DEC-B16A707F6EF2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37EB12D-8E34-A04B-B667-D0DAEA400D73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25" name="Imagen 24" descr="Imagen que contiene Icono&#10;&#10;Descripción generada automáticamente">
            <a:extLst>
              <a:ext uri="{FF2B5EF4-FFF2-40B4-BE49-F238E27FC236}">
                <a16:creationId xmlns:a16="http://schemas.microsoft.com/office/drawing/2014/main" id="{A14E9BB1-7723-AD4F-84EB-C4F8B3E2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914" y="5429250"/>
            <a:ext cx="542647" cy="896937"/>
          </a:xfrm>
          <a:prstGeom prst="rect">
            <a:avLst/>
          </a:prstGeom>
        </p:spPr>
      </p:pic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C983230A-D192-6742-81C7-4245B8E4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2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47CAAA53-8FBB-41A3-92A8-1911E50848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8064" y="2147077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26A7C83-3069-44DD-A398-08B0D14E8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8063" y="2805094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D881B3C-CDB5-4433-B316-06801EAA45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8062" y="3459296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F7642A24-D4C4-4612-ACCF-5C60B428DB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8061" y="4113499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60431D2B-484E-44E2-ABD2-0B87F4D73E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8060" y="4764971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AD71FEAD-3BC7-CB4F-824E-5B59A48A29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2733" y="2148831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01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2F85DAD7-4A53-4F4F-96A5-DA10B54949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2733" y="2806848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02</a:t>
            </a:r>
          </a:p>
        </p:txBody>
      </p:sp>
      <p:sp>
        <p:nvSpPr>
          <p:cNvPr id="31" name="Marcador de texto 7">
            <a:extLst>
              <a:ext uri="{FF2B5EF4-FFF2-40B4-BE49-F238E27FC236}">
                <a16:creationId xmlns:a16="http://schemas.microsoft.com/office/drawing/2014/main" id="{08E9CB7C-D712-0B4A-A993-2B7F7A428C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733" y="3461050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03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D01B89D-7F4F-1041-B804-53CA6D06BCC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2733" y="4115253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04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B0393092-4B6C-E741-B850-4962FF23D5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733" y="4766725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05</a:t>
            </a:r>
          </a:p>
        </p:txBody>
      </p:sp>
      <p:pic>
        <p:nvPicPr>
          <p:cNvPr id="37" name="Imagen 36" descr="Imagen que contiene Texto&#10;&#10;Descripción generada automáticamente">
            <a:extLst>
              <a:ext uri="{FF2B5EF4-FFF2-40B4-BE49-F238E27FC236}">
                <a16:creationId xmlns:a16="http://schemas.microsoft.com/office/drawing/2014/main" id="{6477CFEA-FF50-8748-9B71-F6E2128B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3675A1A-C649-4A4F-836C-8AEB12490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11242726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Contenido temático (Stag Negrita, 30 pts.)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FC6BB74-BFE3-C04C-BD9B-05E97D4CA234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D46D1CB0-2E80-014D-B0C9-21EADCD9A1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3435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3">
            <a:extLst>
              <a:ext uri="{FF2B5EF4-FFF2-40B4-BE49-F238E27FC236}">
                <a16:creationId xmlns:a16="http://schemas.microsoft.com/office/drawing/2014/main" id="{42D4E7F3-8D64-4210-ABC8-D6A9E3504B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360000" tIns="396000" rIns="72000"/>
          <a:lstStyle>
            <a:lvl1pPr marL="0" indent="0">
              <a:lnSpc>
                <a:spcPct val="70000"/>
              </a:lnSpc>
              <a:buNone/>
              <a:defRPr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Coloca aquí la imagen a tamaño completo</a:t>
            </a:r>
          </a:p>
        </p:txBody>
      </p:sp>
    </p:spTree>
    <p:extLst>
      <p:ext uri="{BB962C8B-B14F-4D97-AF65-F5344CB8AC3E}">
        <p14:creationId xmlns:p14="http://schemas.microsoft.com/office/powerpoint/2010/main" val="36340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dad virt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4B87943-1FB8-4769-955B-E9CB04115AF3}"/>
              </a:ext>
            </a:extLst>
          </p:cNvPr>
          <p:cNvSpPr txBox="1"/>
          <p:nvPr/>
        </p:nvSpPr>
        <p:spPr>
          <a:xfrm>
            <a:off x="490899" y="2245242"/>
            <a:ext cx="1431316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</a:t>
            </a:r>
          </a:p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</a:p>
          <a:p>
            <a:endParaRPr lang="es-PE" sz="2200" b="1" dirty="0">
              <a:solidFill>
                <a:srgbClr val="6E00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E3985964-552D-456B-8687-3F8C9FF580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270163"/>
            <a:ext cx="8099044" cy="124675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3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Foro, chat, wiki, tarea, encuesta, etc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2AB021-47E2-4C09-A142-FF5F86A218CF}"/>
              </a:ext>
            </a:extLst>
          </p:cNvPr>
          <p:cNvCxnSpPr/>
          <p:nvPr/>
        </p:nvCxnSpPr>
        <p:spPr>
          <a:xfrm>
            <a:off x="490899" y="2162907"/>
            <a:ext cx="11205801" cy="0"/>
          </a:xfrm>
          <a:prstGeom prst="line">
            <a:avLst/>
          </a:prstGeom>
          <a:ln>
            <a:solidFill>
              <a:srgbClr val="6E0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E330D9CB-693C-4F86-80C5-4C8A8F4220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7656" y="4074067"/>
            <a:ext cx="8099044" cy="124675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3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Escribir instrucciones para el estudiante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0AE6BCA-E285-48C6-A8C0-FADD14FF689A}"/>
              </a:ext>
            </a:extLst>
          </p:cNvPr>
          <p:cNvCxnSpPr/>
          <p:nvPr/>
        </p:nvCxnSpPr>
        <p:spPr>
          <a:xfrm>
            <a:off x="490899" y="3966811"/>
            <a:ext cx="11205801" cy="0"/>
          </a:xfrm>
          <a:prstGeom prst="line">
            <a:avLst/>
          </a:prstGeom>
          <a:ln>
            <a:solidFill>
              <a:srgbClr val="6E0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2C5C6E-D7AA-41F9-8B8A-15D47BEF2173}"/>
              </a:ext>
            </a:extLst>
          </p:cNvPr>
          <p:cNvSpPr txBox="1"/>
          <p:nvPr/>
        </p:nvSpPr>
        <p:spPr>
          <a:xfrm>
            <a:off x="492733" y="4077565"/>
            <a:ext cx="1878991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Indicaciones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5957DB05-C8C1-EA45-9073-6DB6691F13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Actividad Virtual</a:t>
            </a:r>
          </a:p>
        </p:txBody>
      </p:sp>
      <p:pic>
        <p:nvPicPr>
          <p:cNvPr id="24" name="Imagen 23" descr="Imagen que contiene Texto&#10;&#10;Descripción generada automáticamente">
            <a:extLst>
              <a:ext uri="{FF2B5EF4-FFF2-40B4-BE49-F238E27FC236}">
                <a16:creationId xmlns:a16="http://schemas.microsoft.com/office/drawing/2014/main" id="{19753B76-7A4B-6C48-A8BA-52657E00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8FDE73D-1B64-3E41-9E45-07ECF9AA64FF}"/>
              </a:ext>
            </a:extLst>
          </p:cNvPr>
          <p:cNvSpPr/>
          <p:nvPr/>
        </p:nvSpPr>
        <p:spPr>
          <a:xfrm>
            <a:off x="3192327" y="2216339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0" i="0" dirty="0">
                <a:effectLst/>
                <a:latin typeface="Source Sans Pro" panose="020B0503030403020204" pitchFamily="34" charset="0"/>
              </a:rPr>
              <a:t>→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C575F4F-79C8-7849-9E3B-E602113B9BB3}"/>
              </a:ext>
            </a:extLst>
          </p:cNvPr>
          <p:cNvSpPr/>
          <p:nvPr/>
        </p:nvSpPr>
        <p:spPr>
          <a:xfrm>
            <a:off x="3192327" y="3949164"/>
            <a:ext cx="375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0" i="0" dirty="0">
                <a:effectLst/>
                <a:latin typeface="Source Sans Pro" panose="020B0503030403020204" pitchFamily="34" charset="0"/>
              </a:rPr>
              <a:t>→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1F64922-C078-EC4B-86EF-A949EFBDFC47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AD20EEA8-6850-7B43-9529-E4EB0773D2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16808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áge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28AC3AE-71D5-6843-858D-451406361752}"/>
              </a:ext>
            </a:extLst>
          </p:cNvPr>
          <p:cNvSpPr/>
          <p:nvPr/>
        </p:nvSpPr>
        <p:spPr>
          <a:xfrm>
            <a:off x="471084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Google Shape;111;p3">
            <a:extLst>
              <a:ext uri="{FF2B5EF4-FFF2-40B4-BE49-F238E27FC236}">
                <a16:creationId xmlns:a16="http://schemas.microsoft.com/office/drawing/2014/main" id="{7F59C428-0788-4243-8CD8-311685CC634A}"/>
              </a:ext>
            </a:extLst>
          </p:cNvPr>
          <p:cNvSpPr txBox="1"/>
          <p:nvPr/>
        </p:nvSpPr>
        <p:spPr>
          <a:xfrm>
            <a:off x="547916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Marcador de posición de imagen 3">
            <a:extLst>
              <a:ext uri="{FF2B5EF4-FFF2-40B4-BE49-F238E27FC236}">
                <a16:creationId xmlns:a16="http://schemas.microsoft.com/office/drawing/2014/main" id="{AE038110-78E5-E642-ACE0-10CF44D3341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2053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F3DABCA7-BEA6-9844-86A6-45D17A0C32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94969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28" name="Marcador de posición de imagen 3">
            <a:extLst>
              <a:ext uri="{FF2B5EF4-FFF2-40B4-BE49-F238E27FC236}">
                <a16:creationId xmlns:a16="http://schemas.microsoft.com/office/drawing/2014/main" id="{E885F80A-FB71-6540-A998-98E95FC5BB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17883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D2E90F-18B7-F240-923A-564F413DC78D}"/>
              </a:ext>
            </a:extLst>
          </p:cNvPr>
          <p:cNvSpPr/>
          <p:nvPr/>
        </p:nvSpPr>
        <p:spPr>
          <a:xfrm>
            <a:off x="4293998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3">
            <a:extLst>
              <a:ext uri="{FF2B5EF4-FFF2-40B4-BE49-F238E27FC236}">
                <a16:creationId xmlns:a16="http://schemas.microsoft.com/office/drawing/2014/main" id="{62FB9F50-825D-544C-A887-7B559FC7B557}"/>
              </a:ext>
            </a:extLst>
          </p:cNvPr>
          <p:cNvSpPr txBox="1"/>
          <p:nvPr/>
        </p:nvSpPr>
        <p:spPr>
          <a:xfrm>
            <a:off x="4370830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1AE5997-E909-C347-B754-018F5C21CA69}"/>
              </a:ext>
            </a:extLst>
          </p:cNvPr>
          <p:cNvSpPr/>
          <p:nvPr/>
        </p:nvSpPr>
        <p:spPr>
          <a:xfrm>
            <a:off x="8116913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944B1E38-EB70-574D-9D1B-95AC2DEE9604}"/>
              </a:ext>
            </a:extLst>
          </p:cNvPr>
          <p:cNvSpPr txBox="1"/>
          <p:nvPr/>
        </p:nvSpPr>
        <p:spPr>
          <a:xfrm>
            <a:off x="8193745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35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407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cias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2650" y="3049292"/>
            <a:ext cx="3312441" cy="7594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6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Gracias</a:t>
            </a: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3D533DAA-FD34-C44D-AFFD-EB30130B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699" y="2980532"/>
            <a:ext cx="542647" cy="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E471EF36-3420-4544-9A0B-DAD992C3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76" y="2980531"/>
            <a:ext cx="542647" cy="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2">
    <p:bg>
      <p:bgPr>
        <a:solidFill>
          <a:srgbClr val="FFC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39261317-FEBF-D64C-A841-19D161C8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01" y="2980531"/>
            <a:ext cx="542322" cy="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99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1515220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52495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imagen 1">
    <p:bg>
      <p:bgPr>
        <a:solidFill>
          <a:srgbClr val="FFC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4965915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B7FB6A24-814E-4342-92A0-AFED68F0D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7A80E2-62D8-D647-9196-BBEA6A29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08" y="392504"/>
            <a:ext cx="542647" cy="896938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6BEFA-9913-2647-9CB4-ADF4C641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682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2133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imagen 2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4609454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B7FB6A24-814E-4342-92A0-AFED68F0D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5C886C17-8946-4A4F-8D23-2FFDF620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4" y="392504"/>
            <a:ext cx="542647" cy="896937"/>
          </a:xfrm>
          <a:prstGeom prst="rect">
            <a:avLst/>
          </a:prstGeom>
        </p:spPr>
      </p:pic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id="{44FA2C51-5732-CA45-9D4F-9E392DA4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543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0984" y="4028612"/>
            <a:ext cx="5969545" cy="1741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6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8C0A98-FAC9-DB41-8021-FA252AD08BB1}"/>
              </a:ext>
            </a:extLst>
          </p:cNvPr>
          <p:cNvSpPr/>
          <p:nvPr/>
        </p:nvSpPr>
        <p:spPr>
          <a:xfrm>
            <a:off x="0" y="0"/>
            <a:ext cx="2471738" cy="6858000"/>
          </a:xfrm>
          <a:prstGeom prst="rect">
            <a:avLst/>
          </a:prstGeom>
          <a:solidFill>
            <a:srgbClr val="FFC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C273A9C-0558-CC45-A842-6869080F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0984" y="1801953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2765546" y="1027028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0984" y="4028612"/>
            <a:ext cx="5969545" cy="1741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6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8C0A98-FAC9-DB41-8021-FA252AD08BB1}"/>
              </a:ext>
            </a:extLst>
          </p:cNvPr>
          <p:cNvSpPr/>
          <p:nvPr/>
        </p:nvSpPr>
        <p:spPr>
          <a:xfrm>
            <a:off x="0" y="0"/>
            <a:ext cx="2471738" cy="6858000"/>
          </a:xfrm>
          <a:prstGeom prst="rect">
            <a:avLst/>
          </a:prstGeom>
          <a:solidFill>
            <a:srgbClr val="6E0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C273A9C-0558-CC45-A842-6869080F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0984" y="1801953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2765546" y="1027028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5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 título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3584" y="1538759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708146" y="763834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9EC724AC-195B-3945-9A72-F1B08303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81C8642D-1CB2-4C8B-977E-70E970DF40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48" y="1782306"/>
            <a:ext cx="5492538" cy="42295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Marcador de posición de imagen 3">
            <a:extLst>
              <a:ext uri="{FF2B5EF4-FFF2-40B4-BE49-F238E27FC236}">
                <a16:creationId xmlns:a16="http://schemas.microsoft.com/office/drawing/2014/main" id="{9F3EFAD0-9053-5246-B675-5AD6A44C8A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61315" y="1782305"/>
            <a:ext cx="4912963" cy="42295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F582A3-86F4-AE47-974F-C7916DD092B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7DCA2970-CEB2-574F-8B32-A8331CFB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18B52-6FE3-1241-A2A4-1DD334BAD1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1369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C0DB2D61-18BC-F840-8464-B66C77C9D3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48" y="1782306"/>
            <a:ext cx="11247574" cy="42295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Ejemplo párrafo — De esta manera, se puede constituir un negocio como empresa individual de responsabilidad limitada (EIRL) o como uno de los tipos societarios regulados en la ley general de sociedades (sociedad anónima de Responsabilidad Limitada, Sociedad Anónima cerrada, sociedad anónima abierta, etc.). </a:t>
            </a:r>
          </a:p>
        </p:txBody>
      </p:sp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8F946BE4-738F-C444-B360-75592924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39460FD9-5EE9-4F45-A5D5-FDE0517B6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FA103A-34BE-FB4F-969D-448EBE44ADA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DA6F120B-7316-BA4B-87E8-035E2DACF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282182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8F946BE4-738F-C444-B360-75592924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39460FD9-5EE9-4F45-A5D5-FDE0517B6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FA103A-34BE-FB4F-969D-448EBE44ADA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DA6F120B-7316-BA4B-87E8-035E2DACF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31463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DA2227-39F1-4AA0-9B42-2E0DDF03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46627F-D4F7-4226-BA85-0F772126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296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9" r:id="rId5"/>
    <p:sldLayoutId id="2147483737" r:id="rId6"/>
    <p:sldLayoutId id="2147483738" r:id="rId7"/>
    <p:sldLayoutId id="2147483739" r:id="rId8"/>
    <p:sldLayoutId id="2147483748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51" r:id="rId18"/>
    <p:sldLayoutId id="2147483752" r:id="rId19"/>
    <p:sldLayoutId id="2147483753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aclick?ld=e8z308cXh1oY6dlY9SyK-_4TVUCUyAmQkhjGeILow9FU9nadZi_1JwrfUAG05ftX4tWi43HfbDGgk1Z_kU6LQ4tM_GXu18kbRQsxYe5gqBQEzo4Xd_JQRLjFI6ZbOtqzhDQQBf473rC72zSPxQgTIZru3_WSJDihtFYI85P1XaeU9lcG8K&amp;u=aHR0cHMlM2ElMmYlMmZ3d3cuemFwbWV0YS5wZSUyZndzJTNmcSUzZGRpYWdyYW1hJTI1MjBkZSUyNTIwZ2FudHQlMjUyMG9ubGluZSUyNmFzaWQlM2R6bV9wZV9zcl9iYV8wMiUyNmRlJTNkYyUyNmFjJTNkMTYzNzIlMjZjaWQlM2Q0MTMyMTI0MDIlMjZhaWQlM2QxMzYzMzk1MzQ4NDgyOTkwJTI2a2lkJTNka3dkLTg1MjEyNzIzOTA2NjI5JTNhbG9jLTE0OCUyNmxvY2FsZSUzZGVzX1BFJTI2bXNjbGtpZCUzZDhiYTljNDc5MGMyNzFhZWMzNzMyYTRhZTg3NmUxMWZi&amp;rlid=8ba9c4790c271aec3732a4ae876e11fb&amp;ntb=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-alexz.blogspot.com/2011/02/conjuntos-diagramas-de-venn-30.html#:~:text=%C2%BFQu%C3%A9%20son%20los%20diagramas%20de%20venn%3F%20Los%20diagramas,de%20Venn%20explicaci%C3%B3n%20de%20la%20teor%C3%ADa%20y%20ejemplo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Primer plano de bolígrafo sobre informe económico con la ventana de fondo Foto gratis">
            <a:extLst>
              <a:ext uri="{FF2B5EF4-FFF2-40B4-BE49-F238E27FC236}">
                <a16:creationId xmlns:a16="http://schemas.microsoft.com/office/drawing/2014/main" id="{7C2D75F1-C0EB-EE41-ABD7-08CC767F5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r="29237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326476-26BC-4601-BA5C-82F109F88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2296680"/>
            <a:ext cx="4609454" cy="2264641"/>
          </a:xfrm>
        </p:spPr>
        <p:txBody>
          <a:bodyPr/>
          <a:lstStyle/>
          <a:p>
            <a:r>
              <a:rPr lang="es-ES" dirty="0" smtClean="0"/>
              <a:t>Matemática aplicada al uso de Tecnologías</a:t>
            </a:r>
            <a:endParaRPr lang="es-PE" dirty="0"/>
          </a:p>
          <a:p>
            <a:endParaRPr lang="es-PE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1FB5928-6A9D-4A40-A59B-3E29690073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0051" y="5623560"/>
            <a:ext cx="4609454" cy="1026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200" b="1" dirty="0">
                <a:solidFill>
                  <a:schemeClr val="bg1"/>
                </a:solidFill>
                <a:latin typeface="Stag Book"/>
                <a:cs typeface="Arial"/>
              </a:rPr>
              <a:t>Tema  </a:t>
            </a:r>
            <a:r>
              <a:rPr lang="es-ES" sz="1200" b="1" dirty="0" smtClean="0">
                <a:solidFill>
                  <a:schemeClr val="bg1"/>
                </a:solidFill>
                <a:latin typeface="Stag Book"/>
                <a:cs typeface="Arial"/>
              </a:rPr>
              <a:t>2: Operaciones con Conjuntos</a:t>
            </a:r>
            <a:endParaRPr lang="es-ES" sz="1200" dirty="0">
              <a:solidFill>
                <a:schemeClr val="bg1"/>
              </a:solidFill>
              <a:latin typeface="Stag Book"/>
              <a:cs typeface="Arial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chemeClr val="bg1"/>
                </a:solidFill>
                <a:latin typeface="Stag Book"/>
                <a:cs typeface="Arial"/>
              </a:rPr>
              <a:t>Escuela</a:t>
            </a:r>
            <a:r>
              <a:rPr lang="en-US" sz="1200" b="1" dirty="0">
                <a:solidFill>
                  <a:schemeClr val="bg1"/>
                </a:solidFill>
                <a:latin typeface="Stag Book"/>
                <a:cs typeface="Arial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Stag Book"/>
                <a:cs typeface="Arial"/>
              </a:rPr>
              <a:t>de</a:t>
            </a:r>
            <a:r>
              <a:rPr lang="en-US" sz="1200" b="1" dirty="0">
                <a:solidFill>
                  <a:schemeClr val="bg1"/>
                </a:solidFill>
                <a:latin typeface="Stag Book"/>
                <a:cs typeface="Arial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Stag Book"/>
                <a:cs typeface="Arial"/>
              </a:rPr>
              <a:t>Tecnología</a:t>
            </a:r>
            <a:endParaRPr lang="es-P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6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227692"/>
            <a:ext cx="5090160" cy="544038"/>
          </a:xfrm>
        </p:spPr>
        <p:txBody>
          <a:bodyPr>
            <a:normAutofit fontScale="85000" lnSpcReduction="10000"/>
          </a:bodyPr>
          <a:lstStyle/>
          <a:p>
            <a:r>
              <a:rPr lang="es-PE" sz="2800" b="1" dirty="0"/>
              <a:t>Operaciones con conjuntos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arcador de contenido 16"/>
              <p:cNvSpPr>
                <a:spLocks noGrp="1"/>
              </p:cNvSpPr>
              <p:nvPr>
                <p:ph idx="1"/>
              </p:nvPr>
            </p:nvSpPr>
            <p:spPr>
              <a:xfrm>
                <a:off x="753081" y="1945957"/>
                <a:ext cx="10714900" cy="1981807"/>
              </a:xfrm>
            </p:spPr>
            <p:txBody>
              <a:bodyPr/>
              <a:lstStyle/>
              <a:p>
                <a:pPr marL="457200" lvl="0" indent="-457200">
                  <a:buFont typeface="Wingdings" panose="05000000000000000000" pitchFamily="2" charset="2"/>
                  <a:buChar char="Ø"/>
                </a:pPr>
                <a:r>
                  <a:rPr lang="es-ES" sz="2400" dirty="0">
                    <a:latin typeface="Arial" panose="020B0604020202020204" pitchFamily="34" charset="0"/>
                  </a:rPr>
                  <a:t>Unión:</a:t>
                </a:r>
              </a:p>
              <a:p>
                <a:pPr lvl="0"/>
                <a:r>
                  <a:rPr lang="es-ES" sz="2400" dirty="0">
                    <a:latin typeface="Arial" panose="020B0604020202020204" pitchFamily="34" charset="0"/>
                  </a:rPr>
                  <a:t>Es el conjunto formado por todos los elementos que pertenecen a  </a:t>
                </a:r>
                <a:r>
                  <a:rPr lang="es-ES" sz="2400" dirty="0" err="1">
                    <a:latin typeface="Arial" panose="020B0604020202020204" pitchFamily="34" charset="0"/>
                  </a:rPr>
                  <a:t>A</a:t>
                </a:r>
                <a:r>
                  <a:rPr lang="es-ES" sz="2400" dirty="0">
                    <a:latin typeface="Arial" panose="020B0604020202020204" pitchFamily="34" charset="0"/>
                  </a:rPr>
                  <a:t> o B o a ambos.</a:t>
                </a:r>
                <a:endParaRPr lang="es-ES" sz="2400" i="0" dirty="0">
                  <a:latin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2400" i="0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s-ES" sz="240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sz="2400" i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2400" i="0" smtClean="0">
                          <a:latin typeface="Cambria Math" panose="02040503050406030204" pitchFamily="18" charset="0"/>
                        </a:rPr>
                        <m:t>/ </m:t>
                      </m:r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 ∨</m:t>
                      </m:r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E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Marcador de contenido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081" y="1945957"/>
                <a:ext cx="10714900" cy="1981807"/>
              </a:xfrm>
              <a:blipFill>
                <a:blip r:embed="rId2"/>
                <a:stretch>
                  <a:fillRect l="-911" t="-4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3609414"/>
            <a:ext cx="3441990" cy="28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5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227692"/>
            <a:ext cx="5090160" cy="544038"/>
          </a:xfrm>
        </p:spPr>
        <p:txBody>
          <a:bodyPr>
            <a:normAutofit fontScale="85000" lnSpcReduction="10000"/>
          </a:bodyPr>
          <a:lstStyle/>
          <a:p>
            <a:r>
              <a:rPr lang="es-PE" sz="2800" b="1" dirty="0"/>
              <a:t>Operaciones con conjuntos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arcador de contenido 16"/>
              <p:cNvSpPr>
                <a:spLocks noGrp="1"/>
              </p:cNvSpPr>
              <p:nvPr>
                <p:ph idx="1"/>
              </p:nvPr>
            </p:nvSpPr>
            <p:spPr>
              <a:xfrm>
                <a:off x="753081" y="2002169"/>
                <a:ext cx="10714900" cy="1343704"/>
              </a:xfrm>
            </p:spPr>
            <p:txBody>
              <a:bodyPr/>
              <a:lstStyle/>
              <a:p>
                <a:pPr marL="457200" lvl="0" indent="-457200">
                  <a:buFont typeface="Wingdings" panose="05000000000000000000" pitchFamily="2" charset="2"/>
                  <a:buChar char="Ø"/>
                </a:pPr>
                <a:r>
                  <a:rPr lang="es-ES" sz="2400" dirty="0">
                    <a:latin typeface="Arial" panose="020B0604020202020204" pitchFamily="34" charset="0"/>
                  </a:rPr>
                  <a:t>Intersección:</a:t>
                </a:r>
              </a:p>
              <a:p>
                <a:pPr lvl="0"/>
                <a:r>
                  <a:rPr lang="es-ES" sz="2400" dirty="0">
                    <a:latin typeface="Arial" panose="020B0604020202020204" pitchFamily="34" charset="0"/>
                  </a:rPr>
                  <a:t>Es el conjunto de elementos comunes a </a:t>
                </a:r>
                <a:r>
                  <a:rPr lang="es-ES" sz="2400" dirty="0" err="1">
                    <a:latin typeface="Arial" panose="020B0604020202020204" pitchFamily="34" charset="0"/>
                  </a:rPr>
                  <a:t>A</a:t>
                </a:r>
                <a:r>
                  <a:rPr lang="es-ES" sz="2400" dirty="0">
                    <a:latin typeface="Arial" panose="020B0604020202020204" pitchFamily="34" charset="0"/>
                  </a:rPr>
                  <a:t> y B.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m:rPr>
                          <m:sty m:val="p"/>
                        </m:rPr>
                        <a:rPr lang="es-ES" sz="240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E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Marcador de contenido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081" y="2002169"/>
                <a:ext cx="10714900" cy="1343704"/>
              </a:xfrm>
              <a:blipFill>
                <a:blip r:embed="rId2"/>
                <a:stretch>
                  <a:fillRect l="-911" t="-58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16" y="3345873"/>
            <a:ext cx="3447184" cy="28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4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227692"/>
            <a:ext cx="5090160" cy="544038"/>
          </a:xfrm>
        </p:spPr>
        <p:txBody>
          <a:bodyPr>
            <a:normAutofit fontScale="85000" lnSpcReduction="10000"/>
          </a:bodyPr>
          <a:lstStyle/>
          <a:p>
            <a:r>
              <a:rPr lang="es-PE" sz="2800" b="1" dirty="0"/>
              <a:t>Operaciones con conjuntos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arcador de contenido 16"/>
              <p:cNvSpPr>
                <a:spLocks noGrp="1"/>
              </p:cNvSpPr>
              <p:nvPr>
                <p:ph idx="1"/>
              </p:nvPr>
            </p:nvSpPr>
            <p:spPr>
              <a:xfrm>
                <a:off x="753081" y="2002169"/>
                <a:ext cx="10714900" cy="2238612"/>
              </a:xfrm>
            </p:spPr>
            <p:txBody>
              <a:bodyPr/>
              <a:lstStyle/>
              <a:p>
                <a:pPr marL="457200" lvl="0" indent="-457200">
                  <a:buFont typeface="Wingdings" panose="05000000000000000000" pitchFamily="2" charset="2"/>
                  <a:buChar char="Ø"/>
                </a:pPr>
                <a:r>
                  <a:rPr lang="es-ES" sz="2400" dirty="0">
                    <a:latin typeface="Arial" panose="020B0604020202020204" pitchFamily="34" charset="0"/>
                  </a:rPr>
                  <a:t>Diferencia:</a:t>
                </a:r>
              </a:p>
              <a:p>
                <a:pPr lvl="0"/>
                <a:r>
                  <a:rPr lang="es-ES" sz="2400" dirty="0">
                    <a:latin typeface="Arial" panose="020B0604020202020204" pitchFamily="34" charset="0"/>
                  </a:rPr>
                  <a:t>Es el conjunto formado por todos los elementos de A pero que no pertenecen a B.</a:t>
                </a:r>
              </a:p>
              <a:p>
                <a:pPr lvl="0"/>
                <a:endParaRPr lang="es-ES" sz="240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 ∧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s-ES" sz="240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E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Marcador de contenido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081" y="2002169"/>
                <a:ext cx="10714900" cy="2238612"/>
              </a:xfrm>
              <a:blipFill>
                <a:blip r:embed="rId2"/>
                <a:stretch>
                  <a:fillRect l="-911" t="-3533" r="-8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55" y="3136461"/>
            <a:ext cx="3795627" cy="31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227692"/>
            <a:ext cx="5090160" cy="544038"/>
          </a:xfrm>
        </p:spPr>
        <p:txBody>
          <a:bodyPr>
            <a:normAutofit fontScale="85000" lnSpcReduction="10000"/>
          </a:bodyPr>
          <a:lstStyle/>
          <a:p>
            <a:r>
              <a:rPr lang="es-PE" sz="2800" b="1" dirty="0"/>
              <a:t>Operaciones con conjuntos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arcador de contenido 16"/>
              <p:cNvSpPr>
                <a:spLocks noGrp="1"/>
              </p:cNvSpPr>
              <p:nvPr>
                <p:ph idx="1"/>
              </p:nvPr>
            </p:nvSpPr>
            <p:spPr>
              <a:xfrm>
                <a:off x="753081" y="2002169"/>
                <a:ext cx="10714900" cy="1520349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</a:pPr>
                <a:r>
                  <a:rPr lang="es-ES" sz="2400" dirty="0">
                    <a:latin typeface="Arial" panose="020B0604020202020204" pitchFamily="34" charset="0"/>
                  </a:rPr>
                  <a:t>Complemento:</a:t>
                </a:r>
              </a:p>
              <a:p>
                <a:r>
                  <a:rPr lang="es-ES" sz="2400" dirty="0">
                    <a:latin typeface="Arial" panose="020B0604020202020204" pitchFamily="34" charset="0"/>
                  </a:rPr>
                  <a:t>Son todos los elementos que no pertenecen al conjunto A, pero que si pertenecen a su respectivo conjunto universo.</a:t>
                </a:r>
              </a:p>
              <a:p>
                <a:endParaRPr lang="es-ES" sz="2400" i="1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40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s-E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E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Marcador de contenido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081" y="2002169"/>
                <a:ext cx="10714900" cy="1520349"/>
              </a:xfrm>
              <a:blipFill>
                <a:blip r:embed="rId2"/>
                <a:stretch>
                  <a:fillRect l="-626" t="-7600" b="-16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35" y="3382331"/>
            <a:ext cx="4581444" cy="25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9C2AC-66F9-4C8F-929B-40A387D8CC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s-ES" sz="6000" dirty="0">
                <a:latin typeface="Stag Book"/>
                <a:cs typeface="Arial"/>
              </a:rPr>
              <a:t>Actividad Virtual</a:t>
            </a:r>
            <a:endParaRPr lang="en-US" sz="6000" dirty="0"/>
          </a:p>
          <a:p>
            <a:pPr algn="ctr"/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183426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Aplicando lo aprendido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739140" y="2204050"/>
            <a:ext cx="10601840" cy="2835541"/>
          </a:xfrm>
        </p:spPr>
        <p:txBody>
          <a:bodyPr>
            <a:normAutofit/>
          </a:bodyPr>
          <a:lstStyle/>
          <a:p>
            <a:pPr lvl="0"/>
            <a:r>
              <a:rPr lang="es-ES" sz="2000" dirty="0">
                <a:latin typeface="Arial" panose="020B0604020202020204" pitchFamily="34" charset="0"/>
              </a:rPr>
              <a:t>1. Determine por extensión los siguientes conjuntos:</a:t>
            </a:r>
            <a:endParaRPr lang="es-PE" sz="2000" dirty="0">
              <a:latin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</a:rPr>
              <a:t>A= {Conjunto de países de América del Sur que son limítrofes al mar}</a:t>
            </a:r>
            <a:endParaRPr lang="es-PE" sz="2000" dirty="0">
              <a:latin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</a:rPr>
              <a:t>B= {Conjunto de números múltiplos de tres mayores que cinco y menores de treinta}</a:t>
            </a:r>
            <a:endParaRPr lang="es-PE" sz="2000" dirty="0">
              <a:latin typeface="Arial" panose="020B0604020202020204" pitchFamily="34" charset="0"/>
            </a:endParaRPr>
          </a:p>
          <a:p>
            <a:pPr lvl="0"/>
            <a:endParaRPr lang="es-ES" sz="2000" dirty="0">
              <a:latin typeface="Arial" panose="020B0604020202020204" pitchFamily="34" charset="0"/>
            </a:endParaRPr>
          </a:p>
          <a:p>
            <a:pPr lvl="0"/>
            <a:r>
              <a:rPr lang="es-ES" sz="2000" dirty="0">
                <a:latin typeface="Arial" panose="020B0604020202020204" pitchFamily="34" charset="0"/>
              </a:rPr>
              <a:t>2. Determine por comprensión los siguientes conjuntos:</a:t>
            </a:r>
            <a:endParaRPr lang="es-PE" sz="2000" dirty="0">
              <a:latin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</a:rPr>
              <a:t>P= {El conjunto de las vocales de tu apellido paterno}</a:t>
            </a:r>
            <a:endParaRPr lang="es-PE" sz="2000" dirty="0">
              <a:latin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</a:rPr>
              <a:t>Q= {3, 5, 7, 9}</a:t>
            </a:r>
            <a:endParaRPr lang="es-PE" sz="2000" b="1" dirty="0">
              <a:latin typeface="Arial" panose="020B0604020202020204" pitchFamily="34" charset="0"/>
            </a:endParaRPr>
          </a:p>
        </p:txBody>
      </p:sp>
      <p:sp>
        <p:nvSpPr>
          <p:cNvPr id="7" name="Marcador de contenido 16"/>
          <p:cNvSpPr>
            <a:spLocks noGrp="1"/>
          </p:cNvSpPr>
          <p:nvPr>
            <p:ph idx="1"/>
          </p:nvPr>
        </p:nvSpPr>
        <p:spPr>
          <a:xfrm>
            <a:off x="739140" y="1421751"/>
            <a:ext cx="7628350" cy="480312"/>
          </a:xfrm>
        </p:spPr>
        <p:txBody>
          <a:bodyPr>
            <a:normAutofit/>
          </a:bodyPr>
          <a:lstStyle/>
          <a:p>
            <a:pPr lvl="0"/>
            <a:r>
              <a:rPr lang="es-PE" sz="1600" dirty="0">
                <a:solidFill>
                  <a:srgbClr val="82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PE" sz="2400" dirty="0">
                <a:solidFill>
                  <a:srgbClr val="82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PE" sz="2400" dirty="0">
                <a:latin typeface="Arial" panose="020B0604020202020204" pitchFamily="34" charset="0"/>
                <a:sym typeface="Symbol" panose="05050102010706020507" pitchFamily="18" charset="2"/>
              </a:rPr>
              <a:t>Formen grupos y resuelvan los siguientes ejercicios: </a:t>
            </a:r>
            <a:endParaRPr lang="es-PE" sz="1400" dirty="0">
              <a:latin typeface="Arial" panose="020B0604020202020204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113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Aplicando lo aprendido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arcador de contenido 16"/>
              <p:cNvSpPr>
                <a:spLocks noGrp="1"/>
              </p:cNvSpPr>
              <p:nvPr>
                <p:ph idx="1"/>
              </p:nvPr>
            </p:nvSpPr>
            <p:spPr>
              <a:xfrm>
                <a:off x="739140" y="1351995"/>
                <a:ext cx="10601840" cy="4789032"/>
              </a:xfrm>
            </p:spPr>
            <p:txBody>
              <a:bodyPr/>
              <a:lstStyle/>
              <a:p>
                <a:pPr lvl="0"/>
                <a:r>
                  <a:rPr lang="es-ES" sz="2000" dirty="0">
                    <a:latin typeface="Arial" panose="020B0604020202020204" pitchFamily="34" charset="0"/>
                  </a:rPr>
                  <a:t>3. Identifique a los conjuntos unitarios o vacíos</a:t>
                </a:r>
                <a:endParaRPr lang="es-PE" sz="2000" dirty="0">
                  <a:latin typeface="Arial" panose="020B0604020202020204" pitchFamily="34" charset="0"/>
                </a:endParaRPr>
              </a:p>
              <a:p>
                <a:r>
                  <a:rPr lang="es-ES" sz="2000" dirty="0">
                    <a:latin typeface="Arial" panose="020B0604020202020204" pitchFamily="34" charset="0"/>
                  </a:rPr>
                  <a:t>A= {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&lt;0}</m:t>
                    </m:r>
                  </m:oMath>
                </a14:m>
                <a:endParaRPr lang="es-PE" sz="2000" dirty="0">
                  <a:latin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</a:rPr>
                  <a:t>B= {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𝑐𝑢𝑎𝑑𝑟𝑖𝑙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𝑡𝑒𝑟𝑜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𝑡𝑖𝑒𝑛𝑒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𝑐𝑖𝑛𝑐𝑜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𝑟𝑡𝑖𝑐𝑒𝑠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PE" sz="2000" dirty="0">
                  <a:latin typeface="Arial" panose="020B0604020202020204" pitchFamily="34" charset="0"/>
                </a:endParaRP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C= {Consonantes de la palabra aire}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D= {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&gt;0∧3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+2&lt;7}</m:t>
                    </m:r>
                  </m:oMath>
                </a14:m>
                <a:endParaRPr lang="es-PE" sz="2000" dirty="0">
                  <a:latin typeface="Arial" panose="020B0604020202020204" pitchFamily="34" charset="0"/>
                </a:endParaRPr>
              </a:p>
              <a:p>
                <a:pPr lvl="0"/>
                <a:endParaRPr lang="es-PE" sz="2000" dirty="0">
                  <a:latin typeface="Arial" panose="020B0604020202020204" pitchFamily="34" charset="0"/>
                </a:endParaRPr>
              </a:p>
              <a:p>
                <a:pPr lvl="0"/>
                <a:r>
                  <a:rPr lang="es-PE" sz="2000" dirty="0">
                    <a:latin typeface="Arial" panose="020B0604020202020204" pitchFamily="34" charset="0"/>
                  </a:rPr>
                  <a:t>4. Dados los conjuntos: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T= {Habitantes de la Tierra}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E= {Habitantes europeos}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I= {Habitantes italianos}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P= {Habitantes peruanos}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Construya el diagrama de </a:t>
                </a:r>
                <a:r>
                  <a:rPr lang="es-PE" sz="2000" dirty="0" err="1">
                    <a:latin typeface="Arial" panose="020B0604020202020204" pitchFamily="34" charset="0"/>
                  </a:rPr>
                  <a:t>Venn</a:t>
                </a:r>
                <a:r>
                  <a:rPr lang="es-PE" sz="2000" dirty="0">
                    <a:latin typeface="Arial" panose="020B0604020202020204" pitchFamily="34" charset="0"/>
                  </a:rPr>
                  <a:t> respectivo.</a:t>
                </a:r>
              </a:p>
              <a:p>
                <a:pPr lvl="0"/>
                <a:endParaRPr lang="es-PE" sz="20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Marcador de contenido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140" y="1351995"/>
                <a:ext cx="10601840" cy="4789032"/>
              </a:xfrm>
              <a:blipFill>
                <a:blip r:embed="rId2"/>
                <a:stretch>
                  <a:fillRect l="-575" t="-1274" b="-229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8028552" y="10537450"/>
            <a:ext cx="6306863" cy="153139"/>
          </a:xfrm>
        </p:spPr>
        <p:txBody>
          <a:bodyPr>
            <a:normAutofit fontScale="47500" lnSpcReduction="20000"/>
          </a:bodyPr>
          <a:lstStyle/>
          <a:p>
            <a:r>
              <a:rPr lang="es-PE" dirty="0">
                <a:hlinkClick r:id="rId3"/>
              </a:rPr>
              <a:t>https://www.zapmeta.pe/Busqueda/Ahora</a:t>
            </a:r>
            <a:endParaRPr lang="es-PE" dirty="0"/>
          </a:p>
        </p:txBody>
      </p:sp>
      <p:pic>
        <p:nvPicPr>
          <p:cNvPr id="1026" name="Picture 2" descr="Ver las imágenes de ori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65" y="2755266"/>
            <a:ext cx="4648436" cy="27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2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Aplicando lo aprendido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arcador de contenido 16"/>
              <p:cNvSpPr>
                <a:spLocks noGrp="1"/>
              </p:cNvSpPr>
              <p:nvPr>
                <p:ph idx="1"/>
              </p:nvPr>
            </p:nvSpPr>
            <p:spPr>
              <a:xfrm>
                <a:off x="739140" y="1237045"/>
                <a:ext cx="10601840" cy="5111799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s-PE" sz="2000" dirty="0">
                    <a:latin typeface="Arial" panose="020B0604020202020204" pitchFamily="34" charset="0"/>
                  </a:rPr>
                  <a:t>5. Dados los conjuntos: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P= {x / x es peruano}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Q= {x / x es arequipeño}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Escribe por comprensión:</a:t>
                </a:r>
              </a:p>
              <a:p>
                <a:pPr lvl="0"/>
                <a:r>
                  <a:rPr lang="es-PE" sz="2000" dirty="0">
                    <a:latin typeface="Arial" panose="020B0604020202020204" pitchFamily="34" charset="0"/>
                  </a:rPr>
                  <a:t>a)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PE" sz="2000" dirty="0">
                    <a:latin typeface="Arial" panose="020B0604020202020204" pitchFamily="34" charset="0"/>
                  </a:rPr>
                  <a:t>                 b)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</a:rPr>
                  <a:t>                 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s-PE" sz="2000" dirty="0">
                  <a:latin typeface="Arial" panose="020B0604020202020204" pitchFamily="34" charset="0"/>
                </a:endParaRPr>
              </a:p>
              <a:p>
                <a:pPr lvl="0"/>
                <a:endParaRPr lang="es-PE" sz="2000" dirty="0">
                  <a:latin typeface="Arial" panose="020B0604020202020204" pitchFamily="34" charset="0"/>
                </a:endParaRPr>
              </a:p>
              <a:p>
                <a:pPr lvl="0"/>
                <a:r>
                  <a:rPr lang="es-PE" sz="2000" dirty="0">
                    <a:latin typeface="Arial" panose="020B0604020202020204" pitchFamily="34" charset="0"/>
                  </a:rPr>
                  <a:t>6. Dados los conjuntos: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A= {2x+1 / x 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</a:rPr>
                  <a:t> x &lt; 4</a:t>
                </a:r>
                <a:r>
                  <a:rPr lang="es-PE" sz="2000" dirty="0">
                    <a:latin typeface="Arial" panose="020B0604020202020204" pitchFamily="34" charset="0"/>
                  </a:rPr>
                  <a:t>}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B= { x 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 /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3&lt;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es-PE" sz="2000" dirty="0">
                    <a:latin typeface="Arial" panose="020B0604020202020204" pitchFamily="34" charset="0"/>
                  </a:rPr>
                  <a:t>}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C= {x-3 / x 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3≤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&lt;8</m:t>
                    </m:r>
                  </m:oMath>
                </a14:m>
                <a:r>
                  <a:rPr lang="es-PE" sz="2000" dirty="0">
                    <a:latin typeface="Arial" panose="020B0604020202020204" pitchFamily="34" charset="0"/>
                  </a:rPr>
                  <a:t>}</a:t>
                </a: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D= </a:t>
                </a:r>
                <a:r>
                  <a:rPr lang="es-ES" sz="2000" dirty="0">
                    <a:latin typeface="Arial" panose="020B0604020202020204" pitchFamily="34" charset="0"/>
                  </a:rPr>
                  <a:t>{2, 4, 6}</a:t>
                </a:r>
                <a:endParaRPr lang="es-PE" sz="2000" dirty="0">
                  <a:latin typeface="Arial" panose="020B0604020202020204" pitchFamily="34" charset="0"/>
                </a:endParaRPr>
              </a:p>
              <a:p>
                <a:r>
                  <a:rPr lang="es-PE" sz="2000" dirty="0">
                    <a:latin typeface="Arial" panose="020B0604020202020204" pitchFamily="34" charset="0"/>
                  </a:rPr>
                  <a:t>Hallar: </a:t>
                </a:r>
              </a:p>
              <a:p>
                <a:pPr lvl="0"/>
                <a:r>
                  <a:rPr lang="es-PE" sz="2000" dirty="0">
                    <a:latin typeface="Arial" panose="020B0604020202020204" pitchFamily="34" charset="0"/>
                  </a:rPr>
                  <a:t>a)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                  b) 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                   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E" sz="2000" dirty="0">
                  <a:latin typeface="Arial" panose="020B0604020202020204" pitchFamily="34" charset="0"/>
                </a:endParaRPr>
              </a:p>
              <a:p>
                <a:endParaRPr lang="es-PE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Marcador de contenido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140" y="1237045"/>
                <a:ext cx="10601840" cy="5111799"/>
              </a:xfrm>
              <a:blipFill>
                <a:blip r:embed="rId2"/>
                <a:stretch>
                  <a:fillRect l="-575" t="-1193" b="-369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Verificamos  lo aprendido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739140" y="1295103"/>
            <a:ext cx="9662160" cy="4222470"/>
          </a:xfrm>
        </p:spPr>
        <p:txBody>
          <a:bodyPr>
            <a:normAutofit lnSpcReduction="10000"/>
          </a:bodyPr>
          <a:lstStyle/>
          <a:p>
            <a:pPr lvl="0"/>
            <a:endParaRPr lang="es-PE" sz="6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</a:rPr>
              <a:t>¿A qué denominamos conjunto?</a:t>
            </a:r>
          </a:p>
          <a:p>
            <a:pPr marL="342900" indent="-342900">
              <a:lnSpc>
                <a:spcPct val="150000"/>
              </a:lnSpc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</a:rPr>
              <a:t>¿Cómo se determina un conjunto por extensión?</a:t>
            </a:r>
          </a:p>
          <a:p>
            <a:pPr marL="342900" indent="-342900">
              <a:lnSpc>
                <a:spcPct val="150000"/>
              </a:lnSpc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</a:rPr>
              <a:t>¿Cómo se determina un conjunto por comprensión?</a:t>
            </a:r>
          </a:p>
          <a:p>
            <a:pPr marL="342900" indent="-342900">
              <a:lnSpc>
                <a:spcPct val="150000"/>
              </a:lnSpc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</a:rPr>
              <a:t>¿A qué denominamos conjunto universal?</a:t>
            </a:r>
          </a:p>
          <a:p>
            <a:pPr marL="342900" indent="-342900">
              <a:lnSpc>
                <a:spcPct val="150000"/>
              </a:lnSpc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</a:rPr>
              <a:t>¿Para qué utilizamos un diagrama de </a:t>
            </a:r>
            <a:r>
              <a:rPr lang="es-ES" sz="2400" dirty="0" err="1">
                <a:latin typeface="Arial" panose="020B0604020202020204" pitchFamily="34" charset="0"/>
              </a:rPr>
              <a:t>Venn</a:t>
            </a:r>
            <a:r>
              <a:rPr lang="es-ES" sz="2400" dirty="0">
                <a:latin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Clr>
                <a:srgbClr val="8200FF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</a:rPr>
              <a:t>¿Para qué efectuamos operaciones con </a:t>
            </a:r>
            <a:r>
              <a:rPr lang="es-ES" sz="2400" dirty="0" smtClean="0">
                <a:latin typeface="Arial" panose="020B0604020202020204" pitchFamily="34" charset="0"/>
              </a:rPr>
              <a:t>conjuntos?</a:t>
            </a:r>
            <a:endParaRPr lang="es-PE" sz="1400" dirty="0">
              <a:latin typeface="Arial" panose="020B0604020202020204" pitchFamily="34" charset="0"/>
            </a:endParaRPr>
          </a:p>
        </p:txBody>
      </p:sp>
      <p:pic>
        <p:nvPicPr>
          <p:cNvPr id="7" name="Picture 2" descr="Ver detalle de 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57" y="2497894"/>
            <a:ext cx="2046023" cy="289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020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9C2AC-66F9-4C8F-929B-40A387D8CC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¡Gracias!</a:t>
            </a:r>
            <a:endParaRPr lang="en-US" sz="6000" dirty="0"/>
          </a:p>
          <a:p>
            <a:pPr algn="ctr"/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32038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273257F-D179-0F4C-B01F-BB2035DAE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0984" y="1801953"/>
            <a:ext cx="6758796" cy="1890241"/>
          </a:xfrm>
        </p:spPr>
        <p:txBody>
          <a:bodyPr vert="horz" lIns="0" tIns="0" rIns="0" bIns="0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s-PE" dirty="0">
                <a:latin typeface="Stag Book"/>
                <a:cs typeface="Arial"/>
              </a:rPr>
              <a:t>Logro de Aprendizaje </a:t>
            </a:r>
            <a:r>
              <a:rPr lang="es-PE" dirty="0" smtClean="0">
                <a:latin typeface="Stag Book"/>
                <a:cs typeface="Arial"/>
              </a:rPr>
              <a:t>N</a:t>
            </a:r>
            <a:r>
              <a:rPr lang="es-PE" sz="4000" spc="0" dirty="0" smtClean="0">
                <a:latin typeface="Stag Book"/>
                <a:cs typeface="Arial"/>
              </a:rPr>
              <a:t>°2</a:t>
            </a:r>
            <a:r>
              <a:rPr lang="es-PE" dirty="0" smtClean="0">
                <a:latin typeface="Stag Book"/>
                <a:cs typeface="Arial"/>
              </a:rPr>
              <a:t>:</a:t>
            </a:r>
            <a:endParaRPr lang="es-PE" sz="4000" spc="0" dirty="0">
              <a:latin typeface="Stag Book"/>
              <a:cs typeface="Arial"/>
            </a:endParaRPr>
          </a:p>
          <a:p>
            <a:r>
              <a:rPr lang="es-PE" dirty="0"/>
              <a:t>Resuelve operaciones de conjuntos tomando en cuenta las características de cada uno de ellos y las operaciones realizadas en clase.</a:t>
            </a:r>
            <a:endParaRPr lang="es-P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2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9470D82-C3C2-4243-B13D-0D81D2A111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84" y="1538759"/>
            <a:ext cx="7101696" cy="1890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PE" sz="4000" spc="0"/>
              <a:t>TEMA </a:t>
            </a:r>
            <a:r>
              <a:rPr lang="es-PE" sz="4000" spc="0" smtClean="0"/>
              <a:t>2:</a:t>
            </a:r>
            <a:r>
              <a:rPr lang="en-US" sz="4000" spc="0" dirty="0" smtClean="0"/>
              <a:t> </a:t>
            </a:r>
            <a:endParaRPr lang="en-US" sz="4000" spc="0" dirty="0"/>
          </a:p>
          <a:p>
            <a:pPr>
              <a:lnSpc>
                <a:spcPct val="100000"/>
              </a:lnSpc>
            </a:pPr>
            <a:r>
              <a:rPr lang="es-ES" sz="4000" spc="0" dirty="0" smtClean="0"/>
              <a:t>Operaciones con Conjuntos</a:t>
            </a:r>
            <a:endParaRPr lang="es-PE" sz="4000" spc="0" dirty="0"/>
          </a:p>
          <a:p>
            <a:pPr algn="ctr">
              <a:lnSpc>
                <a:spcPct val="100000"/>
              </a:lnSpc>
            </a:pPr>
            <a:endParaRPr lang="es-PE" sz="4000" spc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9F80E9-C8D2-8B42-B481-B910D99A780C}"/>
              </a:ext>
            </a:extLst>
          </p:cNvPr>
          <p:cNvSpPr/>
          <p:nvPr/>
        </p:nvSpPr>
        <p:spPr>
          <a:xfrm>
            <a:off x="853584" y="4180650"/>
            <a:ext cx="856187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b="1" kern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kern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kern="1600" dirty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rPr>
              <a:t>SUBTEMAS: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kern="1600" dirty="0">
                <a:solidFill>
                  <a:schemeClr val="bg1"/>
                </a:solidFill>
                <a:latin typeface="Stag Book"/>
                <a:cs typeface="Arial"/>
              </a:rPr>
              <a:t>Notación de un conjunto.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kern="1600" dirty="0">
                <a:solidFill>
                  <a:schemeClr val="bg1"/>
                </a:solidFill>
                <a:latin typeface="Stag Book"/>
                <a:cs typeface="Arial"/>
              </a:rPr>
              <a:t>Unión, intersección.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kern="1600" dirty="0">
                <a:solidFill>
                  <a:schemeClr val="bg1"/>
                </a:solidFill>
                <a:latin typeface="Stag Book"/>
                <a:cs typeface="Arial"/>
              </a:rPr>
              <a:t> Problemas de conjuntos. </a:t>
            </a:r>
          </a:p>
        </p:txBody>
      </p:sp>
    </p:spTree>
    <p:extLst>
      <p:ext uri="{BB962C8B-B14F-4D97-AF65-F5344CB8AC3E}">
        <p14:creationId xmlns:p14="http://schemas.microsoft.com/office/powerpoint/2010/main" val="10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Observamos  y respondemos</a:t>
            </a:r>
          </a:p>
        </p:txBody>
      </p:sp>
      <p:sp>
        <p:nvSpPr>
          <p:cNvPr id="12" name="Marcador de contenido 4"/>
          <p:cNvSpPr>
            <a:spLocks noGrp="1"/>
          </p:cNvSpPr>
          <p:nvPr>
            <p:ph idx="1"/>
          </p:nvPr>
        </p:nvSpPr>
        <p:spPr>
          <a:xfrm>
            <a:off x="5237018" y="2186798"/>
            <a:ext cx="5766954" cy="1447467"/>
          </a:xfrm>
        </p:spPr>
        <p:txBody>
          <a:bodyPr>
            <a:normAutofit/>
          </a:bodyPr>
          <a:lstStyle/>
          <a:p>
            <a:pPr lvl="1">
              <a:buClr>
                <a:srgbClr val="8200FF"/>
              </a:buClr>
            </a:pPr>
            <a:r>
              <a:rPr lang="es-PE" dirty="0">
                <a:latin typeface="Arial" panose="020B0604020202020204" pitchFamily="34" charset="0"/>
                <a:sym typeface="Symbol" panose="05050102010706020507" pitchFamily="18" charset="2"/>
              </a:rPr>
              <a:t>¿Qué observamos?</a:t>
            </a:r>
          </a:p>
          <a:p>
            <a:pPr lvl="1">
              <a:buClr>
                <a:srgbClr val="8200FF"/>
              </a:buClr>
            </a:pPr>
            <a:r>
              <a:rPr lang="es-PE" dirty="0">
                <a:latin typeface="Arial" panose="020B0604020202020204" pitchFamily="34" charset="0"/>
                <a:sym typeface="Symbol" panose="05050102010706020507" pitchFamily="18" charset="2"/>
              </a:rPr>
              <a:t>¿Cómo los podríamos clasificar? </a:t>
            </a:r>
          </a:p>
          <a:p>
            <a:pPr lvl="1">
              <a:buClr>
                <a:srgbClr val="8200FF"/>
              </a:buClr>
            </a:pPr>
            <a:r>
              <a:rPr lang="es-PE" dirty="0">
                <a:latin typeface="Arial" panose="020B0604020202020204" pitchFamily="34" charset="0"/>
                <a:sym typeface="Symbol" panose="05050102010706020507" pitchFamily="18" charset="2"/>
              </a:rPr>
              <a:t>¿Qué criterios utilizarías?</a:t>
            </a:r>
            <a:endParaRPr lang="es-PE" dirty="0">
              <a:latin typeface="Arial" panose="020B0604020202020204" pitchFamily="34" charset="0"/>
            </a:endParaRPr>
          </a:p>
        </p:txBody>
      </p:sp>
      <p:pic>
        <p:nvPicPr>
          <p:cNvPr id="6" name="Imagen 5" descr="C:\Users\SLD-USR-W1098\Desktop\39160533-diferentes-personas-sonrientes-personajes-aislados-sobre-fondo-blanc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2" y="2002228"/>
            <a:ext cx="2028825" cy="2601595"/>
          </a:xfrm>
          <a:prstGeom prst="rect">
            <a:avLst/>
          </a:prstGeom>
          <a:ln w="38100" cap="sq">
            <a:solidFill>
              <a:srgbClr val="82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Marcador de texto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211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39140" y="1615757"/>
            <a:ext cx="5890260" cy="535162"/>
          </a:xfrm>
        </p:spPr>
        <p:txBody>
          <a:bodyPr>
            <a:normAutofit fontScale="92500"/>
          </a:bodyPr>
          <a:lstStyle/>
          <a:p>
            <a:pPr lvl="1">
              <a:lnSpc>
                <a:spcPct val="100000"/>
              </a:lnSpc>
              <a:buClr>
                <a:srgbClr val="8200FF"/>
              </a:buClr>
            </a:pPr>
            <a:r>
              <a:rPr lang="es-ES" dirty="0"/>
              <a:t> </a:t>
            </a:r>
            <a:r>
              <a:rPr lang="es-ES" sz="2800" dirty="0">
                <a:latin typeface="Arial" panose="020B0604020202020204" pitchFamily="34" charset="0"/>
              </a:rPr>
              <a:t>¿</a:t>
            </a:r>
            <a:r>
              <a:rPr lang="es-PE" sz="2800" dirty="0">
                <a:latin typeface="Arial" panose="020B0604020202020204" pitchFamily="34" charset="0"/>
              </a:rPr>
              <a:t>Qué entendemos por conjunto?</a:t>
            </a:r>
            <a:endParaRPr lang="es-ES" sz="2800" dirty="0">
              <a:latin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1026" name="Picture 2" descr="http://terapiagestaltsi.files.wordpress.com/2011/09/grupo-de-person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97" y="2713209"/>
            <a:ext cx="3596336" cy="2697252"/>
          </a:xfrm>
          <a:prstGeom prst="rect">
            <a:avLst/>
          </a:prstGeom>
          <a:ln w="38100" cap="sq">
            <a:solidFill>
              <a:srgbClr val="82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co-d1-p.mlstatic.com/conjunto-de-personas-de-la-comunidad-lego-education-6100409-910911-MCO20664004357_042016-F.jpg?square=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02" y="2150919"/>
            <a:ext cx="3314988" cy="2698401"/>
          </a:xfrm>
          <a:prstGeom prst="rect">
            <a:avLst/>
          </a:prstGeom>
          <a:ln w="38100" cap="sq">
            <a:solidFill>
              <a:srgbClr val="82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94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/>
          <p:cNvSpPr>
            <a:spLocks noGrp="1"/>
          </p:cNvSpPr>
          <p:nvPr>
            <p:ph idx="14"/>
          </p:nvPr>
        </p:nvSpPr>
        <p:spPr>
          <a:xfrm>
            <a:off x="6311396" y="1979204"/>
            <a:ext cx="5156584" cy="2062160"/>
          </a:xfrm>
        </p:spPr>
        <p:txBody>
          <a:bodyPr/>
          <a:lstStyle/>
          <a:p>
            <a:endParaRPr lang="es-PE" dirty="0"/>
          </a:p>
          <a:p>
            <a:r>
              <a:rPr lang="es-PE" dirty="0"/>
              <a:t> 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idx="16"/>
          </p:nvPr>
        </p:nvSpPr>
        <p:spPr>
          <a:xfrm>
            <a:off x="612139" y="1354248"/>
            <a:ext cx="7708669" cy="544038"/>
          </a:xfrm>
        </p:spPr>
        <p:txBody>
          <a:bodyPr/>
          <a:lstStyle/>
          <a:p>
            <a:r>
              <a:rPr lang="es-PE" sz="2800" b="1" dirty="0"/>
              <a:t>Formas de determinar a un conjunto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arcador de contenido 16"/>
              <p:cNvSpPr>
                <a:spLocks noGrp="1"/>
              </p:cNvSpPr>
              <p:nvPr>
                <p:ph idx="1"/>
              </p:nvPr>
            </p:nvSpPr>
            <p:spPr>
              <a:xfrm>
                <a:off x="612139" y="2015308"/>
                <a:ext cx="10587900" cy="362695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10000"/>
                  </a:lnSpc>
                  <a:buClr>
                    <a:srgbClr val="8200FF"/>
                  </a:buClr>
                </a:pPr>
                <a:r>
                  <a:rPr lang="es-ES" sz="2600" dirty="0">
                    <a:latin typeface="Arial" panose="020B0604020202020204" pitchFamily="34" charset="0"/>
                  </a:rPr>
                  <a:t>Se suele determinar a un conjunto de dos formas: </a:t>
                </a:r>
              </a:p>
              <a:p>
                <a:pPr lvl="1">
                  <a:lnSpc>
                    <a:spcPct val="110000"/>
                  </a:lnSpc>
                  <a:spcAft>
                    <a:spcPts val="0"/>
                  </a:spcAft>
                  <a:buClr>
                    <a:srgbClr val="8200FF"/>
                  </a:buClr>
                </a:pPr>
                <a:r>
                  <a:rPr lang="es-ES" sz="2600" dirty="0">
                    <a:latin typeface="Arial" panose="020B0604020202020204" pitchFamily="34" charset="0"/>
                  </a:rPr>
                  <a:t>Por extensión, cuando se nombra explícitamente a cada uno de los elementos que lo conforman.</a:t>
                </a:r>
              </a:p>
              <a:p>
                <a:pPr lvl="1">
                  <a:lnSpc>
                    <a:spcPct val="110000"/>
                  </a:lnSpc>
                  <a:spcAft>
                    <a:spcPts val="0"/>
                  </a:spcAft>
                  <a:buClr>
                    <a:srgbClr val="8200FF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60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={2, 4, 6, 8, 10, 12}</m:t>
                    </m:r>
                  </m:oMath>
                </a14:m>
                <a:endParaRPr lang="es-ES" sz="2600" dirty="0">
                  <a:latin typeface="Arial" panose="020B0604020202020204" pitchFamily="34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800"/>
                  </a:spcAft>
                  <a:buClr>
                    <a:srgbClr val="8200FF"/>
                  </a:buClr>
                </a:pPr>
                <a:r>
                  <a:rPr lang="es-ES" sz="2600" dirty="0">
                    <a:latin typeface="Arial" panose="020B0604020202020204" pitchFamily="34" charset="0"/>
                  </a:rPr>
                  <a:t>Por comprensión, cuando se mencionan  las características o propiedades de los elementos que lo conforman.</a:t>
                </a:r>
              </a:p>
              <a:p>
                <a:pPr lvl="1">
                  <a:lnSpc>
                    <a:spcPct val="110000"/>
                  </a:lnSpc>
                  <a:spcAft>
                    <a:spcPts val="800"/>
                  </a:spcAft>
                  <a:buClr>
                    <a:srgbClr val="8200FF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60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s-ES" sz="260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ℕ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 /</m:t>
                    </m:r>
                    <m:r>
                      <m:rPr>
                        <m:sty m:val="p"/>
                      </m:rPr>
                      <a:rPr lang="es-ES" sz="260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600">
                        <a:latin typeface="Cambria Math" panose="02040503050406030204" pitchFamily="18" charset="0"/>
                      </a:rPr>
                      <m:t>es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600">
                        <a:latin typeface="Cambria Math" panose="02040503050406030204" pitchFamily="18" charset="0"/>
                      </a:rPr>
                      <m:t>m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es-ES" sz="2600">
                        <a:latin typeface="Cambria Math" panose="02040503050406030204" pitchFamily="18" charset="0"/>
                      </a:rPr>
                      <m:t>ltiplo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60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2600">
                        <a:latin typeface="Cambria Math" panose="02040503050406030204" pitchFamily="18" charset="0"/>
                      </a:rPr>
                      <m:t>do</m:t>
                    </m:r>
                    <m:r>
                      <m:rPr>
                        <m:sty m:val="p"/>
                      </m:rPr>
                      <a:rPr lang="es-ES" sz="2600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sz="26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sz="2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Marcador de contenido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139" y="2015308"/>
                <a:ext cx="10587900" cy="3626956"/>
              </a:xfrm>
              <a:blipFill>
                <a:blip r:embed="rId2"/>
                <a:stretch>
                  <a:fillRect t="-15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815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/>
          <p:cNvSpPr>
            <a:spLocks noGrp="1"/>
          </p:cNvSpPr>
          <p:nvPr>
            <p:ph type="body" idx="16"/>
          </p:nvPr>
        </p:nvSpPr>
        <p:spPr>
          <a:xfrm>
            <a:off x="612139" y="1309377"/>
            <a:ext cx="7471988" cy="380668"/>
          </a:xfrm>
        </p:spPr>
        <p:txBody>
          <a:bodyPr>
            <a:normAutofit fontScale="77500" lnSpcReduction="20000"/>
          </a:bodyPr>
          <a:lstStyle/>
          <a:p>
            <a:r>
              <a:rPr lang="es-PE" sz="2800" b="1" dirty="0"/>
              <a:t>Conjuntos con características especiales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half" idx="2"/>
          </p:nvPr>
        </p:nvSpPr>
        <p:spPr>
          <a:xfrm>
            <a:off x="612139" y="6215064"/>
            <a:ext cx="10728841" cy="506412"/>
          </a:xfrm>
        </p:spPr>
        <p:txBody>
          <a:bodyPr/>
          <a:lstStyle/>
          <a:p>
            <a:r>
              <a:rPr lang="es-PE" sz="1100" dirty="0">
                <a:solidFill>
                  <a:schemeClr val="bg1"/>
                </a:solidFill>
              </a:rPr>
              <a:t>://polancomath.blogspot.pe/2014/04/los-numeros-enteros.html  </a:t>
            </a:r>
            <a:endParaRPr lang="es-PE" sz="1100" dirty="0">
              <a:solidFill>
                <a:schemeClr val="tx1"/>
              </a:solidFill>
            </a:endParaRPr>
          </a:p>
          <a:p>
            <a:endParaRPr lang="es-PE" sz="1100" dirty="0"/>
          </a:p>
        </p:txBody>
      </p:sp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753079" y="1945956"/>
            <a:ext cx="10714901" cy="4269107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buClr>
                <a:srgbClr val="8200FF"/>
              </a:buClr>
            </a:pPr>
            <a:r>
              <a:rPr lang="es-ES" dirty="0">
                <a:latin typeface="Arial" panose="020B0604020202020204" pitchFamily="34" charset="0"/>
              </a:rPr>
              <a:t>Conjunto Universal, es el conjunto que contiene a todos los elementos definidos.</a:t>
            </a:r>
          </a:p>
          <a:p>
            <a:pPr lvl="1">
              <a:lnSpc>
                <a:spcPct val="120000"/>
              </a:lnSpc>
              <a:buClr>
                <a:srgbClr val="8200FF"/>
              </a:buClr>
            </a:pPr>
            <a:r>
              <a:rPr lang="es-ES" dirty="0">
                <a:latin typeface="Arial" panose="020B0604020202020204" pitchFamily="34" charset="0"/>
              </a:rPr>
              <a:t>A= {El conjunto de los meses del año}</a:t>
            </a:r>
            <a:endParaRPr lang="es-PE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8200FF"/>
              </a:buClr>
            </a:pPr>
            <a:r>
              <a:rPr lang="es-ES" dirty="0">
                <a:latin typeface="Arial" panose="020B0604020202020204" pitchFamily="34" charset="0"/>
              </a:rPr>
              <a:t>Conjunto vacío, denominado también conjunto nulo, es el conjunto que no tiene elementos.</a:t>
            </a:r>
          </a:p>
          <a:p>
            <a:pPr lvl="1">
              <a:lnSpc>
                <a:spcPct val="120000"/>
              </a:lnSpc>
              <a:buClr>
                <a:srgbClr val="8200FF"/>
              </a:buClr>
            </a:pPr>
            <a:r>
              <a:rPr lang="es-ES" dirty="0">
                <a:latin typeface="Arial" panose="020B0604020202020204" pitchFamily="34" charset="0"/>
              </a:rPr>
              <a:t>B= {El conjunto de seres humanos que miden más de tres metros de altura}</a:t>
            </a:r>
            <a:endParaRPr lang="es-PE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8200FF"/>
              </a:buClr>
            </a:pPr>
            <a:r>
              <a:rPr lang="es-ES" dirty="0">
                <a:latin typeface="Arial" panose="020B0604020202020204" pitchFamily="34" charset="0"/>
              </a:rPr>
              <a:t>Conjunto unitario, son aquellos que tienen un solo elemento.</a:t>
            </a:r>
          </a:p>
          <a:p>
            <a:pPr lvl="1">
              <a:lnSpc>
                <a:spcPct val="120000"/>
              </a:lnSpc>
              <a:buClr>
                <a:srgbClr val="8200FF"/>
              </a:buClr>
            </a:pPr>
            <a:r>
              <a:rPr lang="es-ES" dirty="0">
                <a:latin typeface="Arial" panose="020B0604020202020204" pitchFamily="34" charset="0"/>
              </a:rPr>
              <a:t>C= {El conjunto de números reales que no tienen signo}</a:t>
            </a:r>
            <a:endParaRPr 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4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  <a:br>
              <a:rPr lang="es-PE" sz="2600" dirty="0"/>
            </a:br>
            <a:endParaRPr lang="es-PE" sz="2600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half" idx="2"/>
          </p:nvPr>
        </p:nvSpPr>
        <p:spPr>
          <a:xfrm>
            <a:off x="612139" y="6215064"/>
            <a:ext cx="10728841" cy="506412"/>
          </a:xfrm>
        </p:spPr>
        <p:txBody>
          <a:bodyPr/>
          <a:lstStyle/>
          <a:p>
            <a:r>
              <a:rPr lang="es-PE" sz="1100" dirty="0">
                <a:solidFill>
                  <a:schemeClr val="tx1"/>
                </a:solidFill>
              </a:rPr>
              <a:t> </a:t>
            </a:r>
          </a:p>
          <a:p>
            <a:endParaRPr lang="es-PE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623048" y="2005355"/>
                <a:ext cx="10961024" cy="2436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Subconjunto o conjunto incluido, si cada elemento de A es también elemento de B. Simbólicamente: A</a:t>
                </a:r>
                <a14:m>
                  <m:oMath xmlns:m="http://schemas.openxmlformats.org/officeDocument/2006/math">
                    <m:r>
                      <a:rPr lang="es-ES" sz="2400">
                        <a:latin typeface="Cambria Math" panose="02040503050406030204" pitchFamily="18" charset="0"/>
                      </a:rPr>
                      <m:t> ⊂ 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↔∀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Dos conjuntos A y B son iguales</a:t>
                </a:r>
                <a14:m>
                  <m:oMath xmlns:m="http://schemas.openxmlformats.org/officeDocument/2006/math">
                    <m:r>
                      <a:rPr lang="es-ES" sz="240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</a:t>
                </a:r>
                <a14:m>
                  <m:oMath xmlns:m="http://schemas.openxmlformats.org/officeDocument/2006/math">
                    <m:r>
                      <a:rPr lang="es-ES" sz="2400">
                        <a:latin typeface="Cambria Math" panose="02040503050406030204" pitchFamily="18" charset="0"/>
                      </a:rPr>
                      <m:t> ⊂ 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PE" sz="2400" b="1" dirty="0">
                  <a:solidFill>
                    <a:srgbClr val="82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Dos conjuntos A y B son disjuntos cuando no tienen elementos comunes.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8" y="2005355"/>
                <a:ext cx="10961024" cy="2436564"/>
              </a:xfrm>
              <a:prstGeom prst="rect">
                <a:avLst/>
              </a:prstGeom>
              <a:blipFill>
                <a:blip r:embed="rId2"/>
                <a:stretch>
                  <a:fillRect l="-723" r="-890" b="-2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texto 15"/>
          <p:cNvSpPr>
            <a:spLocks noGrp="1"/>
          </p:cNvSpPr>
          <p:nvPr>
            <p:ph type="body" idx="16"/>
          </p:nvPr>
        </p:nvSpPr>
        <p:spPr>
          <a:xfrm>
            <a:off x="612139" y="1309377"/>
            <a:ext cx="7471988" cy="380668"/>
          </a:xfrm>
        </p:spPr>
        <p:txBody>
          <a:bodyPr>
            <a:normAutofit fontScale="92500" lnSpcReduction="20000"/>
          </a:bodyPr>
          <a:lstStyle/>
          <a:p>
            <a:r>
              <a:rPr lang="es-PE" sz="2800" b="1" dirty="0"/>
              <a:t>Comparación de conjuntos</a:t>
            </a:r>
          </a:p>
        </p:txBody>
      </p:sp>
    </p:spTree>
    <p:extLst>
      <p:ext uri="{BB962C8B-B14F-4D97-AF65-F5344CB8AC3E}">
        <p14:creationId xmlns:p14="http://schemas.microsoft.com/office/powerpoint/2010/main" val="9731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</a:rPr>
              <a:t>Son esquemas usados en la teoría de conjuntos.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</a:rPr>
              <a:t>Muestran colecciones (conjuntos) de cosas (elementos) por medio de líneas cerradas.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</a:rPr>
              <a:t>La línea cerrada exterior abarca a todos los elementos bajo consideración, el conjunto universal U.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6864439" y="1851609"/>
            <a:ext cx="4138887" cy="4291613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b="1" dirty="0">
                <a:latin typeface="Arial" panose="020B0604020202020204" pitchFamily="34" charset="0"/>
              </a:rPr>
              <a:t>Diagrama de </a:t>
            </a:r>
            <a:r>
              <a:rPr lang="es-PE" b="1" dirty="0" err="1">
                <a:latin typeface="Arial" panose="020B0604020202020204" pitchFamily="34" charset="0"/>
              </a:rPr>
              <a:t>Venn</a:t>
            </a:r>
            <a:endParaRPr lang="es-PE" b="1" dirty="0">
              <a:latin typeface="Arial" panose="020B0604020202020204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Ejemplo: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>
          <a:xfrm>
            <a:off x="739140" y="6465194"/>
            <a:ext cx="9925050" cy="256282"/>
          </a:xfrm>
        </p:spPr>
        <p:txBody>
          <a:bodyPr/>
          <a:lstStyle/>
          <a:p>
            <a:r>
              <a:rPr lang="es-PE" dirty="0"/>
              <a:t>[Diagrama de </a:t>
            </a:r>
            <a:r>
              <a:rPr lang="es-PE" dirty="0" err="1"/>
              <a:t>Venn</a:t>
            </a:r>
            <a:r>
              <a:rPr lang="es-PE" dirty="0"/>
              <a:t>] Recopilado de: </a:t>
            </a:r>
            <a:r>
              <a:rPr lang="es-PE" dirty="0">
                <a:hlinkClick r:id="rId3"/>
              </a:rPr>
              <a:t>Diagramas de </a:t>
            </a:r>
            <a:r>
              <a:rPr lang="es-PE" dirty="0" err="1">
                <a:hlinkClick r:id="rId3"/>
              </a:rPr>
              <a:t>Venn</a:t>
            </a:r>
            <a:r>
              <a:rPr lang="es-PE" dirty="0">
                <a:hlinkClick r:id="rId3"/>
              </a:rPr>
              <a:t> - Ejercicios Resueltos « Blog del Profe Alex (profe-alexz.blogspot.com)</a:t>
            </a:r>
            <a:endParaRPr lang="es-PE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  <a:br>
              <a:rPr lang="es-PE" sz="2600" dirty="0"/>
            </a:br>
            <a:endParaRPr lang="es-PE" sz="2600" dirty="0"/>
          </a:p>
        </p:txBody>
      </p:sp>
    </p:spTree>
    <p:extLst>
      <p:ext uri="{BB962C8B-B14F-4D97-AF65-F5344CB8AC3E}">
        <p14:creationId xmlns:p14="http://schemas.microsoft.com/office/powerpoint/2010/main" val="2457911003"/>
      </p:ext>
    </p:extLst>
  </p:cSld>
  <p:clrMapOvr>
    <a:masterClrMapping/>
  </p:clrMapOvr>
</p:sld>
</file>

<file path=ppt/theme/theme1.xml><?xml version="1.0" encoding="utf-8"?>
<a:theme xmlns:a="http://schemas.openxmlformats.org/drawingml/2006/main" name="Idat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at Tema" id="{F9A5B7A9-AE16-1C41-B438-813154C9E26F}" vid="{0ADD631B-3883-9845-989E-D5E8CD3ACA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D2303A14EF9B43A7C463568E04D10C" ma:contentTypeVersion="11" ma:contentTypeDescription="Crear nuevo documento." ma:contentTypeScope="" ma:versionID="0f81435806f86a3fc3367c7472e2e5ec">
  <xsd:schema xmlns:xsd="http://www.w3.org/2001/XMLSchema" xmlns:xs="http://www.w3.org/2001/XMLSchema" xmlns:p="http://schemas.microsoft.com/office/2006/metadata/properties" xmlns:ns3="92f665f1-379d-4402-bd07-afabc33bff16" xmlns:ns4="b2f1b6dc-0811-4178-b44e-61abc6c46c0b" targetNamespace="http://schemas.microsoft.com/office/2006/metadata/properties" ma:root="true" ma:fieldsID="6abce332dc5dd6c3cefa26a5ce9b81db" ns3:_="" ns4:_="">
    <xsd:import namespace="92f665f1-379d-4402-bd07-afabc33bff16"/>
    <xsd:import namespace="b2f1b6dc-0811-4178-b44e-61abc6c46c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f665f1-379d-4402-bd07-afabc33bff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1b6dc-0811-4178-b44e-61abc6c46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FE58E-FE7F-43F1-BD0D-4A9D60109A8B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92f665f1-379d-4402-bd07-afabc33bff16"/>
    <ds:schemaRef ds:uri="http://schemas.microsoft.com/office/infopath/2007/PartnerControls"/>
    <ds:schemaRef ds:uri="b2f1b6dc-0811-4178-b44e-61abc6c46c0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D6E518-7FE5-4386-83CD-D75D39A2C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f665f1-379d-4402-bd07-afabc33bff16"/>
    <ds:schemaRef ds:uri="b2f1b6dc-0811-4178-b44e-61abc6c46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3AF350-0AF4-41D5-8E1C-AD4B41B842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4543</TotalTime>
  <Words>818</Words>
  <Application>Microsoft Office PowerPoint</Application>
  <PresentationFormat>Panorámica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Cambria Math</vt:lpstr>
      <vt:lpstr>Arial</vt:lpstr>
      <vt:lpstr>Symbol</vt:lpstr>
      <vt:lpstr>Muller Regular</vt:lpstr>
      <vt:lpstr>Stag Book</vt:lpstr>
      <vt:lpstr>Montserrat</vt:lpstr>
      <vt:lpstr>Calibri</vt:lpstr>
      <vt:lpstr>Wingdings</vt:lpstr>
      <vt:lpstr>Muller Light</vt:lpstr>
      <vt:lpstr>Source Sans Pro</vt:lpstr>
      <vt:lpstr>Idat Tema</vt:lpstr>
      <vt:lpstr>Presentación de PowerPoint</vt:lpstr>
      <vt:lpstr>Presentación de PowerPoint</vt:lpstr>
      <vt:lpstr>Presentación de PowerPoint</vt:lpstr>
      <vt:lpstr>Observamos  y respondemos</vt:lpstr>
      <vt:lpstr>Aprendemos</vt:lpstr>
      <vt:lpstr>Aprendemos</vt:lpstr>
      <vt:lpstr>Aprendemos</vt:lpstr>
      <vt:lpstr>Aprendemos </vt:lpstr>
      <vt:lpstr>Aprendemos </vt:lpstr>
      <vt:lpstr>Aprendemos</vt:lpstr>
      <vt:lpstr>Aprendemos</vt:lpstr>
      <vt:lpstr>Aprendemos</vt:lpstr>
      <vt:lpstr>Aprendemos</vt:lpstr>
      <vt:lpstr>Presentación de PowerPoint</vt:lpstr>
      <vt:lpstr>Aplicando lo aprendido</vt:lpstr>
      <vt:lpstr>Aplicando lo aprendido</vt:lpstr>
      <vt:lpstr>Aplicando lo aprendido</vt:lpstr>
      <vt:lpstr>Verificamos  lo aprendido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piero robles chavez</dc:creator>
  <cp:lastModifiedBy>IDAT</cp:lastModifiedBy>
  <cp:revision>273</cp:revision>
  <dcterms:created xsi:type="dcterms:W3CDTF">2019-08-23T20:21:46Z</dcterms:created>
  <dcterms:modified xsi:type="dcterms:W3CDTF">2021-07-19T17:38:42Z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0x01010049D2303A14EF9B43A7C463568E04D10C</vt:lpwstr>
  </property>
</Properties>
</file>