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</p:sldIdLst>
  <p:sldSz cx="10693400" cy="10693400"/>
  <p:notesSz cx="10693400" cy="106934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4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77" y="382524"/>
            <a:ext cx="4373245" cy="11163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Evaluación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Aprendizajes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100" spc="-5" dirty="0">
                <a:latin typeface="Arial MT"/>
                <a:cs typeface="Arial MT"/>
              </a:rPr>
              <a:t>Escuela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Tecnología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042410" algn="l"/>
              </a:tabLst>
            </a:pPr>
            <a:r>
              <a:rPr sz="1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000" spc="-5" dirty="0">
                <a:latin typeface="Arial MT"/>
                <a:cs typeface="Arial MT"/>
              </a:rPr>
              <a:t>_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70"/>
              </a:lnSpc>
              <a:spcBef>
                <a:spcPts val="520"/>
              </a:spcBef>
            </a:pP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RÚBRICA</a:t>
            </a:r>
            <a:r>
              <a:rPr sz="10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EVALUACION</a:t>
            </a:r>
            <a:r>
              <a:rPr sz="10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404040"/>
                </a:solidFill>
                <a:latin typeface="Arial"/>
                <a:cs typeface="Arial"/>
              </a:rPr>
              <a:t>CONTINUA</a:t>
            </a:r>
            <a:r>
              <a:rPr sz="1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Arial MT"/>
                <a:cs typeface="Arial MT"/>
              </a:rPr>
              <a:t>Matemática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Aplicada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tecnologías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9345" y="62763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8700" y="9994900"/>
            <a:ext cx="358140" cy="406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6777" y="1686941"/>
            <a:ext cx="5551805" cy="254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INDICADORES</a:t>
            </a:r>
            <a:r>
              <a:rPr sz="10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0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404040"/>
                </a:solidFill>
                <a:latin typeface="Arial"/>
                <a:cs typeface="Arial"/>
              </a:rPr>
              <a:t>LOGRO 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0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404040"/>
                </a:solidFill>
                <a:latin typeface="Arial"/>
                <a:cs typeface="Arial"/>
              </a:rPr>
              <a:t>LA</a:t>
            </a:r>
            <a:r>
              <a:rPr sz="1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CAPACIDAD</a:t>
            </a:r>
            <a:r>
              <a:rPr sz="10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0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APRENDIZAJE</a:t>
            </a:r>
            <a:endParaRPr sz="1000">
              <a:latin typeface="Arial"/>
              <a:cs typeface="Arial"/>
            </a:endParaRPr>
          </a:p>
          <a:p>
            <a:pPr marL="469900" marR="47625" indent="-229235">
              <a:lnSpc>
                <a:spcPts val="1280"/>
              </a:lnSpc>
              <a:spcBef>
                <a:spcPts val="11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Resuelve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problemas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razones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sz="11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proporciones, aplicando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1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teoría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planteada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Arial MT"/>
                <a:cs typeface="Arial MT"/>
              </a:rPr>
              <a:t>en </a:t>
            </a:r>
            <a:r>
              <a:rPr sz="1100" spc="-2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clase.</a:t>
            </a:r>
            <a:endParaRPr sz="1100">
              <a:latin typeface="Arial MT"/>
              <a:cs typeface="Arial MT"/>
            </a:endParaRPr>
          </a:p>
          <a:p>
            <a:pPr marL="469900" marR="450850" indent="-229235">
              <a:lnSpc>
                <a:spcPts val="1280"/>
              </a:lnSpc>
              <a:spcBef>
                <a:spcPts val="40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Resuelve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problemas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Arial MT"/>
                <a:cs typeface="Arial MT"/>
              </a:rPr>
              <a:t>porcentajes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aplicando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Arial MT"/>
                <a:cs typeface="Arial MT"/>
              </a:rPr>
              <a:t>las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propiedades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teoría </a:t>
            </a:r>
            <a:r>
              <a:rPr sz="1100" spc="-2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estudiada.</a:t>
            </a:r>
            <a:endParaRPr sz="1100">
              <a:latin typeface="Arial MT"/>
              <a:cs typeface="Arial MT"/>
            </a:endParaRPr>
          </a:p>
          <a:p>
            <a:pPr marL="469900" indent="-229235">
              <a:lnSpc>
                <a:spcPts val="1285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Resuelve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problemas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productos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notables,</a:t>
            </a:r>
            <a:r>
              <a:rPr sz="11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aplicando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teoría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revisada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en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clase.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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CONTENIDOS</a:t>
            </a:r>
            <a:endParaRPr sz="1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Razones</a:t>
            </a:r>
            <a:r>
              <a:rPr sz="11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sz="11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proporciones</a:t>
            </a:r>
            <a:endParaRPr sz="1100">
              <a:latin typeface="Arial MT"/>
              <a:cs typeface="Arial MT"/>
            </a:endParaRPr>
          </a:p>
          <a:p>
            <a:pPr marL="469900" indent="-22923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Porcentajes.</a:t>
            </a:r>
            <a:r>
              <a:rPr sz="11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Aplicaciones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1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porcentajes.</a:t>
            </a:r>
            <a:endParaRPr sz="1100">
              <a:latin typeface="Arial MT"/>
              <a:cs typeface="Arial MT"/>
            </a:endParaRPr>
          </a:p>
          <a:p>
            <a:pPr marL="469900" indent="-229235">
              <a:lnSpc>
                <a:spcPct val="100000"/>
              </a:lnSpc>
              <a:spcBef>
                <a:spcPts val="2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Productos</a:t>
            </a:r>
            <a:r>
              <a:rPr sz="11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Notables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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404040"/>
                </a:solidFill>
                <a:latin typeface="Arial"/>
                <a:cs typeface="Arial"/>
              </a:rPr>
              <a:t>DESCRIPCIÓN</a:t>
            </a:r>
            <a:endParaRPr sz="10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Prueba</a:t>
            </a:r>
            <a:r>
              <a:rPr sz="11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virtual,</a:t>
            </a:r>
            <a:r>
              <a:rPr sz="11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tiempo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estimado:</a:t>
            </a:r>
            <a:r>
              <a:rPr sz="11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45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 60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minutos.</a:t>
            </a:r>
            <a:endParaRPr sz="1100">
              <a:latin typeface="Arial MT"/>
              <a:cs typeface="Arial MT"/>
            </a:endParaRPr>
          </a:p>
          <a:p>
            <a:pPr marL="469900" indent="-229235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Desarrollo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1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585858"/>
                </a:solidFill>
                <a:latin typeface="Arial MT"/>
                <a:cs typeface="Arial MT"/>
              </a:rPr>
              <a:t>los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temas</a:t>
            </a:r>
            <a:r>
              <a:rPr sz="11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7,</a:t>
            </a:r>
            <a:r>
              <a:rPr sz="11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8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sz="11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85858"/>
                </a:solidFill>
                <a:latin typeface="Arial MT"/>
                <a:cs typeface="Arial MT"/>
              </a:rPr>
              <a:t>9.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96327" y="4226698"/>
          <a:ext cx="3460115" cy="741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Guía</a:t>
                      </a:r>
                      <a:r>
                        <a:rPr sz="1100" spc="-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7: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Razones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1100" spc="-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proporciones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Guía</a:t>
                      </a:r>
                      <a:r>
                        <a:rPr sz="1100" spc="-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8: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Porcentajes.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Aplicaciones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porcentajes.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dirty="0">
                          <a:solidFill>
                            <a:srgbClr val="585858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100">
                        <a:latin typeface="Symbol"/>
                        <a:cs typeface="Symbol"/>
                      </a:endParaRPr>
                    </a:p>
                    <a:p>
                      <a:pPr marL="31750">
                        <a:lnSpc>
                          <a:spcPts val="123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Guía</a:t>
                      </a:r>
                      <a:r>
                        <a:rPr sz="1100" spc="-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9: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Productos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Notables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27940"/>
            <a:ext cx="2223135" cy="4699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latin typeface="Arial MT"/>
                <a:cs typeface="Arial MT"/>
              </a:rPr>
              <a:t>Evaluación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Aprendizajes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-5" dirty="0">
                <a:latin typeface="Arial MT"/>
                <a:cs typeface="Arial MT"/>
              </a:rPr>
              <a:t>Escuela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Tecnología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7835" y="266700"/>
            <a:ext cx="4272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1400" spc="-5" dirty="0">
                <a:latin typeface="Arial MT"/>
                <a:cs typeface="Arial MT"/>
              </a:rPr>
              <a:t>2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000" spc="-5" dirty="0">
                <a:latin typeface="Arial MT"/>
                <a:cs typeface="Arial MT"/>
              </a:rPr>
              <a:t>_</a:t>
            </a:r>
            <a:endParaRPr sz="1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1100" y="9994900"/>
            <a:ext cx="358140" cy="40894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1217" y="787781"/>
          <a:ext cx="8990328" cy="5820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61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37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CRITERIO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4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INDICADORES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NIVELES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DESEMPEÑO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Inicial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0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Logrado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Destacado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8580" marR="253365" algn="just">
                        <a:lnSpc>
                          <a:spcPct val="10280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 problemas de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razones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900" spc="-5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proporciones, </a:t>
                      </a:r>
                      <a:r>
                        <a:rPr sz="900" spc="-2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evidenciando: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 marR="79375" algn="just">
                        <a:lnSpc>
                          <a:spcPct val="101899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-Uso de teoría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trabajada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en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clase.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04139" algn="just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 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69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 problemas</a:t>
                      </a: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 marR="403225">
                        <a:lnSpc>
                          <a:spcPct val="96200"/>
                        </a:lnSpc>
                        <a:spcBef>
                          <a:spcPts val="1025"/>
                        </a:spcBef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Razones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y 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p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opo</a:t>
                      </a:r>
                      <a:r>
                        <a:rPr sz="11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100" spc="-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 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(6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p.)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 marR="67945">
                        <a:lnSpc>
                          <a:spcPct val="95800"/>
                        </a:lnSpc>
                        <a:spcBef>
                          <a:spcPts val="855"/>
                        </a:spcBef>
                      </a:pP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Resolución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10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1000" spc="-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razones</a:t>
                      </a:r>
                      <a:r>
                        <a:rPr sz="1000" spc="-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y </a:t>
                      </a:r>
                      <a:r>
                        <a:rPr sz="1000" spc="-26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proporciones.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(6p)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 marR="144145">
                        <a:lnSpc>
                          <a:spcPct val="95700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Aplica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la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teoría sobre </a:t>
                      </a: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razones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y proporciones, </a:t>
                      </a: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resolviendo 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los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 </a:t>
                      </a:r>
                      <a:r>
                        <a:rPr sz="900" spc="-2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propuestos</a:t>
                      </a:r>
                      <a:r>
                        <a:rPr sz="9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en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clase.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ts val="12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(2</a:t>
                      </a:r>
                      <a:r>
                        <a:rPr sz="10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53365" algn="just">
                        <a:lnSpc>
                          <a:spcPct val="1028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 problemas de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razones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900" spc="-5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proporciones, </a:t>
                      </a:r>
                      <a:r>
                        <a:rPr sz="900" spc="-2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evidenciando: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 marR="79375" algn="just">
                        <a:lnSpc>
                          <a:spcPts val="1120"/>
                        </a:lnSpc>
                        <a:spcBef>
                          <a:spcPts val="2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-Uso de teoría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trabajada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en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clase.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 algn="just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-Solución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nuevos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 algn="just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ejercicios</a:t>
                      </a:r>
                      <a:r>
                        <a:rPr sz="900" spc="-5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propuestos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5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razones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9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proporciones,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evidenciando: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 marR="79375">
                        <a:lnSpc>
                          <a:spcPct val="101899"/>
                        </a:lnSpc>
                        <a:spcBef>
                          <a:spcPts val="2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-Uso de teoría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trabajada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en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clase.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 marR="357505">
                        <a:lnSpc>
                          <a:spcPct val="101899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-Solución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nuevos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ejer</a:t>
                      </a: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ios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propue</a:t>
                      </a:r>
                      <a:r>
                        <a:rPr sz="9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900" spc="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67945">
                        <a:lnSpc>
                          <a:spcPts val="1040"/>
                        </a:lnSpc>
                        <a:spcBef>
                          <a:spcPts val="104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-Comentarios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sobre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los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(4</a:t>
                      </a:r>
                      <a:r>
                        <a:rPr sz="10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45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900" spc="-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propuestos.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(6p)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7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 marR="233045">
                        <a:lnSpc>
                          <a:spcPts val="1260"/>
                        </a:lnSpc>
                      </a:pP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Porcentajes.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Aplicaciones</a:t>
                      </a:r>
                      <a:r>
                        <a:rPr sz="11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1100" spc="-29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porcentajes.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106045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(7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p.)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18490">
                        <a:lnSpc>
                          <a:spcPct val="96100"/>
                        </a:lnSpc>
                      </a:pP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Resolución</a:t>
                      </a:r>
                      <a:r>
                        <a:rPr sz="1000" spc="-5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1000" spc="-26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1000" spc="-26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porcentajes.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(7p)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7945" marR="92075" algn="just">
                        <a:lnSpc>
                          <a:spcPct val="9540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 los problemas de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porcentajes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propuestos en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clase.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 algn="just">
                        <a:lnSpc>
                          <a:spcPts val="1160"/>
                        </a:lnSpc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(2</a:t>
                      </a:r>
                      <a:r>
                        <a:rPr sz="10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 marR="144145">
                        <a:lnSpc>
                          <a:spcPts val="104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900" spc="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porcentajes</a:t>
                      </a:r>
                      <a:r>
                        <a:rPr sz="9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evidenciando: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8580" marR="163195">
                        <a:lnSpc>
                          <a:spcPts val="1019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-La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aplicación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la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teoría </a:t>
                      </a:r>
                      <a:r>
                        <a:rPr sz="900" spc="-2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estudiada.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(3</a:t>
                      </a:r>
                      <a:r>
                        <a:rPr sz="10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8580" marR="143510">
                        <a:lnSpc>
                          <a:spcPts val="104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900" spc="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porcentajes</a:t>
                      </a:r>
                      <a:r>
                        <a:rPr sz="9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evidenciando: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8580" marR="163195">
                        <a:lnSpc>
                          <a:spcPts val="104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-La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aplicación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la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teoría </a:t>
                      </a:r>
                      <a:r>
                        <a:rPr sz="900" spc="-2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estudiada.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ts val="1010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-Solución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nuevos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ejercicios</a:t>
                      </a:r>
                      <a:r>
                        <a:rPr sz="900" spc="-5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propuestos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 marR="14414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900" spc="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porcentajes</a:t>
                      </a:r>
                      <a:r>
                        <a:rPr sz="9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evidenciando: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7945" marR="163195">
                        <a:lnSpc>
                          <a:spcPts val="104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-La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aplicación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la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teoría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estudiada.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>
                        <a:lnSpc>
                          <a:spcPts val="1015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-Solución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nuevos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ejercicios</a:t>
                      </a:r>
                      <a:r>
                        <a:rPr sz="900" spc="-5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propuestos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7945" marR="139065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-Plantea</a:t>
                      </a:r>
                      <a:r>
                        <a:rPr sz="9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nuevos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ejercicios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aplicación.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(5</a:t>
                      </a:r>
                      <a:r>
                        <a:rPr sz="10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140"/>
                        </a:lnSpc>
                        <a:spcBef>
                          <a:spcPts val="960"/>
                        </a:spcBef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(7</a:t>
                      </a:r>
                      <a:r>
                        <a:rPr sz="10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9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 marR="581025">
                        <a:lnSpc>
                          <a:spcPct val="95600"/>
                        </a:lnSpc>
                        <a:spcBef>
                          <a:spcPts val="994"/>
                        </a:spcBef>
                      </a:pP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od</a:t>
                      </a:r>
                      <a:r>
                        <a:rPr sz="11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  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Notables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(7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p.)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 marR="62865">
                        <a:lnSpc>
                          <a:spcPct val="96000"/>
                        </a:lnSpc>
                        <a:spcBef>
                          <a:spcPts val="930"/>
                        </a:spcBef>
                      </a:pP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Resolución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productos </a:t>
                      </a:r>
                      <a:r>
                        <a:rPr sz="1000" spc="-27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notables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7945">
                        <a:lnSpc>
                          <a:spcPts val="1140"/>
                        </a:lnSpc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(7p)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7945" marR="269875">
                        <a:lnSpc>
                          <a:spcPct val="10260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productos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notables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propuestos</a:t>
                      </a:r>
                      <a:r>
                        <a:rPr sz="900" spc="25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en</a:t>
                      </a:r>
                      <a:r>
                        <a:rPr sz="900" spc="2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clase.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(2</a:t>
                      </a:r>
                      <a:r>
                        <a:rPr sz="11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 marR="269875">
                        <a:lnSpc>
                          <a:spcPct val="10280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productos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notables,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evidenciando: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 marR="79375">
                        <a:lnSpc>
                          <a:spcPts val="1120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-Uso de teoría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trabajada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en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clase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06680">
                        <a:lnSpc>
                          <a:spcPts val="1295"/>
                        </a:lnSpc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(3</a:t>
                      </a:r>
                      <a:r>
                        <a:rPr sz="1100" spc="-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 marR="269875">
                        <a:lnSpc>
                          <a:spcPct val="10280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productos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notables,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evidenciando: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 marR="79375">
                        <a:lnSpc>
                          <a:spcPts val="1100"/>
                        </a:lnSpc>
                        <a:spcBef>
                          <a:spcPts val="4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-Uso de teoría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trabajada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en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clase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 marR="405765" indent="32384">
                        <a:lnSpc>
                          <a:spcPts val="11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-Solución</a:t>
                      </a:r>
                      <a:r>
                        <a:rPr sz="900" spc="-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900" spc="-5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nuevos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ejercicios.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(5</a:t>
                      </a:r>
                      <a:r>
                        <a:rPr sz="1100" spc="-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 marR="269875">
                        <a:lnSpc>
                          <a:spcPct val="102800"/>
                        </a:lnSpc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Resuelve</a:t>
                      </a: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productos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notables,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evidenciando: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 marR="79375">
                        <a:lnSpc>
                          <a:spcPct val="101899"/>
                        </a:lnSpc>
                        <a:spcBef>
                          <a:spcPts val="2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-Uso de teoría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trabajada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en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clase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 marR="405765" indent="33020">
                        <a:lnSpc>
                          <a:spcPct val="101899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-Solución</a:t>
                      </a:r>
                      <a:r>
                        <a:rPr sz="900" spc="-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</a:t>
                      </a:r>
                      <a:r>
                        <a:rPr sz="900" spc="-5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nuevos </a:t>
                      </a:r>
                      <a:r>
                        <a:rPr sz="900" spc="-23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ejercicios.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7945" marR="258445" indent="33020">
                        <a:lnSpc>
                          <a:spcPts val="1120"/>
                        </a:lnSpc>
                        <a:spcBef>
                          <a:spcPts val="2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-Comentarios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sobre</a:t>
                      </a:r>
                      <a:r>
                        <a:rPr sz="900" spc="-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los </a:t>
                      </a:r>
                      <a:r>
                        <a:rPr sz="900" spc="-24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problemas</a:t>
                      </a:r>
                      <a:r>
                        <a:rPr sz="9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propuestos.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03505">
                        <a:lnSpc>
                          <a:spcPts val="1175"/>
                        </a:lnSpc>
                      </a:pP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(7</a:t>
                      </a:r>
                      <a:r>
                        <a:rPr sz="1000" spc="-4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327">
                <a:tc gridSpan="2">
                  <a:txBody>
                    <a:bodyPr/>
                    <a:lstStyle/>
                    <a:p>
                      <a:pPr marL="9067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PUNTAJE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FINAL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22300" y="2075815"/>
            <a:ext cx="7620" cy="370840"/>
          </a:xfrm>
          <a:custGeom>
            <a:avLst/>
            <a:gdLst/>
            <a:ahLst/>
            <a:cxnLst/>
            <a:rect l="l" t="t" r="r" b="b"/>
            <a:pathLst>
              <a:path w="7620" h="370839">
                <a:moveTo>
                  <a:pt x="7620" y="0"/>
                </a:moveTo>
                <a:lnTo>
                  <a:pt x="0" y="0"/>
                </a:lnTo>
                <a:lnTo>
                  <a:pt x="0" y="370839"/>
                </a:lnTo>
                <a:lnTo>
                  <a:pt x="7620" y="3708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27940"/>
            <a:ext cx="2223135" cy="4699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latin typeface="Arial MT"/>
                <a:cs typeface="Arial MT"/>
              </a:rPr>
              <a:t>Evaluación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Aprendizajes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-5" dirty="0">
                <a:latin typeface="Arial MT"/>
                <a:cs typeface="Arial MT"/>
              </a:rPr>
              <a:t>Escuela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Tecnología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7835" y="266700"/>
            <a:ext cx="4272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1400" spc="-5" dirty="0">
                <a:latin typeface="Arial MT"/>
                <a:cs typeface="Arial MT"/>
              </a:rPr>
              <a:t>3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000" spc="-5" dirty="0">
                <a:latin typeface="Arial MT"/>
                <a:cs typeface="Arial MT"/>
              </a:rPr>
              <a:t>_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4900" y="9918700"/>
            <a:ext cx="358140" cy="40894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1217" y="721741"/>
          <a:ext cx="8988425" cy="584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92">
                <a:tc>
                  <a:txBody>
                    <a:bodyPr/>
                    <a:lstStyle/>
                    <a:p>
                      <a:pPr marL="8432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OBSERVACIONES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97155">
                        <a:lnSpc>
                          <a:spcPts val="1140"/>
                        </a:lnSpc>
                        <a:spcBef>
                          <a:spcPts val="245"/>
                        </a:spcBef>
                      </a:pPr>
                      <a:r>
                        <a:rPr sz="10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Si</a:t>
                      </a:r>
                      <a:r>
                        <a:rPr sz="1000" spc="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tuviera</a:t>
                      </a:r>
                      <a:r>
                        <a:rPr sz="1000" spc="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alguna</a:t>
                      </a:r>
                      <a:r>
                        <a:rPr sz="10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dificultad,</a:t>
                      </a:r>
                      <a:r>
                        <a:rPr sz="10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explicación</a:t>
                      </a:r>
                      <a:r>
                        <a:rPr sz="1000" spc="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observación</a:t>
                      </a:r>
                      <a:r>
                        <a:rPr sz="10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sobre 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la</a:t>
                      </a:r>
                      <a:r>
                        <a:rPr sz="10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calificación</a:t>
                      </a:r>
                      <a:r>
                        <a:rPr sz="1000" spc="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del</a:t>
                      </a:r>
                      <a:r>
                        <a:rPr sz="1000" spc="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producto </a:t>
                      </a:r>
                      <a:r>
                        <a:rPr sz="10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la</a:t>
                      </a:r>
                      <a:r>
                        <a:rPr sz="1000" spc="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puede</a:t>
                      </a:r>
                      <a:r>
                        <a:rPr sz="10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colocar</a:t>
                      </a:r>
                      <a:r>
                        <a:rPr sz="10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en </a:t>
                      </a:r>
                      <a:r>
                        <a:rPr sz="1000" spc="-26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este </a:t>
                      </a:r>
                      <a:r>
                        <a:rPr sz="10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recuadro.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27940"/>
            <a:ext cx="2223135" cy="4699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latin typeface="Arial MT"/>
                <a:cs typeface="Arial MT"/>
              </a:rPr>
              <a:t>Evaluación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Aprendizajes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-5" dirty="0">
                <a:latin typeface="Arial MT"/>
                <a:cs typeface="Arial MT"/>
              </a:rPr>
              <a:t>Escuela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Tecnología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7835" y="266700"/>
            <a:ext cx="4272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1400" spc="-5" dirty="0">
                <a:latin typeface="Arial MT"/>
                <a:cs typeface="Arial MT"/>
              </a:rPr>
              <a:t>4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000" spc="-5" dirty="0">
                <a:latin typeface="Arial MT"/>
                <a:cs typeface="Arial MT"/>
              </a:rPr>
              <a:t>_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7300" y="10120017"/>
            <a:ext cx="358140" cy="4089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8634" y="613062"/>
            <a:ext cx="8556625" cy="2002087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 MT"/>
                <a:cs typeface="Arial MT"/>
              </a:rPr>
              <a:t>Ítems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Evaluación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latin typeface="Arial MT"/>
                <a:cs typeface="Arial MT"/>
              </a:rPr>
              <a:t>Criterio: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Razones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proporciones</a:t>
            </a:r>
          </a:p>
          <a:p>
            <a:pPr marL="342900" indent="-34290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526415" marR="5715" indent="-285750" algn="just">
              <a:lnSpc>
                <a:spcPct val="1104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600" spc="-11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suma</a:t>
            </a:r>
            <a:r>
              <a:rPr sz="1600" spc="-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60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las</a:t>
            </a:r>
            <a:r>
              <a:rPr sz="16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edades</a:t>
            </a:r>
            <a:r>
              <a:rPr sz="16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60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cuatro</a:t>
            </a:r>
            <a:r>
              <a:rPr sz="1600" spc="-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personas</a:t>
            </a:r>
            <a:r>
              <a:rPr sz="16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es</a:t>
            </a:r>
            <a:r>
              <a:rPr sz="16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159</a:t>
            </a:r>
            <a:r>
              <a:rPr sz="1600" spc="-9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años.</a:t>
            </a:r>
            <a:r>
              <a:rPr sz="16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60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sz="1600" spc="-8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primero</a:t>
            </a:r>
            <a:r>
              <a:rPr sz="160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es</a:t>
            </a:r>
            <a:r>
              <a:rPr sz="1600" spc="-8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600" spc="-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sz="1600" spc="-1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segundo </a:t>
            </a:r>
            <a:r>
              <a:rPr sz="1600" spc="-43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como</a:t>
            </a:r>
            <a:r>
              <a:rPr sz="16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4</a:t>
            </a:r>
            <a:r>
              <a:rPr sz="16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es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3;</a:t>
            </a:r>
            <a:r>
              <a:rPr sz="16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6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segundo</a:t>
            </a:r>
            <a:r>
              <a:rPr sz="16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es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 a</a:t>
            </a:r>
            <a:r>
              <a:rPr sz="16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6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tercero</a:t>
            </a:r>
            <a:r>
              <a:rPr sz="16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como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r>
              <a:rPr sz="16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es</a:t>
            </a:r>
            <a:r>
              <a:rPr sz="16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4;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sz="16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cuarto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es</a:t>
            </a:r>
            <a:r>
              <a:rPr sz="16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la mitad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tercero.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¿Cuántos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años tiene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 err="1">
                <a:solidFill>
                  <a:srgbClr val="585858"/>
                </a:solidFill>
                <a:latin typeface="Arial MT"/>
                <a:cs typeface="Arial MT"/>
              </a:rPr>
              <a:t>menor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?</a:t>
            </a:r>
            <a:endParaRPr sz="160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66B8250-6CD5-4B4E-BE53-6EB5549EBD88}"/>
                  </a:ext>
                </a:extLst>
              </p:cNvPr>
              <p:cNvSpPr txBox="1"/>
              <p:nvPr/>
            </p:nvSpPr>
            <p:spPr>
              <a:xfrm>
                <a:off x="783373" y="2908300"/>
                <a:ext cx="165429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h𝑒𝑟𝑚𝑎𝑛𝑜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h𝑒𝑟𝑚𝑎𝑛𝑜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h𝑒𝑟𝑚𝑎𝑛𝑜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h𝑒𝑟𝑚𝑎𝑛𝑜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66B8250-6CD5-4B4E-BE53-6EB5549E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73" y="2908300"/>
                <a:ext cx="1654299" cy="1107996"/>
              </a:xfrm>
              <a:prstGeom prst="rect">
                <a:avLst/>
              </a:prstGeom>
              <a:blipFill>
                <a:blip r:embed="rId3"/>
                <a:stretch>
                  <a:fillRect l="-2952" r="-2952" b="-10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546B39-9414-4C57-A17A-A34AE9D169EA}"/>
                  </a:ext>
                </a:extLst>
              </p:cNvPr>
              <p:cNvSpPr txBox="1"/>
              <p:nvPr/>
            </p:nvSpPr>
            <p:spPr>
              <a:xfrm>
                <a:off x="489638" y="4277895"/>
                <a:ext cx="2241768" cy="322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⇒3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;4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⇒4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;5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2=5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:endParaRPr lang="es-PE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546B39-9414-4C57-A17A-A34AE9D1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8" y="4277895"/>
                <a:ext cx="2241768" cy="3226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F3D097D-41F6-4E71-8155-CA9A28D2DCEB}"/>
                  </a:ext>
                </a:extLst>
              </p:cNvPr>
              <p:cNvSpPr txBox="1"/>
              <p:nvPr/>
            </p:nvSpPr>
            <p:spPr>
              <a:xfrm>
                <a:off x="3263146" y="3188531"/>
                <a:ext cx="5088701" cy="3958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s-ES" i="1" dirty="0">
                    <a:latin typeface="Cambria Math" panose="02040503050406030204" pitchFamily="18" charset="0"/>
                  </a:rPr>
                  <a:t>Calcular edad de e3 :</a:t>
                </a:r>
                <a:br>
                  <a:rPr lang="es-E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4=159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=159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=159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3∗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20+15+12+6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=159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3∗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=159=⇒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3=159∗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=⇒3∗12=36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F3D097D-41F6-4E71-8155-CA9A28D2D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46" y="3188531"/>
                <a:ext cx="5088701" cy="3958712"/>
              </a:xfrm>
              <a:prstGeom prst="rect">
                <a:avLst/>
              </a:prstGeom>
              <a:blipFill>
                <a:blip r:embed="rId5"/>
                <a:stretch>
                  <a:fillRect l="-2754" t="-21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11C4082-41DE-441D-9329-7FCA3AF12A10}"/>
                  </a:ext>
                </a:extLst>
              </p:cNvPr>
              <p:cNvSpPr txBox="1"/>
              <p:nvPr/>
            </p:nvSpPr>
            <p:spPr>
              <a:xfrm>
                <a:off x="1308100" y="7530765"/>
                <a:ext cx="3438377" cy="2819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𝐸𝑑𝑎𝑑𝑒𝑠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=5∗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:r>
                  <a:rPr lang="es-ES" b="0" dirty="0"/>
                  <a:t>    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=5∗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=45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ñ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𝑜𝑠</m:t>
                    </m:r>
                  </m:oMath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3=36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4=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𝑜𝑠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11C4082-41DE-441D-9329-7FCA3AF12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0" y="7530765"/>
                <a:ext cx="3438377" cy="2819618"/>
              </a:xfrm>
              <a:prstGeom prst="rect">
                <a:avLst/>
              </a:prstGeom>
              <a:blipFill>
                <a:blip r:embed="rId6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7C459F1-7EA0-436F-8C06-5B381AEE6802}"/>
                  </a:ext>
                </a:extLst>
              </p:cNvPr>
              <p:cNvSpPr txBox="1"/>
              <p:nvPr/>
            </p:nvSpPr>
            <p:spPr>
              <a:xfrm>
                <a:off x="5904292" y="2631301"/>
                <a:ext cx="3853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𝒓𝒑𝒕𝒂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𝒐𝒔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𝒆𝒍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𝒉𝒆𝒓𝒎𝒂𝒏𝒐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𝒎𝒆𝒏𝒐𝒓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7C459F1-7EA0-436F-8C06-5B381AEE6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92" y="2631301"/>
                <a:ext cx="3853619" cy="276999"/>
              </a:xfrm>
              <a:prstGeom prst="rect">
                <a:avLst/>
              </a:prstGeom>
              <a:blipFill>
                <a:blip r:embed="rId7"/>
                <a:stretch>
                  <a:fillRect l="-1582" t="-2222" r="-633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987A8AD-B7CE-4309-87EC-285C93A9BE39}"/>
              </a:ext>
            </a:extLst>
          </p:cNvPr>
          <p:cNvSpPr txBox="1"/>
          <p:nvPr/>
        </p:nvSpPr>
        <p:spPr>
          <a:xfrm>
            <a:off x="469900" y="622300"/>
            <a:ext cx="9144000" cy="118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6415" marR="17145" indent="-285750" algn="just">
              <a:lnSpc>
                <a:spcPct val="1094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Calcular cuatro números proporcionales a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1;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2; 3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y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5 sabiendo que 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la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suma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de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sus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cubos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es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 4347.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Dar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como respuesta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suma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menor</a:t>
            </a:r>
            <a:r>
              <a:rPr lang="es-PE"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lang="es-PE"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mayor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ellos.</a:t>
            </a:r>
            <a:endParaRPr lang="es-PE" sz="1600" dirty="0">
              <a:latin typeface="Arial MT"/>
              <a:cs typeface="Arial MT"/>
            </a:endParaRPr>
          </a:p>
          <a:p>
            <a:pPr marL="285750" indent="-285750">
              <a:lnSpc>
                <a:spcPct val="100000"/>
              </a:lnSpc>
              <a:buClr>
                <a:srgbClr val="585858"/>
              </a:buClr>
              <a:buFont typeface="Arial" panose="020B0604020202020204" pitchFamily="34" charset="0"/>
              <a:buChar char="•"/>
            </a:pPr>
            <a:endParaRPr lang="es-PE" dirty="0">
              <a:latin typeface="Arial MT"/>
              <a:cs typeface="Arial MT"/>
            </a:endParaRPr>
          </a:p>
          <a:p>
            <a:endParaRPr lang="es-PE" dirty="0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243F4080-A6E7-4B6A-B08F-C24DA58162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7300" y="10120017"/>
            <a:ext cx="358140" cy="408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2F2D301-B9B2-40CF-828F-F8377F627B32}"/>
                  </a:ext>
                </a:extLst>
              </p:cNvPr>
              <p:cNvSpPr txBox="1"/>
              <p:nvPr/>
            </p:nvSpPr>
            <p:spPr>
              <a:xfrm>
                <a:off x="5651500" y="1978926"/>
                <a:ext cx="3665747" cy="2769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𝐶𝑎𝑙𝑐𝑢𝑙𝑎𝑚𝑜𝑠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→27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→2∗27=54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→3∗27=81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→5∗27=135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𝑠𝑢𝑚𝑎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𝑚𝑎𝑦𝑜𝑟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+#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𝑚𝑒𝑛𝑜𝑟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𝑠𝑢𝑚𝑎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=135+27=162</m:t>
                      </m:r>
                    </m:oMath>
                  </m:oMathPara>
                </a14:m>
                <a:br>
                  <a:rPr lang="es-ES" sz="2000" b="0" dirty="0"/>
                </a:br>
                <a:br>
                  <a:rPr lang="es-ES" sz="2000" b="0" dirty="0"/>
                </a:br>
                <a:endParaRPr lang="es-PE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2F2D301-B9B2-40CF-828F-F8377F62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1978926"/>
                <a:ext cx="3665747" cy="2769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79D56E0-93FC-471E-BE26-3B4F327D54DC}"/>
                  </a:ext>
                </a:extLst>
              </p:cNvPr>
              <p:cNvSpPr txBox="1"/>
              <p:nvPr/>
            </p:nvSpPr>
            <p:spPr>
              <a:xfrm>
                <a:off x="1231900" y="1794260"/>
                <a:ext cx="3472554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=4347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79D56E0-93FC-471E-BE26-3B4F327D5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1794260"/>
                <a:ext cx="3472554" cy="369332"/>
              </a:xfrm>
              <a:prstGeom prst="rect">
                <a:avLst/>
              </a:prstGeom>
              <a:blipFill>
                <a:blip r:embed="rId4"/>
                <a:stretch>
                  <a:fillRect l="-1391" r="-1217" b="-303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3951773-794F-4651-8093-E20BE00AE68E}"/>
                  </a:ext>
                </a:extLst>
              </p:cNvPr>
              <p:cNvSpPr txBox="1"/>
              <p:nvPr/>
            </p:nvSpPr>
            <p:spPr>
              <a:xfrm>
                <a:off x="850900" y="2483095"/>
                <a:ext cx="3403175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=4347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+27+125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=4347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161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=4347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3951773-794F-4651-8093-E20BE00A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2483095"/>
                <a:ext cx="3403175" cy="1231106"/>
              </a:xfrm>
              <a:prstGeom prst="rect">
                <a:avLst/>
              </a:prstGeom>
              <a:blipFill>
                <a:blip r:embed="rId5"/>
                <a:stretch>
                  <a:fillRect l="-1434" t="-495" r="-1075" b="-9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D17ECCD7-0F0B-4F31-B6A4-2B85770A2029}"/>
              </a:ext>
            </a:extLst>
          </p:cNvPr>
          <p:cNvSpPr/>
          <p:nvPr/>
        </p:nvSpPr>
        <p:spPr>
          <a:xfrm>
            <a:off x="469900" y="4313667"/>
            <a:ext cx="9829800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lang="es-PE" spc="-5" dirty="0">
                <a:latin typeface="Arial MT"/>
                <a:cs typeface="Arial MT"/>
              </a:rPr>
              <a:t>Criterio:</a:t>
            </a:r>
            <a:r>
              <a:rPr lang="es-PE" spc="15" dirty="0">
                <a:latin typeface="Arial MT"/>
                <a:cs typeface="Arial MT"/>
              </a:rPr>
              <a:t> </a:t>
            </a:r>
            <a:r>
              <a:rPr lang="es-PE" spc="-5" dirty="0">
                <a:latin typeface="Arial MT"/>
                <a:cs typeface="Arial MT"/>
              </a:rPr>
              <a:t>Porcentajes.</a:t>
            </a:r>
            <a:r>
              <a:rPr lang="es-PE" spc="20" dirty="0">
                <a:latin typeface="Arial MT"/>
                <a:cs typeface="Arial MT"/>
              </a:rPr>
              <a:t> </a:t>
            </a:r>
            <a:r>
              <a:rPr lang="es-PE" spc="-5" dirty="0">
                <a:latin typeface="Arial MT"/>
                <a:cs typeface="Arial MT"/>
              </a:rPr>
              <a:t>Aplicaciones</a:t>
            </a:r>
            <a:r>
              <a:rPr lang="es-PE" spc="20" dirty="0">
                <a:latin typeface="Arial MT"/>
                <a:cs typeface="Arial MT"/>
              </a:rPr>
              <a:t> </a:t>
            </a:r>
            <a:r>
              <a:rPr lang="es-PE" spc="-5" dirty="0">
                <a:latin typeface="Arial MT"/>
                <a:cs typeface="Arial MT"/>
              </a:rPr>
              <a:t>de</a:t>
            </a:r>
            <a:r>
              <a:rPr lang="es-PE" spc="20" dirty="0">
                <a:latin typeface="Arial MT"/>
                <a:cs typeface="Arial MT"/>
              </a:rPr>
              <a:t> </a:t>
            </a:r>
            <a:r>
              <a:rPr lang="es-PE" spc="-5" dirty="0">
                <a:latin typeface="Arial MT"/>
                <a:cs typeface="Arial MT"/>
              </a:rPr>
              <a:t>porcentajes.</a:t>
            </a:r>
            <a:endParaRPr lang="es-PE" dirty="0">
              <a:latin typeface="Arial MT"/>
              <a:cs typeface="Arial MT"/>
            </a:endParaRPr>
          </a:p>
          <a:p>
            <a:pPr marL="342900" indent="-34290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s-PE" sz="2050" dirty="0">
              <a:latin typeface="Arial MT"/>
              <a:cs typeface="Arial MT"/>
            </a:endParaRPr>
          </a:p>
          <a:p>
            <a:pPr marL="526415" marR="5080" indent="-285750" algn="just">
              <a:lnSpc>
                <a:spcPct val="1104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Al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vender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un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objeto ganando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el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32%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del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costo, 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se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ganó 240 soles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más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que si se hubiera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vendido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ganando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solo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12%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lang="es-PE"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costo.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¿Cuánto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costó</a:t>
            </a:r>
            <a:r>
              <a:rPr lang="es-PE"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objeto?</a:t>
            </a:r>
            <a:endParaRPr lang="es-PE" sz="160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1BA4156-7709-46C8-B567-C9C2336B67A6}"/>
                  </a:ext>
                </a:extLst>
              </p:cNvPr>
              <p:cNvSpPr txBox="1"/>
              <p:nvPr/>
            </p:nvSpPr>
            <p:spPr>
              <a:xfrm>
                <a:off x="2232242" y="5866143"/>
                <a:ext cx="2046266" cy="4308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𝑃𝑣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𝑃𝑐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1BA4156-7709-46C8-B567-C9C2336B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2" y="5866143"/>
                <a:ext cx="204626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8372EE5-3F5F-4092-9443-F1E9E9D18A2B}"/>
                  </a:ext>
                </a:extLst>
              </p:cNvPr>
              <p:cNvSpPr txBox="1"/>
              <p:nvPr/>
            </p:nvSpPr>
            <p:spPr>
              <a:xfrm>
                <a:off x="1333194" y="6843180"/>
                <a:ext cx="3319691" cy="2117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𝑝𝑟𝑒𝑐𝑖𝑜𝑣𝑒𝑛𝑡𝑎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+32%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𝑃𝑐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𝑝𝑟𝑒𝑐𝑖𝑜𝑣𝑒𝑛𝑡𝑎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+12%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𝑃𝑐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32%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−12%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=240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20%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=240</m:t>
                      </m:r>
                    </m:oMath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=240∗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8372EE5-3F5F-4092-9443-F1E9E9D18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94" y="6843180"/>
                <a:ext cx="3319691" cy="2117118"/>
              </a:xfrm>
              <a:prstGeom prst="rect">
                <a:avLst/>
              </a:prstGeom>
              <a:blipFill>
                <a:blip r:embed="rId7"/>
                <a:stretch>
                  <a:fillRect l="-2206" r="-91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48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85192B9C-880B-4396-A72E-B926C33596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7300" y="10120017"/>
            <a:ext cx="358140" cy="40894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33CBCF4-3D5E-4D76-8732-F696FA9998BE}"/>
              </a:ext>
            </a:extLst>
          </p:cNvPr>
          <p:cNvSpPr/>
          <p:nvPr/>
        </p:nvSpPr>
        <p:spPr>
          <a:xfrm>
            <a:off x="317500" y="189653"/>
            <a:ext cx="9829800" cy="734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585858"/>
              </a:buClr>
            </a:pPr>
            <a:endParaRPr lang="es-PE" dirty="0">
              <a:latin typeface="Arial MT"/>
              <a:cs typeface="Arial MT"/>
            </a:endParaRPr>
          </a:p>
          <a:p>
            <a:pPr marL="526415" marR="7620" indent="-285750">
              <a:lnSpc>
                <a:spcPct val="110400"/>
              </a:lnSpc>
              <a:spcBef>
                <a:spcPts val="137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Determina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valor</a:t>
            </a:r>
            <a:r>
              <a:rPr lang="es-PE" sz="16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verdad</a:t>
            </a:r>
            <a:r>
              <a:rPr lang="es-PE"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lang="es-PE"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las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siguientes</a:t>
            </a:r>
            <a:r>
              <a:rPr lang="es-PE"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proposiciones</a:t>
            </a:r>
            <a:r>
              <a:rPr lang="es-PE" sz="1600" spc="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justificando</a:t>
            </a:r>
            <a:r>
              <a:rPr lang="es-PE"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cada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una</a:t>
            </a:r>
            <a:r>
              <a:rPr lang="es-PE"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tus </a:t>
            </a:r>
            <a:r>
              <a:rPr lang="es-PE"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respuestas.</a:t>
            </a:r>
            <a:endParaRPr lang="es-PE" sz="1600" dirty="0"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50%</a:t>
            </a:r>
            <a:r>
              <a:rPr lang="es-PE"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40%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un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número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es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equivalente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al</a:t>
            </a:r>
            <a:r>
              <a:rPr lang="es-PE" sz="16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20%</a:t>
            </a:r>
            <a:r>
              <a:rPr lang="es-PE"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lang="es-PE"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dicho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número.</a:t>
            </a: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697230" lvl="1">
              <a:lnSpc>
                <a:spcPct val="100000"/>
              </a:lnSpc>
              <a:spcBef>
                <a:spcPts val="200"/>
              </a:spcBef>
              <a:tabLst>
                <a:tab pos="927100" algn="l"/>
              </a:tabLst>
            </a:pPr>
            <a:endParaRPr lang="es-PE" sz="1600" dirty="0">
              <a:latin typeface="Arial MT"/>
              <a:cs typeface="Arial MT"/>
            </a:endParaRPr>
          </a:p>
          <a:p>
            <a:pPr marL="98298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Dos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descuentos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sucesivos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40%</a:t>
            </a:r>
            <a:r>
              <a:rPr lang="es-PE"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10" dirty="0">
                <a:solidFill>
                  <a:srgbClr val="585858"/>
                </a:solidFill>
                <a:latin typeface="Arial MT"/>
                <a:cs typeface="Arial MT"/>
              </a:rPr>
              <a:t>50%</a:t>
            </a:r>
            <a:r>
              <a:rPr lang="es-PE"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equivalen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a un descuento</a:t>
            </a:r>
            <a:r>
              <a:rPr lang="es-PE"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único</a:t>
            </a:r>
            <a:r>
              <a:rPr lang="es-PE"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del</a:t>
            </a:r>
            <a:r>
              <a:rPr lang="es-PE"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s-PE" sz="1600" spc="-5" dirty="0">
                <a:solidFill>
                  <a:srgbClr val="585858"/>
                </a:solidFill>
                <a:latin typeface="Arial MT"/>
                <a:cs typeface="Arial MT"/>
              </a:rPr>
              <a:t>70%.</a:t>
            </a:r>
            <a:endParaRPr lang="es-PE" sz="160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C7578D-ADC0-4B5F-9C2F-8A035C9A6EB0}"/>
                  </a:ext>
                </a:extLst>
              </p:cNvPr>
              <p:cNvSpPr txBox="1"/>
              <p:nvPr/>
            </p:nvSpPr>
            <p:spPr>
              <a:xfrm>
                <a:off x="1231900" y="1698562"/>
                <a:ext cx="2176493" cy="4504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s-ES" sz="1600" b="0" dirty="0"/>
                </a:br>
                <a:br>
                  <a:rPr lang="es-E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s-ES" sz="1600" b="0" dirty="0"/>
                </a:br>
                <a:br>
                  <a:rPr lang="es-E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s-ES" sz="1600" b="0" dirty="0"/>
                </a:br>
                <a:br>
                  <a:rPr lang="es-E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s-ES" sz="1600" b="0" dirty="0"/>
                </a:br>
                <a:br>
                  <a:rPr lang="es-E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s-ES" sz="1600" b="0" dirty="0"/>
                </a:br>
                <a:br>
                  <a:rPr lang="es-E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s-ES" sz="1600" b="0" dirty="0"/>
                </a:br>
                <a:br>
                  <a:rPr lang="es-ES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0=0</m:t>
                      </m:r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8C7578D-ADC0-4B5F-9C2F-8A035C9A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1698562"/>
                <a:ext cx="2176493" cy="4504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1E82486-DC2D-408F-8ED8-05874A1A896E}"/>
                  </a:ext>
                </a:extLst>
              </p:cNvPr>
              <p:cNvSpPr txBox="1"/>
              <p:nvPr/>
            </p:nvSpPr>
            <p:spPr>
              <a:xfrm>
                <a:off x="4322793" y="2298700"/>
                <a:ext cx="1951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𝒓𝒑𝒕𝒂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1E82486-DC2D-408F-8ED8-05874A1A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3" y="2298700"/>
                <a:ext cx="1951303" cy="369332"/>
              </a:xfrm>
              <a:prstGeom prst="rect">
                <a:avLst/>
              </a:prstGeom>
              <a:blipFill>
                <a:blip r:embed="rId4"/>
                <a:stretch>
                  <a:fillRect l="-4375" r="-3438" b="-3114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48A2BFA-251A-40F8-845E-9EA2C7DD0BF2}"/>
                  </a:ext>
                </a:extLst>
              </p:cNvPr>
              <p:cNvSpPr txBox="1"/>
              <p:nvPr/>
            </p:nvSpPr>
            <p:spPr>
              <a:xfrm>
                <a:off x="1329439" y="7467423"/>
                <a:ext cx="4596964" cy="2178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=40%+50%−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40∗50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+70%</m:t>
                      </m:r>
                    </m:oMath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=40%+50%−20%+70%</m:t>
                      </m:r>
                    </m:oMath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=90%−20%+70%</m:t>
                      </m:r>
                    </m:oMath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=70%+70%</m:t>
                      </m:r>
                    </m:oMath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=140%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48A2BFA-251A-40F8-845E-9EA2C7DD0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39" y="7467423"/>
                <a:ext cx="4596964" cy="2178673"/>
              </a:xfrm>
              <a:prstGeom prst="rect">
                <a:avLst/>
              </a:prstGeom>
              <a:blipFill>
                <a:blip r:embed="rId5"/>
                <a:stretch>
                  <a:fillRect l="-1061" b="-112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D1EE18DB-A62D-48B5-B320-32A6A8725D5A}"/>
              </a:ext>
            </a:extLst>
          </p:cNvPr>
          <p:cNvSpPr/>
          <p:nvPr/>
        </p:nvSpPr>
        <p:spPr>
          <a:xfrm>
            <a:off x="725170" y="6413500"/>
            <a:ext cx="9601200" cy="1280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716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27940"/>
            <a:ext cx="2223135" cy="4699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latin typeface="Arial MT"/>
                <a:cs typeface="Arial MT"/>
              </a:rPr>
              <a:t>Evaluación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Aprendizajes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-5" dirty="0">
                <a:latin typeface="Arial MT"/>
                <a:cs typeface="Arial MT"/>
              </a:rPr>
              <a:t>Escuela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Tecnología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7835" y="266700"/>
            <a:ext cx="4272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1400" spc="-5" dirty="0">
                <a:latin typeface="Arial MT"/>
                <a:cs typeface="Arial MT"/>
              </a:rPr>
              <a:t>5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000" spc="-5" dirty="0">
                <a:latin typeface="Arial MT"/>
                <a:cs typeface="Arial MT"/>
              </a:rPr>
              <a:t>_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4900" y="9842500"/>
            <a:ext cx="358140" cy="4089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9900" y="698500"/>
            <a:ext cx="8553450" cy="5056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11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Si</a:t>
            </a:r>
            <a:r>
              <a:rPr sz="1600" spc="1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600" spc="1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base</a:t>
            </a:r>
            <a:r>
              <a:rPr sz="1600" spc="1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600" spc="1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un</a:t>
            </a:r>
            <a:r>
              <a:rPr sz="1600" spc="1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rectángulo</a:t>
            </a:r>
            <a:r>
              <a:rPr sz="1600" spc="1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aumenta</a:t>
            </a:r>
            <a:r>
              <a:rPr sz="1600" spc="1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en</a:t>
            </a:r>
            <a:r>
              <a:rPr sz="1600" spc="1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un</a:t>
            </a:r>
            <a:r>
              <a:rPr sz="1600" spc="1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r>
              <a:rPr sz="1600" spc="1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%</a:t>
            </a:r>
            <a:r>
              <a:rPr sz="1600" spc="1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sz="1600" spc="1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600" spc="1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altura</a:t>
            </a:r>
            <a:r>
              <a:rPr sz="1600" spc="1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aumenta</a:t>
            </a:r>
            <a:r>
              <a:rPr sz="1600" spc="1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en</a:t>
            </a:r>
            <a:r>
              <a:rPr sz="1600" spc="1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un</a:t>
            </a:r>
            <a:r>
              <a:rPr sz="1600" spc="1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20%,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entonces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el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área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aumenta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en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60%.</a:t>
            </a: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983615" marR="8255" indent="-28575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1600" spc="-5" dirty="0">
              <a:solidFill>
                <a:srgbClr val="585858"/>
              </a:solidFill>
              <a:latin typeface="Arial MT"/>
              <a:cs typeface="Arial MT"/>
            </a:endParaRPr>
          </a:p>
          <a:p>
            <a:pPr marL="697865" marR="8255">
              <a:lnSpc>
                <a:spcPct val="110400"/>
              </a:lnSpc>
              <a:spcBef>
                <a:spcPts val="100"/>
              </a:spcBef>
            </a:pPr>
            <a:endParaRPr sz="1600" dirty="0">
              <a:latin typeface="Arial MT"/>
              <a:cs typeface="Arial MT"/>
            </a:endParaRPr>
          </a:p>
          <a:p>
            <a:pPr marL="983615" marR="5080" indent="-285750">
              <a:lnSpc>
                <a:spcPts val="212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Si</a:t>
            </a:r>
            <a:r>
              <a:rPr sz="1600" spc="3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dos</a:t>
            </a:r>
            <a:r>
              <a:rPr sz="1600" spc="3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lados</a:t>
            </a:r>
            <a:r>
              <a:rPr sz="1600" spc="3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paralelos</a:t>
            </a:r>
            <a:r>
              <a:rPr sz="1600" spc="3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sz="1600" spc="3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un</a:t>
            </a:r>
            <a:r>
              <a:rPr sz="1600" spc="3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cuadrado</a:t>
            </a:r>
            <a:r>
              <a:rPr sz="1600" spc="3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aumentan</a:t>
            </a:r>
            <a:r>
              <a:rPr sz="1600" spc="3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en</a:t>
            </a:r>
            <a:r>
              <a:rPr sz="1600" spc="3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un</a:t>
            </a:r>
            <a:r>
              <a:rPr sz="1600" spc="3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10%</a:t>
            </a:r>
            <a:r>
              <a:rPr sz="1600" spc="3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sz="1600" spc="3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los</a:t>
            </a:r>
            <a:r>
              <a:rPr sz="1600" spc="3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otros</a:t>
            </a:r>
            <a:r>
              <a:rPr sz="1600" spc="3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lados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disminuyen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en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10%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el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área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de 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la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figura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aumenta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10%</a:t>
            </a:r>
            <a:endParaRPr sz="160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3058247-1ADC-4C1F-947D-935A2BFDADEF}"/>
                  </a:ext>
                </a:extLst>
              </p:cNvPr>
              <p:cNvSpPr txBox="1"/>
              <p:nvPr/>
            </p:nvSpPr>
            <p:spPr>
              <a:xfrm>
                <a:off x="3290252" y="1460500"/>
                <a:ext cx="3244478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𝒓𝒆𝒄𝒕𝒂𝒏𝒈𝒖𝒍𝒐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3058247-1ADC-4C1F-947D-935A2BFDA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52" y="1460500"/>
                <a:ext cx="3244478" cy="369332"/>
              </a:xfrm>
              <a:prstGeom prst="rect">
                <a:avLst/>
              </a:prstGeom>
              <a:blipFill>
                <a:blip r:embed="rId3"/>
                <a:stretch>
                  <a:fillRect l="-1490" r="-1117" b="-2923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B2BAA9A-942C-4130-A924-37465D78CED2}"/>
                  </a:ext>
                </a:extLst>
              </p:cNvPr>
              <p:cNvSpPr txBox="1"/>
              <p:nvPr/>
            </p:nvSpPr>
            <p:spPr>
              <a:xfrm>
                <a:off x="1602303" y="2149760"/>
                <a:ext cx="3733394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𝑎𝑢𝑚𝑒𝑛𝑡𝑎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40%=140%→1,4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𝑎𝑙𝑡𝑢𝑟𝑎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𝑎𝑢𝑚𝑒𝑛𝑡𝑎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20%=120%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→1,2</m:t>
                      </m:r>
                    </m:oMath>
                  </m:oMathPara>
                </a14:m>
                <a:br>
                  <a:rPr lang="es-ES" b="0" dirty="0"/>
                </a:br>
                <a:endParaRPr lang="es-PE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B2BAA9A-942C-4130-A924-37465D78C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03" y="2149760"/>
                <a:ext cx="3733394" cy="554062"/>
              </a:xfrm>
              <a:prstGeom prst="rect">
                <a:avLst/>
              </a:prstGeom>
              <a:blipFill>
                <a:blip r:embed="rId4"/>
                <a:stretch>
                  <a:fillRect l="-1144" r="-980" b="-549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75B42-3DEC-4F40-865E-11116645E37C}"/>
                  </a:ext>
                </a:extLst>
              </p:cNvPr>
              <p:cNvSpPr txBox="1"/>
              <p:nvPr/>
            </p:nvSpPr>
            <p:spPr>
              <a:xfrm>
                <a:off x="3469000" y="3023750"/>
                <a:ext cx="3627853" cy="1628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𝐴𝑟𝑒𝑎𝑅𝑒𝑐𝑡𝑎𝑛𝑔𝑢𝑙𝑜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=1,4∗1,2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𝐴𝑟𝑒𝑎𝑅𝑒𝑐𝑡𝑎𝑛𝑔𝑢𝑙𝑜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=1,68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1,68=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168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=168%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𝐴𝑟𝑒𝑎𝑅𝑒𝑐𝑡𝑎𝑛𝑔𝑢𝑙𝑜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=168%−100%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𝐴𝑟𝑒𝑎𝑅𝑒𝑐𝑡𝑎𝑛𝑔𝑢𝑙𝑜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=68%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6275B42-3DEC-4F40-865E-11116645E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000" y="3023750"/>
                <a:ext cx="3627853" cy="1628394"/>
              </a:xfrm>
              <a:prstGeom prst="rect">
                <a:avLst/>
              </a:prstGeom>
              <a:blipFill>
                <a:blip r:embed="rId5"/>
                <a:stretch>
                  <a:fillRect l="-168" b="-52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5CA3CE4C-5862-40A0-B600-A538EF9EEDEB}"/>
              </a:ext>
            </a:extLst>
          </p:cNvPr>
          <p:cNvSpPr/>
          <p:nvPr/>
        </p:nvSpPr>
        <p:spPr>
          <a:xfrm>
            <a:off x="469900" y="4845184"/>
            <a:ext cx="9753600" cy="1080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89F4EF-B6E0-47A2-8935-7A5D2C17B199}"/>
              </a:ext>
            </a:extLst>
          </p:cNvPr>
          <p:cNvSpPr/>
          <p:nvPr/>
        </p:nvSpPr>
        <p:spPr>
          <a:xfrm>
            <a:off x="2222500" y="6449697"/>
            <a:ext cx="1545335" cy="1371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000E5E1-84F7-4593-AC50-5112847D71A5}"/>
                  </a:ext>
                </a:extLst>
              </p:cNvPr>
              <p:cNvSpPr txBox="1"/>
              <p:nvPr/>
            </p:nvSpPr>
            <p:spPr>
              <a:xfrm>
                <a:off x="1991903" y="6858498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000E5E1-84F7-4593-AC50-5112847D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903" y="6858498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70DE72F-F3C1-4678-B3FB-426257A9E9CD}"/>
                  </a:ext>
                </a:extLst>
              </p:cNvPr>
              <p:cNvSpPr txBox="1"/>
              <p:nvPr/>
            </p:nvSpPr>
            <p:spPr>
              <a:xfrm>
                <a:off x="2926928" y="7821297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70DE72F-F3C1-4678-B3FB-426257A9E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928" y="7821297"/>
                <a:ext cx="186781" cy="276999"/>
              </a:xfrm>
              <a:prstGeom prst="rect">
                <a:avLst/>
              </a:prstGeom>
              <a:blipFill>
                <a:blip r:embed="rId7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353006-97EF-4C61-B7C5-2A70A75FE162}"/>
                  </a:ext>
                </a:extLst>
              </p:cNvPr>
              <p:cNvSpPr txBox="1"/>
              <p:nvPr/>
            </p:nvSpPr>
            <p:spPr>
              <a:xfrm>
                <a:off x="3846032" y="6886038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353006-97EF-4C61-B7C5-2A70A75F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32" y="6886038"/>
                <a:ext cx="186781" cy="276999"/>
              </a:xfrm>
              <a:prstGeom prst="rect">
                <a:avLst/>
              </a:prstGeom>
              <a:blipFill>
                <a:blip r:embed="rId8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64F7549-3CB9-49CB-B2A0-140B7B08410C}"/>
                  </a:ext>
                </a:extLst>
              </p:cNvPr>
              <p:cNvSpPr txBox="1"/>
              <p:nvPr/>
            </p:nvSpPr>
            <p:spPr>
              <a:xfrm>
                <a:off x="2928794" y="6168320"/>
                <a:ext cx="1849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64F7549-3CB9-49CB-B2A0-140B7B084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94" y="6168320"/>
                <a:ext cx="184915" cy="276999"/>
              </a:xfrm>
              <a:prstGeom prst="rect">
                <a:avLst/>
              </a:prstGeom>
              <a:blipFill>
                <a:blip r:embed="rId9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D6827C5-3A4B-4CC8-907E-6C8BCE3C60DD}"/>
                  </a:ext>
                </a:extLst>
              </p:cNvPr>
              <p:cNvSpPr txBox="1"/>
              <p:nvPr/>
            </p:nvSpPr>
            <p:spPr>
              <a:xfrm>
                <a:off x="4690231" y="6478481"/>
                <a:ext cx="1185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D6827C5-3A4B-4CC8-907E-6C8BCE3C6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31" y="6478481"/>
                <a:ext cx="1185389" cy="276999"/>
              </a:xfrm>
              <a:prstGeom prst="rect">
                <a:avLst/>
              </a:prstGeom>
              <a:blipFill>
                <a:blip r:embed="rId10"/>
                <a:stretch>
                  <a:fillRect l="-2564" t="-4444" r="-5128"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C73A9D7-8886-4202-96ED-0D9F561A48E6}"/>
                  </a:ext>
                </a:extLst>
              </p:cNvPr>
              <p:cNvSpPr txBox="1"/>
              <p:nvPr/>
            </p:nvSpPr>
            <p:spPr>
              <a:xfrm>
                <a:off x="4648533" y="7206401"/>
                <a:ext cx="2277034" cy="2148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9∗11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∗100=99%</m:t>
                      </m:r>
                    </m:oMath>
                  </m:oMathPara>
                </a14:m>
                <a:br>
                  <a:rPr lang="es-ES" b="0" dirty="0"/>
                </a:br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100%−99%=1%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𝑑𝑖𝑠𝑚𝑖𝑛𝑢𝑦𝑒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1%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C73A9D7-8886-4202-96ED-0D9F561A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33" y="7206401"/>
                <a:ext cx="2277034" cy="2148793"/>
              </a:xfrm>
              <a:prstGeom prst="rect">
                <a:avLst/>
              </a:prstGeom>
              <a:blipFill>
                <a:blip r:embed="rId11"/>
                <a:stretch>
                  <a:fillRect b="-33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FE3BA013-14CD-4327-82C0-5FDD2626F6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4900" y="9842500"/>
            <a:ext cx="358140" cy="408940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D0F90AE2-6541-4563-88BD-DE193E9D8425}"/>
              </a:ext>
            </a:extLst>
          </p:cNvPr>
          <p:cNvSpPr/>
          <p:nvPr/>
        </p:nvSpPr>
        <p:spPr>
          <a:xfrm>
            <a:off x="1856868" y="5321679"/>
            <a:ext cx="3168015" cy="12700"/>
          </a:xfrm>
          <a:custGeom>
            <a:avLst/>
            <a:gdLst/>
            <a:ahLst/>
            <a:cxnLst/>
            <a:rect l="l" t="t" r="r" b="b"/>
            <a:pathLst>
              <a:path w="3168015" h="12700">
                <a:moveTo>
                  <a:pt x="3168014" y="0"/>
                </a:moveTo>
                <a:lnTo>
                  <a:pt x="0" y="0"/>
                </a:lnTo>
                <a:lnTo>
                  <a:pt x="0" y="12700"/>
                </a:lnTo>
                <a:lnTo>
                  <a:pt x="3168014" y="12700"/>
                </a:lnTo>
                <a:lnTo>
                  <a:pt x="316801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6ADFF183-2FA2-4EE8-9F4A-C6DC774AD3A1}"/>
              </a:ext>
            </a:extLst>
          </p:cNvPr>
          <p:cNvSpPr txBox="1"/>
          <p:nvPr/>
        </p:nvSpPr>
        <p:spPr>
          <a:xfrm>
            <a:off x="1280224" y="5741033"/>
            <a:ext cx="1936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585858"/>
                </a:solidFill>
                <a:latin typeface="Arial MT"/>
                <a:cs typeface="Arial MT"/>
              </a:rPr>
              <a:t>6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6B5D2CAE-A376-4100-A462-4031898222CB}"/>
              </a:ext>
            </a:extLst>
          </p:cNvPr>
          <p:cNvSpPr/>
          <p:nvPr/>
        </p:nvSpPr>
        <p:spPr>
          <a:xfrm>
            <a:off x="2464181" y="5778879"/>
            <a:ext cx="111760" cy="12700"/>
          </a:xfrm>
          <a:custGeom>
            <a:avLst/>
            <a:gdLst/>
            <a:ahLst/>
            <a:cxnLst/>
            <a:rect l="l" t="t" r="r" b="b"/>
            <a:pathLst>
              <a:path w="111760" h="12700">
                <a:moveTo>
                  <a:pt x="111760" y="0"/>
                </a:moveTo>
                <a:lnTo>
                  <a:pt x="0" y="0"/>
                </a:lnTo>
                <a:lnTo>
                  <a:pt x="0" y="12700"/>
                </a:lnTo>
                <a:lnTo>
                  <a:pt x="111760" y="12700"/>
                </a:lnTo>
                <a:lnTo>
                  <a:pt x="11176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A91C9A27-50C8-4581-BCED-33F41BA9A350}"/>
              </a:ext>
            </a:extLst>
          </p:cNvPr>
          <p:cNvSpPr/>
          <p:nvPr/>
        </p:nvSpPr>
        <p:spPr>
          <a:xfrm>
            <a:off x="3660522" y="5778879"/>
            <a:ext cx="112395" cy="12700"/>
          </a:xfrm>
          <a:custGeom>
            <a:avLst/>
            <a:gdLst/>
            <a:ahLst/>
            <a:cxnLst/>
            <a:rect l="l" t="t" r="r" b="b"/>
            <a:pathLst>
              <a:path w="112395" h="12700">
                <a:moveTo>
                  <a:pt x="112077" y="0"/>
                </a:moveTo>
                <a:lnTo>
                  <a:pt x="0" y="0"/>
                </a:lnTo>
                <a:lnTo>
                  <a:pt x="0" y="12700"/>
                </a:lnTo>
                <a:lnTo>
                  <a:pt x="112077" y="12700"/>
                </a:lnTo>
                <a:lnTo>
                  <a:pt x="11207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8D63E920-1F36-423E-8D27-EB851B3CC47C}"/>
              </a:ext>
            </a:extLst>
          </p:cNvPr>
          <p:cNvSpPr txBox="1"/>
          <p:nvPr/>
        </p:nvSpPr>
        <p:spPr>
          <a:xfrm>
            <a:off x="1648460" y="5303899"/>
            <a:ext cx="3418204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endParaRPr sz="2400" baseline="3472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600"/>
              </a:spcBef>
            </a:pPr>
            <a:r>
              <a:rPr sz="2400" spc="-7" baseline="3472" dirty="0">
                <a:solidFill>
                  <a:srgbClr val="585858"/>
                </a:solidFill>
                <a:latin typeface="Arial MT"/>
                <a:cs typeface="Arial MT"/>
              </a:rPr>
              <a:t>Si</a:t>
            </a:r>
            <a:r>
              <a:rPr sz="1650" spc="-7" baseline="5050" dirty="0">
                <a:solidFill>
                  <a:srgbClr val="585858"/>
                </a:solidFill>
                <a:latin typeface="Arial MT"/>
                <a:cs typeface="Arial MT"/>
              </a:rPr>
              <a:t>: </a:t>
            </a:r>
            <a:r>
              <a:rPr sz="2400" baseline="3472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2400" spc="187" baseline="347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baseline="3472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2400" spc="127" baseline="347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 Math"/>
                <a:cs typeface="Cambria Math"/>
              </a:rPr>
              <a:t>√</a:t>
            </a:r>
            <a:r>
              <a:rPr sz="2400" baseline="3472" dirty="0">
                <a:solidFill>
                  <a:srgbClr val="585858"/>
                </a:solidFill>
                <a:latin typeface="Cambria Math"/>
                <a:cs typeface="Cambria Math"/>
              </a:rPr>
              <a:t>3</a:t>
            </a:r>
            <a:r>
              <a:rPr sz="2400" spc="-44" baseline="347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baseline="3472" dirty="0">
                <a:solidFill>
                  <a:srgbClr val="585858"/>
                </a:solidFill>
                <a:latin typeface="Cambria Math"/>
                <a:cs typeface="Cambria Math"/>
              </a:rPr>
              <a:t>+</a:t>
            </a:r>
            <a:r>
              <a:rPr sz="2400" spc="7" baseline="347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baseline="3472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sz="2400" spc="22" baseline="347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44" baseline="3472" dirty="0">
                <a:solidFill>
                  <a:srgbClr val="585858"/>
                </a:solidFill>
                <a:latin typeface="Cambria Math"/>
                <a:cs typeface="Cambria Math"/>
              </a:rPr>
              <a:t>𝖠 </a:t>
            </a:r>
            <a:r>
              <a:rPr sz="2400" baseline="3472" dirty="0">
                <a:solidFill>
                  <a:srgbClr val="585858"/>
                </a:solidFill>
                <a:latin typeface="Cambria Math"/>
                <a:cs typeface="Cambria Math"/>
              </a:rPr>
              <a:t>𝑏</a:t>
            </a:r>
            <a:r>
              <a:rPr sz="2400" spc="172" baseline="347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baseline="3472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2400" spc="127" baseline="347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 Math"/>
                <a:cs typeface="Cambria Math"/>
              </a:rPr>
              <a:t>√</a:t>
            </a:r>
            <a:r>
              <a:rPr sz="2400" baseline="3472" dirty="0">
                <a:solidFill>
                  <a:srgbClr val="585858"/>
                </a:solidFill>
                <a:latin typeface="Cambria Math"/>
                <a:cs typeface="Cambria Math"/>
              </a:rPr>
              <a:t>3</a:t>
            </a:r>
            <a:endParaRPr sz="2400" baseline="3472" dirty="0">
              <a:latin typeface="Cambria Math"/>
              <a:cs typeface="Cambria Math"/>
            </a:endParaRPr>
          </a:p>
          <a:p>
            <a:pPr marL="45085">
              <a:lnSpc>
                <a:spcPct val="100000"/>
              </a:lnSpc>
              <a:spcBef>
                <a:spcPts val="1120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Calcular: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A714415C-0B8B-4A01-834F-054F6734F87F}"/>
              </a:ext>
            </a:extLst>
          </p:cNvPr>
          <p:cNvSpPr/>
          <p:nvPr/>
        </p:nvSpPr>
        <p:spPr>
          <a:xfrm>
            <a:off x="2197228" y="6823073"/>
            <a:ext cx="963294" cy="17780"/>
          </a:xfrm>
          <a:custGeom>
            <a:avLst/>
            <a:gdLst/>
            <a:ahLst/>
            <a:cxnLst/>
            <a:rect l="l" t="t" r="r" b="b"/>
            <a:pathLst>
              <a:path w="963294" h="17779">
                <a:moveTo>
                  <a:pt x="962977" y="0"/>
                </a:moveTo>
                <a:lnTo>
                  <a:pt x="0" y="0"/>
                </a:lnTo>
                <a:lnTo>
                  <a:pt x="0" y="17780"/>
                </a:lnTo>
                <a:lnTo>
                  <a:pt x="962977" y="17780"/>
                </a:lnTo>
                <a:lnTo>
                  <a:pt x="96297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2953BD3C-3364-41C1-B713-BDF04761E765}"/>
              </a:ext>
            </a:extLst>
          </p:cNvPr>
          <p:cNvSpPr txBox="1"/>
          <p:nvPr/>
        </p:nvSpPr>
        <p:spPr>
          <a:xfrm>
            <a:off x="1635760" y="6487793"/>
            <a:ext cx="2154555" cy="5937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7625" algn="ctr">
              <a:lnSpc>
                <a:spcPts val="590"/>
              </a:lnSpc>
              <a:spcBef>
                <a:spcPts val="360"/>
              </a:spcBef>
              <a:tabLst>
                <a:tab pos="791845" algn="l"/>
              </a:tabLst>
            </a:pPr>
            <a:r>
              <a:rPr sz="1200" spc="45" dirty="0">
                <a:solidFill>
                  <a:srgbClr val="585858"/>
                </a:solidFill>
                <a:latin typeface="Cambria Math"/>
                <a:cs typeface="Cambria Math"/>
              </a:rPr>
              <a:t>4	4</a:t>
            </a:r>
            <a:endParaRPr sz="1200" dirty="0">
              <a:latin typeface="Cambria Math"/>
              <a:cs typeface="Cambria Math"/>
            </a:endParaRPr>
          </a:p>
          <a:p>
            <a:pPr algn="ctr">
              <a:lnSpc>
                <a:spcPts val="1550"/>
              </a:lnSpc>
              <a:tabLst>
                <a:tab pos="1529080" algn="l"/>
              </a:tabLst>
            </a:pPr>
            <a:r>
              <a:rPr sz="3000" baseline="-33333" dirty="0">
                <a:solidFill>
                  <a:srgbClr val="585858"/>
                </a:solidFill>
                <a:latin typeface="Cambria Math"/>
                <a:cs typeface="Cambria Math"/>
              </a:rPr>
              <a:t>𝑄</a:t>
            </a:r>
            <a:r>
              <a:rPr sz="3000" spc="277" baseline="-33333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3000" baseline="-33333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3000" spc="157" baseline="-33333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50" spc="10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450" spc="509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585858"/>
                </a:solidFill>
                <a:latin typeface="Cambria Math"/>
                <a:cs typeface="Cambria Math"/>
              </a:rPr>
              <a:t>−</a:t>
            </a:r>
            <a:r>
              <a:rPr sz="2175" spc="22" baseline="3831" dirty="0">
                <a:solidFill>
                  <a:srgbClr val="585858"/>
                </a:solidFill>
                <a:latin typeface="Cambria Math"/>
                <a:cs typeface="Cambria Math"/>
              </a:rPr>
              <a:t>(</a:t>
            </a:r>
            <a:r>
              <a:rPr sz="1450" spc="15" dirty="0">
                <a:solidFill>
                  <a:srgbClr val="585858"/>
                </a:solidFill>
                <a:latin typeface="Cambria Math"/>
                <a:cs typeface="Cambria Math"/>
              </a:rPr>
              <a:t>𝑎−1</a:t>
            </a:r>
            <a:r>
              <a:rPr sz="2175" spc="22" baseline="3831" dirty="0">
                <a:solidFill>
                  <a:srgbClr val="585858"/>
                </a:solidFill>
                <a:latin typeface="Cambria Math"/>
                <a:cs typeface="Cambria Math"/>
              </a:rPr>
              <a:t>)	</a:t>
            </a:r>
            <a:r>
              <a:rPr sz="3000" baseline="-33333" dirty="0">
                <a:solidFill>
                  <a:srgbClr val="585858"/>
                </a:solidFill>
                <a:latin typeface="Cambria Math"/>
                <a:cs typeface="Cambria Math"/>
              </a:rPr>
              <a:t>−</a:t>
            </a:r>
            <a:r>
              <a:rPr sz="3000" spc="-52" baseline="-33333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3000" spc="-7" baseline="-33333" dirty="0">
                <a:solidFill>
                  <a:srgbClr val="585858"/>
                </a:solidFill>
                <a:latin typeface="Cambria Math"/>
                <a:cs typeface="Cambria Math"/>
              </a:rPr>
              <a:t>2𝑏</a:t>
            </a:r>
            <a:endParaRPr sz="3000" baseline="-33333" dirty="0">
              <a:latin typeface="Cambria Math"/>
              <a:cs typeface="Cambria Math"/>
            </a:endParaRPr>
          </a:p>
          <a:p>
            <a:pPr marR="66040" algn="ctr">
              <a:lnSpc>
                <a:spcPct val="100000"/>
              </a:lnSpc>
              <a:spcBef>
                <a:spcPts val="330"/>
              </a:spcBef>
            </a:pPr>
            <a:r>
              <a:rPr sz="1450" spc="8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1800" spc="120" baseline="20833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sz="1450" spc="80" dirty="0">
                <a:solidFill>
                  <a:srgbClr val="585858"/>
                </a:solidFill>
                <a:latin typeface="Cambria Math"/>
                <a:cs typeface="Cambria Math"/>
              </a:rPr>
              <a:t>+𝑏</a:t>
            </a:r>
            <a:r>
              <a:rPr sz="1800" spc="120" baseline="20833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endParaRPr sz="1800" baseline="20833" dirty="0">
              <a:latin typeface="Cambria Math"/>
              <a:cs typeface="Cambria Math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FAE6197-EFFB-486C-9C62-340827E286A3}"/>
              </a:ext>
            </a:extLst>
          </p:cNvPr>
          <p:cNvSpPr txBox="1"/>
          <p:nvPr/>
        </p:nvSpPr>
        <p:spPr>
          <a:xfrm>
            <a:off x="1067117" y="668273"/>
            <a:ext cx="8553450" cy="2664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5" dirty="0" err="1">
                <a:latin typeface="Arial MT"/>
                <a:cs typeface="Arial MT"/>
              </a:rPr>
              <a:t>Criterio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Productos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Notables</a:t>
            </a:r>
            <a:endParaRPr sz="1800" dirty="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  <a:spcBef>
                <a:spcPts val="122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5.</a:t>
            </a:r>
            <a:r>
              <a:rPr sz="16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Si:</a:t>
            </a:r>
            <a:endParaRPr sz="1600" dirty="0">
              <a:latin typeface="Arial MT"/>
              <a:cs typeface="Arial MT"/>
            </a:endParaRPr>
          </a:p>
          <a:p>
            <a:pPr marL="461645">
              <a:lnSpc>
                <a:spcPct val="100000"/>
              </a:lnSpc>
              <a:spcBef>
                <a:spcPts val="1500"/>
              </a:spcBef>
            </a:pP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sz="2100" spc="120" baseline="198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2100" spc="82" baseline="198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sz="2100" spc="-37" baseline="198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+</a:t>
            </a:r>
            <a:r>
              <a:rPr sz="2100" spc="-22" baseline="198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√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3</a:t>
            </a:r>
            <a:endParaRPr sz="2100" baseline="1984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Cambria Math"/>
              <a:cs typeface="Cambria Math"/>
            </a:endParaRPr>
          </a:p>
          <a:p>
            <a:pPr marL="461645">
              <a:lnSpc>
                <a:spcPct val="100000"/>
              </a:lnSpc>
            </a:pP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𝑏</a:t>
            </a:r>
            <a:r>
              <a:rPr sz="2100" spc="127" baseline="198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sz="2100" spc="82" baseline="198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sz="2100" spc="-37" baseline="198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−</a:t>
            </a:r>
            <a:r>
              <a:rPr sz="2100" spc="-22" baseline="198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585858"/>
                </a:solidFill>
                <a:latin typeface="Cambria Math"/>
                <a:cs typeface="Cambria Math"/>
              </a:rPr>
              <a:t>√</a:t>
            </a:r>
            <a:r>
              <a:rPr sz="2100" baseline="1984" dirty="0">
                <a:solidFill>
                  <a:srgbClr val="585858"/>
                </a:solidFill>
                <a:latin typeface="Cambria Math"/>
                <a:cs typeface="Cambria Math"/>
              </a:rPr>
              <a:t>3</a:t>
            </a:r>
            <a:endParaRPr sz="2100" baseline="1984" dirty="0">
              <a:latin typeface="Cambria Math"/>
              <a:cs typeface="Cambria Math"/>
            </a:endParaRPr>
          </a:p>
          <a:p>
            <a:pPr marL="469265">
              <a:lnSpc>
                <a:spcPct val="100000"/>
              </a:lnSpc>
              <a:spcBef>
                <a:spcPts val="110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Hale</a:t>
            </a:r>
            <a:r>
              <a:rPr sz="16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sz="16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valor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de</a:t>
            </a:r>
            <a:r>
              <a:rPr lang="es-ES" sz="1600" spc="-5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</a:p>
          <a:p>
            <a:pPr marL="469265">
              <a:spcBef>
                <a:spcPts val="1105"/>
              </a:spcBef>
            </a:pPr>
            <a:r>
              <a:rPr lang="es-PE" sz="1425" spc="-127" baseline="52631" dirty="0">
                <a:solidFill>
                  <a:srgbClr val="585858"/>
                </a:solidFill>
                <a:latin typeface="Cambria Math"/>
                <a:cs typeface="Cambria Math"/>
              </a:rPr>
              <a:t>3</a:t>
            </a:r>
            <a:r>
              <a:rPr lang="es-PE" sz="1600" spc="-85" dirty="0">
                <a:solidFill>
                  <a:srgbClr val="585858"/>
                </a:solidFill>
                <a:latin typeface="Cambria Math"/>
                <a:cs typeface="Cambria Math"/>
              </a:rPr>
              <a:t>√</a:t>
            </a:r>
            <a:r>
              <a:rPr lang="es-PE" sz="2400" spc="-127" baseline="3472" dirty="0">
                <a:solidFill>
                  <a:srgbClr val="585858"/>
                </a:solidFill>
                <a:latin typeface="Cambria Math"/>
                <a:cs typeface="Cambria Math"/>
              </a:rPr>
              <a:t>(</a:t>
            </a:r>
            <a:r>
              <a:rPr lang="es-PE" sz="1600" spc="-85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lang="es-PE" sz="1600" spc="4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Cambria Math"/>
                <a:cs typeface="Cambria Math"/>
              </a:rPr>
              <a:t>+</a:t>
            </a:r>
            <a:r>
              <a:rPr lang="es-PE" sz="1600" spc="-1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spc="15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lang="es-PE" sz="2400" spc="22" baseline="3472" dirty="0">
                <a:solidFill>
                  <a:srgbClr val="585858"/>
                </a:solidFill>
                <a:latin typeface="Cambria Math"/>
                <a:cs typeface="Cambria Math"/>
              </a:rPr>
              <a:t>)(</a:t>
            </a:r>
            <a:r>
              <a:rPr lang="es-PE" sz="1600" spc="15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lang="es-PE" sz="1725" spc="22" baseline="24154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lang="es-PE" sz="1725" spc="225" baseline="24154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Cambria Math"/>
                <a:cs typeface="Cambria Math"/>
              </a:rPr>
              <a:t>−</a:t>
            </a:r>
            <a:r>
              <a:rPr lang="es-PE" sz="1600" spc="-1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Cambria Math"/>
                <a:cs typeface="Cambria Math"/>
              </a:rPr>
              <a:t>𝑎𝑏</a:t>
            </a:r>
            <a:r>
              <a:rPr lang="es-PE" sz="1600" spc="3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Cambria Math"/>
                <a:cs typeface="Cambria Math"/>
              </a:rPr>
              <a:t>+</a:t>
            </a:r>
            <a:r>
              <a:rPr lang="es-PE" sz="1600" spc="-1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spc="50" dirty="0">
                <a:solidFill>
                  <a:srgbClr val="585858"/>
                </a:solidFill>
                <a:latin typeface="Cambria Math"/>
                <a:cs typeface="Cambria Math"/>
              </a:rPr>
              <a:t>𝑏</a:t>
            </a:r>
            <a:r>
              <a:rPr lang="es-PE" sz="1725" spc="75" baseline="24154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lang="es-PE" sz="2400" spc="75" baseline="3472" dirty="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r>
              <a:rPr lang="es-PE" sz="2400" spc="-37" baseline="3472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Cambria Math"/>
                <a:cs typeface="Cambria Math"/>
              </a:rPr>
              <a:t>+</a:t>
            </a:r>
            <a:r>
              <a:rPr lang="es-PE" sz="1600" spc="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Cambria Math"/>
                <a:cs typeface="Cambria Math"/>
              </a:rPr>
              <a:t>3𝑎𝑏</a:t>
            </a:r>
            <a:r>
              <a:rPr lang="es-PE" sz="2400" baseline="3472" dirty="0">
                <a:solidFill>
                  <a:srgbClr val="585858"/>
                </a:solidFill>
                <a:latin typeface="Cambria Math"/>
                <a:cs typeface="Cambria Math"/>
              </a:rPr>
              <a:t>(</a:t>
            </a:r>
            <a:r>
              <a:rPr lang="es-PE" sz="1600" dirty="0">
                <a:solidFill>
                  <a:srgbClr val="585858"/>
                </a:solidFill>
                <a:latin typeface="Cambria Math"/>
                <a:cs typeface="Cambria Math"/>
              </a:rPr>
              <a:t>𝑎</a:t>
            </a:r>
            <a:r>
              <a:rPr lang="es-PE" sz="1600" spc="3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dirty="0">
                <a:solidFill>
                  <a:srgbClr val="585858"/>
                </a:solidFill>
                <a:latin typeface="Cambria Math"/>
                <a:cs typeface="Cambria Math"/>
              </a:rPr>
              <a:t>+</a:t>
            </a:r>
            <a:r>
              <a:rPr lang="es-PE" sz="1600" spc="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lang="es-PE" sz="1600" spc="15" dirty="0">
                <a:solidFill>
                  <a:srgbClr val="585858"/>
                </a:solidFill>
                <a:latin typeface="Cambria Math"/>
                <a:cs typeface="Cambria Math"/>
              </a:rPr>
              <a:t>𝑏</a:t>
            </a:r>
            <a:r>
              <a:rPr lang="es-PE" sz="2400" spc="22" baseline="3472" dirty="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endParaRPr lang="es-PE" sz="2400" baseline="3472" dirty="0">
              <a:latin typeface="Cambria Math"/>
              <a:cs typeface="Cambria Math"/>
            </a:endParaRPr>
          </a:p>
          <a:p>
            <a:pPr marL="469265">
              <a:lnSpc>
                <a:spcPct val="100000"/>
              </a:lnSpc>
              <a:spcBef>
                <a:spcPts val="1105"/>
              </a:spcBef>
            </a:pPr>
            <a:endParaRPr sz="1600" dirty="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0F8793A-80A1-4318-B7C0-7D38BD19DF7E}"/>
                  </a:ext>
                </a:extLst>
              </p:cNvPr>
              <p:cNvSpPr txBox="1"/>
              <p:nvPr/>
            </p:nvSpPr>
            <p:spPr>
              <a:xfrm>
                <a:off x="1856868" y="3362428"/>
                <a:ext cx="3856889" cy="1592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  <m:oMath xmlns:m="http://schemas.openxmlformats.org/officeDocument/2006/math">
                      <m:rad>
                        <m:ra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  <m:oMath xmlns:m="http://schemas.openxmlformats.org/officeDocument/2006/math">
                      <m:rad>
                        <m:ra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=2+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+1−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0F8793A-80A1-4318-B7C0-7D38BD19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68" y="3362428"/>
                <a:ext cx="3856889" cy="1592872"/>
              </a:xfrm>
              <a:prstGeom prst="rect">
                <a:avLst/>
              </a:prstGeom>
              <a:blipFill>
                <a:blip r:embed="rId3"/>
                <a:stretch>
                  <a:fillRect l="-1108" r="-1899" b="-3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9D5BB4F-044C-4C4B-A3C3-1704AAC8D4C6}"/>
                  </a:ext>
                </a:extLst>
              </p:cNvPr>
              <p:cNvSpPr txBox="1"/>
              <p:nvPr/>
            </p:nvSpPr>
            <p:spPr>
              <a:xfrm>
                <a:off x="5563859" y="5590067"/>
                <a:ext cx="3481081" cy="4435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2  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−3−2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3+1)</m:t>
                              </m:r>
                            </m:e>
                          </m:ra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−3+2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3+2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+1−3−2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==⇒1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9D5BB4F-044C-4C4B-A3C3-1704AAC8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859" y="5590067"/>
                <a:ext cx="3481081" cy="4435060"/>
              </a:xfrm>
              <a:prstGeom prst="rect">
                <a:avLst/>
              </a:prstGeom>
              <a:blipFill>
                <a:blip r:embed="rId4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7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1458</Words>
  <Application>Microsoft Office PowerPoint</Application>
  <PresentationFormat>Personalizado</PresentationFormat>
  <Paragraphs>237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MT</vt:lpstr>
      <vt:lpstr>Calibri</vt:lpstr>
      <vt:lpstr>Cambria Math</vt:lpstr>
      <vt:lpstr>Symbol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JUNIOR   LAZARTE   PITA</dc:creator>
  <cp:lastModifiedBy>a19202278 (Vega Ortiz, David Kenshin)</cp:lastModifiedBy>
  <cp:revision>14</cp:revision>
  <dcterms:created xsi:type="dcterms:W3CDTF">2022-03-24T05:11:00Z</dcterms:created>
  <dcterms:modified xsi:type="dcterms:W3CDTF">2022-03-25T18:30:15Z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2022-03-24T00:00:00Z</vt:filetime>
  </property>
</Properties>
</file>