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8" r:id="rId6"/>
    <p:sldId id="262" r:id="rId7"/>
    <p:sldId id="267" r:id="rId8"/>
    <p:sldId id="265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" initials="k" lastIdx="1" clrIdx="0">
    <p:extLst>
      <p:ext uri="{19B8F6BF-5375-455C-9EA6-DF929625EA0E}">
        <p15:presenceInfo xmlns:p15="http://schemas.microsoft.com/office/powerpoint/2012/main" userId="ky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99FF33"/>
    <a:srgbClr val="0000FF"/>
    <a:srgbClr val="CCCC00"/>
    <a:srgbClr val="FF9900"/>
    <a:srgbClr val="00FF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29A59-1340-4429-A9F4-CE92A398DD77}" type="datetimeFigureOut">
              <a:rPr lang="es-PE" smtClean="0"/>
              <a:t>2/10/2019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726FD-5B13-4758-A2BC-FF2E45B53CF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0009-A9CD-4DC9-B898-ECBAC6741DBC}" type="datetime1">
              <a:rPr lang="en-US" smtClean="0"/>
              <a:t>10/2/2019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D7C7-B816-404E-BEF6-72CF8F4B147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B610-A432-4E4D-8A05-E5A251DEFF0C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214E-CF6A-4F14-BEEF-5CFC70A466BF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B3CC-F08A-4485-91D8-AD5E7FD60C9E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221-740B-454D-8291-DABED18DE166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7FFA-D0B6-4F6B-B627-080763EAE121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31E2-0797-4178-8E33-B2C6042F9BD6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6287-E083-4CF9-8A29-DB25CB0946BB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4A4-0FE3-479F-B700-FCD4C1EDB085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5D6F8128-DAA5-4C9A-A2DF-09B2B9E0CDE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75D2E3A-0217-4CCD-BF87-5661B32EB703}" type="datetime1">
              <a:rPr lang="en-US" smtClean="0"/>
              <a:t>10/2/2019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0E3DE2-41DF-4D99-8791-970E42EEB38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CGMyjzlvM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3CGMyjzlvM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utel.edu.mx/blog/ingenieria-en-sistemas-en-linea/2015/12/18/datos-relevantes-de-la-ingenieria-en-sistemas-computacion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5260" y="3743495"/>
            <a:ext cx="902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i="1" dirty="0">
                <a:solidFill>
                  <a:srgbClr val="FFC000"/>
                </a:solidFill>
                <a:latin typeface="Algerian" pitchFamily="82" charset="0"/>
              </a:rPr>
              <a:t>DESARROLLO DE SISTEMAS</a:t>
            </a:r>
            <a:endParaRPr lang="en-US" sz="5400" b="1" i="1" dirty="0">
              <a:solidFill>
                <a:srgbClr val="FFC000"/>
              </a:solidFill>
              <a:latin typeface="Algerian" pitchFamily="82" charset="0"/>
            </a:endParaRPr>
          </a:p>
        </p:txBody>
      </p:sp>
      <p:pic>
        <p:nvPicPr>
          <p:cNvPr id="9220" name="Picture 4" descr="Resultado de imagen para programac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1439" y="811604"/>
            <a:ext cx="3671479" cy="2568377"/>
          </a:xfrm>
          <a:prstGeom prst="rect">
            <a:avLst/>
          </a:prstGeom>
          <a:noFill/>
        </p:spPr>
      </p:pic>
      <p:pic>
        <p:nvPicPr>
          <p:cNvPr id="5" name="Picture 2" descr="Resultado de imagen para programac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260" y="144708"/>
            <a:ext cx="3820340" cy="2766878"/>
          </a:xfrm>
          <a:prstGeom prst="flowChartAlternateProcess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89D5FE8-A67E-4735-B0C7-CD30C685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D0678A-A5CB-4A92-B7F1-8DFA1EA77882}"/>
              </a:ext>
            </a:extLst>
          </p:cNvPr>
          <p:cNvSpPr txBox="1"/>
          <p:nvPr/>
        </p:nvSpPr>
        <p:spPr>
          <a:xfrm>
            <a:off x="495944" y="4876488"/>
            <a:ext cx="4878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Integrantes: </a:t>
            </a:r>
            <a:r>
              <a:rPr lang="es-PE" b="1" dirty="0"/>
              <a:t>Herrera Espinoza Juan </a:t>
            </a:r>
            <a:r>
              <a:rPr lang="es-PE" b="1" dirty="0" err="1"/>
              <a:t>Miuller</a:t>
            </a:r>
            <a:endParaRPr lang="es-PE" b="1" dirty="0"/>
          </a:p>
          <a:p>
            <a:r>
              <a:rPr lang="es-PE" b="1" dirty="0"/>
              <a:t>	      David Vega </a:t>
            </a:r>
            <a:r>
              <a:rPr lang="es-PE" b="1" dirty="0" smtClean="0"/>
              <a:t>Ortiz</a:t>
            </a:r>
          </a:p>
          <a:p>
            <a:endParaRPr lang="es-PE" b="1" dirty="0"/>
          </a:p>
          <a:p>
            <a:r>
              <a:rPr lang="es-PE" b="1" dirty="0">
                <a:solidFill>
                  <a:srgbClr val="FF0000"/>
                </a:solidFill>
              </a:rPr>
              <a:t>Aula:</a:t>
            </a:r>
            <a:r>
              <a:rPr lang="es-PE" b="1" dirty="0"/>
              <a:t>	S102 </a:t>
            </a:r>
          </a:p>
        </p:txBody>
      </p:sp>
      <p:pic>
        <p:nvPicPr>
          <p:cNvPr id="7" name="Picture 5" descr="Resultado de imagen para idat">
            <a:extLst>
              <a:ext uri="{FF2B5EF4-FFF2-40B4-BE49-F238E27FC236}">
                <a16:creationId xmlns:a16="http://schemas.microsoft.com/office/drawing/2014/main" id="{5F2CB32C-FF91-4555-B592-88E0EA82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097280" y="644526"/>
            <a:ext cx="9257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rgbClr val="FFFF00"/>
                </a:solidFill>
              </a:rPr>
              <a:t>TAREA PRINCIPAL DE LA INGENIERIA DE SISTEMAS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9398" y="1667436"/>
            <a:ext cx="97834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El grado de Ingeniería de Sistemas es una de las carreras con mayor</a:t>
            </a:r>
          </a:p>
          <a:p>
            <a:r>
              <a:rPr lang="es-MX" sz="2000" b="1" dirty="0" smtClean="0"/>
              <a:t>Demanda en el mercado laboral. Los titulados adquieren esta responsabilidad:</a:t>
            </a:r>
          </a:p>
          <a:p>
            <a:endParaRPr lang="es-MX" sz="2000" b="1" dirty="0" smtClean="0"/>
          </a:p>
          <a:p>
            <a:r>
              <a:rPr lang="es-MX" sz="2000" b="1" dirty="0" smtClean="0"/>
              <a:t>*Diseñar, programar, aplicar los sistemas informáticos.</a:t>
            </a:r>
          </a:p>
          <a:p>
            <a:r>
              <a:rPr lang="es-MX" sz="2000" b="1" dirty="0" smtClean="0"/>
              <a:t>*Administrar redes y sistemas de información</a:t>
            </a:r>
          </a:p>
          <a:p>
            <a:r>
              <a:rPr lang="es-MX" sz="2000" b="1" dirty="0" smtClean="0"/>
              <a:t>*Optimizar los datos que maneja una empresa</a:t>
            </a:r>
          </a:p>
          <a:p>
            <a:r>
              <a:rPr lang="es-MX" sz="2000" b="1" dirty="0" smtClean="0"/>
              <a:t>*Diseñar y mantener los sitios web. </a:t>
            </a:r>
            <a:endParaRPr lang="en-US" sz="2000" b="1" dirty="0"/>
          </a:p>
        </p:txBody>
      </p:sp>
      <p:pic>
        <p:nvPicPr>
          <p:cNvPr id="4098" name="Picture 2" descr="Resultado de imagen para sistemas informatic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6" y="4079605"/>
            <a:ext cx="3139610" cy="21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sitios web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93" y="4275451"/>
            <a:ext cx="2959980" cy="17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90" y="2694001"/>
            <a:ext cx="3317825" cy="20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23944" y="355002"/>
            <a:ext cx="10445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rgbClr val="99FF33"/>
                </a:solidFill>
              </a:rPr>
              <a:t>PORQUE ESTUDIAR/ESTUDIAMOS ING. SISTEMAS?</a:t>
            </a:r>
            <a:endParaRPr lang="en-US" sz="3200" b="1" dirty="0">
              <a:solidFill>
                <a:srgbClr val="99FF33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3944" y="1559858"/>
            <a:ext cx="100062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000" b="1" dirty="0" smtClean="0"/>
              <a:t>Porque es una carrera del futuro, por el crecimiento de las tecnologías</a:t>
            </a:r>
          </a:p>
          <a:p>
            <a:pPr algn="just"/>
            <a:r>
              <a:rPr lang="es-MX" sz="2000" b="1" dirty="0"/>
              <a:t> </a:t>
            </a:r>
            <a:r>
              <a:rPr lang="es-MX" sz="2000" b="1" dirty="0" smtClean="0"/>
              <a:t>de Información y comunicación.</a:t>
            </a:r>
          </a:p>
          <a:p>
            <a:pPr algn="just"/>
            <a:endParaRPr lang="es-MX" sz="2000" b="1" dirty="0"/>
          </a:p>
          <a:p>
            <a:pPr algn="just"/>
            <a:r>
              <a:rPr lang="es-MX" sz="2000" b="1" dirty="0" smtClean="0"/>
              <a:t>Un Ing. Sistemas resuelve problemas de la sociedad. Creando soluciones</a:t>
            </a:r>
          </a:p>
          <a:p>
            <a:pPr algn="just"/>
            <a:r>
              <a:rPr lang="es-MX" sz="2000" b="1" dirty="0" smtClean="0"/>
              <a:t>Para el aprovechamiento de la información con el fin de optimizar la producción.</a:t>
            </a:r>
            <a:endParaRPr lang="en-US" sz="2000" b="1" dirty="0"/>
          </a:p>
        </p:txBody>
      </p:sp>
      <p:pic>
        <p:nvPicPr>
          <p:cNvPr id="3074" name="Picture 2" descr="Resultado de imagen para porque estudiar ing 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" y="3386923"/>
            <a:ext cx="4179757" cy="222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porque estudiar ing sist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83" y="3603729"/>
            <a:ext cx="3084816" cy="23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9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2799" y="682018"/>
            <a:ext cx="308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FFFF00"/>
                </a:solidFill>
              </a:rPr>
              <a:t>CONCEPTO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72799" y="1463039"/>
            <a:ext cx="7031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Es el proceso mediante el cual el conocimiento humano y el uso de las ideas son llevados a las computadoras; de manera que pueda realizar las tareas para la cual fue desarrollada.</a:t>
            </a:r>
            <a:endParaRPr lang="en-US" sz="3600" dirty="0"/>
          </a:p>
        </p:txBody>
      </p:sp>
      <p:pic>
        <p:nvPicPr>
          <p:cNvPr id="8194" name="Picture 2" descr="Resultado de imagen para id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9082" y="3611824"/>
            <a:ext cx="4300119" cy="2316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4BF7AE-F874-42F2-BCCC-DA031127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Resultado de imagen para idat">
            <a:extLst>
              <a:ext uri="{FF2B5EF4-FFF2-40B4-BE49-F238E27FC236}">
                <a16:creationId xmlns:a16="http://schemas.microsoft.com/office/drawing/2014/main" id="{B9AA3893-77AB-4275-B9EC-16DEB574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4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programac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069" y="3073627"/>
            <a:ext cx="4142735" cy="2164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4009" y="469451"/>
            <a:ext cx="9144000" cy="4556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j-ea"/>
                <a:cs typeface="+mj-cs"/>
              </a:rPr>
              <a:t>La programación: resolución de problemas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16469" y="1289186"/>
            <a:ext cx="7467600" cy="39490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Un programa es una secuencia de instrucciones con un propósito concreto que un ordenador puede interpretar y ejecutar</a:t>
            </a:r>
          </a:p>
          <a:p>
            <a:pPr marL="342900" marR="0" lvl="0" indent="-342900" algn="l" defTabSz="4572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Programar es resolver problemas</a:t>
            </a:r>
          </a:p>
          <a:p>
            <a:pPr marL="742950" marR="0" lvl="1" indent="-285750" algn="l" defTabSz="4572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Conjunto de actividades implicadas en la descripción, el desarrollo y la implementación eficaz de </a:t>
            </a: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soluciones algorítmicas</a:t>
            </a:r>
            <a:r>
              <a: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a </a:t>
            </a: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problemas bien especificados</a:t>
            </a:r>
            <a:endParaRPr kumimoji="0" lang="es-ES_tradnl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E2B5FF-B51A-40A0-A639-5D53C48A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Resultado de imagen para idat">
            <a:extLst>
              <a:ext uri="{FF2B5EF4-FFF2-40B4-BE49-F238E27FC236}">
                <a16:creationId xmlns:a16="http://schemas.microsoft.com/office/drawing/2014/main" id="{C6BDE10D-A3F9-42C5-B383-DB3D10E3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56358" y="837782"/>
            <a:ext cx="7467600" cy="244679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</a:rPr>
              <a:t>Un algoritmo es, por tanto, una sistemática que transforma un estado inicial en un estado final</a:t>
            </a: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</a:endParaRPr>
          </a:p>
          <a:p>
            <a:pPr marL="742950" lvl="1" indent="-285750" defTabSz="457200"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S_tradnl" dirty="0">
                <a:solidFill>
                  <a:srgbClr val="FF0000"/>
                </a:solidFill>
                <a:latin typeface="Tahoma" charset="0"/>
              </a:rPr>
              <a:t>La entrada del programa: </a:t>
            </a:r>
            <a:r>
              <a:rPr lang="es-ES_tradnl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input</a:t>
            </a:r>
          </a:p>
          <a:p>
            <a:pPr marL="1143000" lvl="2" indent="-228600" defTabSz="457200"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</a:rPr>
              <a:t>Descripción del estado inicial (datos y situación de partida)</a:t>
            </a:r>
          </a:p>
          <a:p>
            <a:pPr marL="742950" lvl="1" indent="-285750" defTabSz="457200"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S_tradnl" dirty="0">
                <a:solidFill>
                  <a:srgbClr val="FF0000"/>
                </a:solidFill>
                <a:latin typeface="Tahoma" charset="0"/>
              </a:rPr>
              <a:t>La salida del programa: </a:t>
            </a:r>
            <a:r>
              <a:rPr lang="es-ES_tradnl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ahoma" charset="0"/>
              </a:rPr>
              <a:t>output</a:t>
            </a:r>
          </a:p>
          <a:p>
            <a:pPr marL="1143000" lvl="2" indent="-228600" defTabSz="457200"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</a:rPr>
              <a:t>Descripción del estado final (datos y situación deseada al acabar)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_tradnl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2 CuadroTexto">
            <a:hlinkClick r:id="rId3"/>
          </p:cNvPr>
          <p:cNvSpPr txBox="1"/>
          <p:nvPr/>
        </p:nvSpPr>
        <p:spPr>
          <a:xfrm>
            <a:off x="1262999" y="498428"/>
            <a:ext cx="385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B050"/>
                </a:solidFill>
              </a:rPr>
              <a:t>ALGORITMO</a:t>
            </a:r>
            <a:endParaRPr lang="es-PE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Resultado de imagen para algoritm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8560" y="3478388"/>
            <a:ext cx="4285796" cy="2411474"/>
          </a:xfrm>
          <a:prstGeom prst="rect">
            <a:avLst/>
          </a:prstGeom>
          <a:noFill/>
        </p:spPr>
      </p:pic>
      <p:pic>
        <p:nvPicPr>
          <p:cNvPr id="7" name="Picture 5" descr="Resultado de imagen para idat">
            <a:extLst>
              <a:ext uri="{FF2B5EF4-FFF2-40B4-BE49-F238E27FC236}">
                <a16:creationId xmlns:a16="http://schemas.microsoft.com/office/drawing/2014/main" id="{D4453645-EB1B-41AE-9560-769D2623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U3CGMyjzlvM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903770" y="3623927"/>
            <a:ext cx="457200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117938E9-8ECD-4ED4-B380-941DBBB8536B}"/>
              </a:ext>
            </a:extLst>
          </p:cNvPr>
          <p:cNvSpPr txBox="1">
            <a:spLocks/>
          </p:cNvSpPr>
          <p:nvPr/>
        </p:nvSpPr>
        <p:spPr>
          <a:xfrm>
            <a:off x="515074" y="471485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PE" b="1" dirty="0">
                <a:solidFill>
                  <a:srgbClr val="CCFF33"/>
                </a:solidFill>
                <a:latin typeface="+mn-lt"/>
              </a:rPr>
              <a:t>Introducción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1610C62-29C3-49C7-80E4-4D3381477317}"/>
              </a:ext>
            </a:extLst>
          </p:cNvPr>
          <p:cNvSpPr txBox="1">
            <a:spLocks/>
          </p:cNvSpPr>
          <p:nvPr/>
        </p:nvSpPr>
        <p:spPr>
          <a:xfrm>
            <a:off x="1248569" y="1881186"/>
            <a:ext cx="7693025" cy="3724275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PE" dirty="0"/>
              <a:t>Ciclo de vida del software</a:t>
            </a:r>
          </a:p>
        </p:txBody>
      </p:sp>
      <p:grpSp>
        <p:nvGrpSpPr>
          <p:cNvPr id="4" name="23 Grupo">
            <a:extLst>
              <a:ext uri="{FF2B5EF4-FFF2-40B4-BE49-F238E27FC236}">
                <a16:creationId xmlns:a16="http://schemas.microsoft.com/office/drawing/2014/main" id="{99BEC35F-D114-400A-BE54-BB7C0F0894E3}"/>
              </a:ext>
            </a:extLst>
          </p:cNvPr>
          <p:cNvGrpSpPr>
            <a:grpSpLocks/>
          </p:cNvGrpSpPr>
          <p:nvPr/>
        </p:nvGrpSpPr>
        <p:grpSpPr bwMode="auto">
          <a:xfrm>
            <a:off x="1718538" y="2439643"/>
            <a:ext cx="7615238" cy="3816350"/>
            <a:chOff x="971551" y="2028826"/>
            <a:chExt cx="7615237" cy="38163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E5797E-36BA-4CF8-91F5-3C44A6DD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1" y="3109914"/>
              <a:ext cx="1428750" cy="6334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/>
                <a:t>análisis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42071DE-DA4A-4A9D-BFB0-E629A077A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6" y="3533776"/>
              <a:ext cx="1500188" cy="6667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/>
                <a:t>diseño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44F9B0B-F81A-45D1-B2F6-172FEF084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538" y="3790952"/>
              <a:ext cx="1671638" cy="7238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 sz="1400" b="1">
                  <a:solidFill>
                    <a:srgbClr val="C00000"/>
                  </a:solidFill>
                </a:rPr>
                <a:t>IMPLEMENTACIÓN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02DC4F1-C055-48B8-8826-41C8A47B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9" y="4148140"/>
              <a:ext cx="1435099" cy="6095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 sz="1400" b="1" dirty="0">
                  <a:solidFill>
                    <a:srgbClr val="C00000"/>
                  </a:solidFill>
                </a:rPr>
                <a:t>PRUEBAS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29607D18-5C46-4970-8612-31DF861D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265" y="2028826"/>
              <a:ext cx="587373" cy="3000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s-ES" dirty="0">
                  <a:latin typeface="Arial" charset="0"/>
                </a:rPr>
                <a:t>mantenimiento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B493314-2CB7-41DA-83BB-B1FCC297D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38" y="5186363"/>
              <a:ext cx="7588250" cy="6588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 b="1">
                  <a:solidFill>
                    <a:srgbClr val="C00000"/>
                  </a:solidFill>
                </a:rPr>
                <a:t>documentación</a:t>
              </a:r>
            </a:p>
          </p:txBody>
        </p:sp>
        <p:cxnSp>
          <p:nvCxnSpPr>
            <p:cNvPr id="11" name="11 Conector angular">
              <a:extLst>
                <a:ext uri="{FF2B5EF4-FFF2-40B4-BE49-F238E27FC236}">
                  <a16:creationId xmlns:a16="http://schemas.microsoft.com/office/drawing/2014/main" id="{61C29193-C543-41E0-87C0-BCEDF1CAA7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350295" y="3293268"/>
              <a:ext cx="357186" cy="25717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2" name="14 Conector angular">
              <a:extLst>
                <a:ext uri="{FF2B5EF4-FFF2-40B4-BE49-F238E27FC236}">
                  <a16:creationId xmlns:a16="http://schemas.microsoft.com/office/drawing/2014/main" id="{89617269-CA0C-40DC-8170-F3E9AD7D4D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02895" y="3559968"/>
              <a:ext cx="357186" cy="257176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3" name="15 Conector angular">
              <a:extLst>
                <a:ext uri="{FF2B5EF4-FFF2-40B4-BE49-F238E27FC236}">
                  <a16:creationId xmlns:a16="http://schemas.microsoft.com/office/drawing/2014/main" id="{B5D9A6F1-2536-4028-8D3F-44C5F5D9D9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922169" y="3879057"/>
              <a:ext cx="400050" cy="27146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cxnSp>
          <p:nvCxnSpPr>
            <p:cNvPr id="14" name="20 Conector angular">
              <a:extLst>
                <a:ext uri="{FF2B5EF4-FFF2-40B4-BE49-F238E27FC236}">
                  <a16:creationId xmlns:a16="http://schemas.microsoft.com/office/drawing/2014/main" id="{8261B6F0-0AD1-4756-9A9F-E4B5280D7F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4763" y="4281488"/>
              <a:ext cx="333375" cy="4762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</p:grp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F3351010-755E-4487-8072-3A644AC6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5" descr="Resultado de imagen para idat">
            <a:extLst>
              <a:ext uri="{FF2B5EF4-FFF2-40B4-BE49-F238E27FC236}">
                <a16:creationId xmlns:a16="http://schemas.microsoft.com/office/drawing/2014/main" id="{7046CC8F-D372-46FD-AEA8-407EF53E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2240280" y="2686594"/>
            <a:ext cx="8001000" cy="0"/>
          </a:xfrm>
          <a:prstGeom prst="line">
            <a:avLst/>
          </a:prstGeom>
          <a:noFill/>
          <a:ln w="571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2240280" y="3448594"/>
            <a:ext cx="8001000" cy="0"/>
          </a:xfrm>
          <a:prstGeom prst="line">
            <a:avLst/>
          </a:prstGeom>
          <a:noFill/>
          <a:ln w="571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40280" y="4210594"/>
            <a:ext cx="8001000" cy="0"/>
          </a:xfrm>
          <a:prstGeom prst="line">
            <a:avLst/>
          </a:prstGeom>
          <a:noFill/>
          <a:ln w="571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40280" y="5124994"/>
            <a:ext cx="8001000" cy="0"/>
          </a:xfrm>
          <a:prstGeom prst="line">
            <a:avLst/>
          </a:prstGeom>
          <a:noFill/>
          <a:ln w="571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055325" y="2079171"/>
            <a:ext cx="2057400" cy="3810000"/>
            <a:chOff x="2304" y="1392"/>
            <a:chExt cx="1296" cy="240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496" y="1392"/>
              <a:ext cx="816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b="0">
                  <a:latin typeface="Arial" charset="0"/>
                </a:rPr>
                <a:t>Análisis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496" y="1892"/>
              <a:ext cx="816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b="0">
                  <a:latin typeface="Arial" charset="0"/>
                </a:rPr>
                <a:t>Diseño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304" y="2420"/>
              <a:ext cx="1296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b="0">
                  <a:latin typeface="Arial" charset="0"/>
                </a:rPr>
                <a:t>Implementación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544" y="2976"/>
              <a:ext cx="768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b="0">
                  <a:latin typeface="Arial" charset="0"/>
                </a:rPr>
                <a:t>Pruebas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352" y="3524"/>
              <a:ext cx="1200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b="0">
                  <a:latin typeface="Arial" charset="0"/>
                </a:rPr>
                <a:t>Mantenimiento</a:t>
              </a: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832" y="1680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832" y="220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2832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832" y="326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2266406" y="1937657"/>
            <a:ext cx="8001000" cy="0"/>
          </a:xfrm>
          <a:prstGeom prst="line">
            <a:avLst/>
          </a:prstGeom>
          <a:noFill/>
          <a:ln w="571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965960" y="1275805"/>
            <a:ext cx="2971800" cy="4724400"/>
            <a:chOff x="432" y="960"/>
            <a:chExt cx="1872" cy="2976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528" y="960"/>
              <a:ext cx="1728" cy="2976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32" y="1450"/>
              <a:ext cx="18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“Quiero 3 habitaciones,                2 baños, garaje...”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80" y="1882"/>
              <a:ext cx="18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Planos, diseño circuito       eléctrico y de agua...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80" y="2400"/>
              <a:ext cx="18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Se construye la casa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80" y="2832"/>
              <a:ext cx="182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Se comprueba la solidez de la estructura, el funcionamiento de las instalaciones, el acabado...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80" y="3428"/>
              <a:ext cx="182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Algunas reparaciones, se cierra  la terraza, se instala aire acondicionado...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24" y="1008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sz="2400" b="0" dirty="0">
                  <a:latin typeface="Arial" charset="0"/>
                </a:rPr>
                <a:t>Casa</a:t>
              </a: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7269480" y="1314994"/>
            <a:ext cx="2895600" cy="4724400"/>
            <a:chOff x="3600" y="960"/>
            <a:chExt cx="1824" cy="2976"/>
          </a:xfrm>
        </p:grpSpPr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648" y="960"/>
              <a:ext cx="1728" cy="2976"/>
            </a:xfrm>
            <a:prstGeom prst="roundRect">
              <a:avLst>
                <a:gd name="adj" fmla="val 16667"/>
              </a:avLst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792" y="1364"/>
              <a:ext cx="14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¿Qué tiene que hacer  exactamente nuestro programa?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792" y="1824"/>
              <a:ext cx="14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¿Cómo vamos a organizar  el programa? ¿Qué partes tendrá y cómo funcionará?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600" y="2400"/>
              <a:ext cx="18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Se construye el software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600" y="2832"/>
              <a:ext cx="182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Ponemos a prueba nuestro programa, incluso en          situaciones límite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600" y="3428"/>
              <a:ext cx="182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1400" b="0" dirty="0">
                  <a:latin typeface="Arial" charset="0"/>
                </a:rPr>
                <a:t>Pequeñas modificaciones o correcciones (parches), actualizaciones, etc...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744" y="1008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s-ES" sz="2400" b="0">
                  <a:latin typeface="Arial" charset="0"/>
                </a:rPr>
                <a:t>Software</a:t>
              </a: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123406" y="266451"/>
            <a:ext cx="9144000" cy="4556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+mj-ea"/>
                <a:cs typeface="+mj-cs"/>
              </a:rPr>
              <a:t>Comparación</a:t>
            </a:r>
            <a:r>
              <a:rPr kumimoji="0" lang="es-ES" sz="3600" b="1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+mj-ea"/>
                <a:cs typeface="+mj-cs"/>
              </a:rPr>
              <a:t> de un software con la vida real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34" name="Marcador de pie de página 33">
            <a:extLst>
              <a:ext uri="{FF2B5EF4-FFF2-40B4-BE49-F238E27FC236}">
                <a16:creationId xmlns:a16="http://schemas.microsoft.com/office/drawing/2014/main" id="{F06F7FB9-7C47-4C34-B266-93622FBF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" name="Picture 5" descr="Resultado de imagen para idat">
            <a:extLst>
              <a:ext uri="{FF2B5EF4-FFF2-40B4-BE49-F238E27FC236}">
                <a16:creationId xmlns:a16="http://schemas.microsoft.com/office/drawing/2014/main" id="{8B31268B-DCB7-4A42-967C-ED88579C1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4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9">
            <a:extLst>
              <a:ext uri="{FF2B5EF4-FFF2-40B4-BE49-F238E27FC236}">
                <a16:creationId xmlns:a16="http://schemas.microsoft.com/office/drawing/2014/main" id="{03F98F0F-F512-4D88-A520-5A0AD20F6B8D}"/>
              </a:ext>
            </a:extLst>
          </p:cNvPr>
          <p:cNvSpPr txBox="1">
            <a:spLocks noChangeArrowheads="1"/>
          </p:cNvSpPr>
          <p:nvPr/>
        </p:nvSpPr>
        <p:spPr>
          <a:xfrm>
            <a:off x="559462" y="354827"/>
            <a:ext cx="8437480" cy="1143000"/>
          </a:xfrm>
          <a:prstGeom prst="roundRect">
            <a:avLst>
              <a:gd name="adj" fmla="val 21667"/>
            </a:avLst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PE" b="1" dirty="0">
                <a:solidFill>
                  <a:srgbClr val="FFCC00"/>
                </a:solidFill>
                <a:latin typeface="+mn-lt"/>
              </a:rPr>
              <a:t>Representación algorítmica 	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D03A6D5A-0FDD-4E67-8B7B-407315C9B837}"/>
              </a:ext>
            </a:extLst>
          </p:cNvPr>
          <p:cNvSpPr txBox="1">
            <a:spLocks noChangeArrowheads="1"/>
          </p:cNvSpPr>
          <p:nvPr/>
        </p:nvSpPr>
        <p:spPr>
          <a:xfrm>
            <a:off x="1271874" y="1740418"/>
            <a:ext cx="7693025" cy="3724275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 de Flujo (DF)</a:t>
            </a:r>
            <a:r>
              <a:rPr lang="es-E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lvl="1">
              <a:defRPr/>
            </a:pPr>
            <a:r>
              <a:rPr lang="es-ES" dirty="0"/>
              <a:t>Representación gráfica del flujo de control de un algoritmo</a:t>
            </a:r>
          </a:p>
          <a:p>
            <a:pPr lvl="1">
              <a:defRPr/>
            </a:pPr>
            <a:r>
              <a:rPr lang="es-ES" dirty="0"/>
              <a:t>Elementos del (DF):</a:t>
            </a:r>
          </a:p>
          <a:p>
            <a:pPr>
              <a:defRPr/>
            </a:pPr>
            <a:endParaRPr lang="es-ES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2C16DECC-7978-4C88-B27E-E1C9C671002A}"/>
              </a:ext>
            </a:extLst>
          </p:cNvPr>
          <p:cNvGrpSpPr>
            <a:grpSpLocks/>
          </p:cNvGrpSpPr>
          <p:nvPr/>
        </p:nvGrpSpPr>
        <p:grpSpPr bwMode="auto">
          <a:xfrm>
            <a:off x="4767332" y="4010678"/>
            <a:ext cx="5391150" cy="2314575"/>
            <a:chOff x="816" y="1824"/>
            <a:chExt cx="4038" cy="1824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AC013338-6DF1-493E-A11F-A82E17F9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24"/>
              <a:ext cx="960" cy="48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>
                  <a:latin typeface="Tahoma" panose="020B0604030504040204" pitchFamily="34" charset="0"/>
                </a:rPr>
                <a:t>Terminal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C940173-E360-4621-B71F-D2A631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824"/>
              <a:ext cx="1488" cy="480"/>
            </a:xfrm>
            <a:prstGeom prst="parallelogram">
              <a:avLst>
                <a:gd name="adj" fmla="val 4271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>
                  <a:latin typeface="Tahoma" panose="020B0604030504040204" pitchFamily="34" charset="0"/>
                </a:rPr>
                <a:t>Entrada/</a:t>
              </a:r>
            </a:p>
            <a:p>
              <a:pPr algn="ctr" eaLnBrk="1" hangingPunct="1"/>
              <a:r>
                <a:rPr lang="es-ES" altLang="es-PE">
                  <a:latin typeface="Tahoma" panose="020B0604030504040204" pitchFamily="34" charset="0"/>
                </a:rPr>
                <a:t>Salida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1741974-5A81-4E1B-BDFC-0DB93C677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400"/>
              <a:ext cx="864" cy="816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>
                  <a:latin typeface="Tahoma" panose="020B0604030504040204" pitchFamily="34" charset="0"/>
                </a:rPr>
                <a:t>Decisión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44CA3-F419-42B6-94ED-6C0A1011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44"/>
              <a:ext cx="1344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 dirty="0">
                  <a:latin typeface="Tahoma" panose="020B0604030504040204" pitchFamily="34" charset="0"/>
                </a:rPr>
                <a:t>Subprograma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1676D3-CF1B-4E8E-9B81-78029F9B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PE" altLang="es-PE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32B1C3B0-77A3-45DA-9C85-1EC4A15B0B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84" y="2844"/>
              <a:ext cx="336" cy="264"/>
            </a:xfrm>
            <a:prstGeom prst="homePlate">
              <a:avLst>
                <a:gd name="adj" fmla="val 69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_tradnl" altLang="es-PE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1A222-4448-4BB3-9CFB-800CBAD8A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72"/>
              <a:ext cx="86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s-PE">
                  <a:latin typeface="Tahoma" panose="020B0604030504040204" pitchFamily="34" charset="0"/>
                </a:rPr>
                <a:t>Proceso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4F0A7F2-0B12-4617-8BA0-67D7126B8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A914D3-3AD5-4992-BC03-E15E2752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10D00122-DFB0-401D-A03C-1A5BCC204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2528"/>
              <a:ext cx="9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>
                  <a:latin typeface="Tahoma" panose="020B0604030504040204" pitchFamily="34" charset="0"/>
                </a:rPr>
                <a:t>Conectores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A75873D-7AD2-4257-B80B-42F226A25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3B76CD2-2D0A-49B5-89E6-FC122AED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2805"/>
              <a:ext cx="292" cy="1"/>
            </a:xfrm>
            <a:custGeom>
              <a:avLst/>
              <a:gdLst>
                <a:gd name="T0" fmla="*/ 0 w 292"/>
                <a:gd name="T1" fmla="*/ 0 h 1"/>
                <a:gd name="T2" fmla="*/ 292 w 292"/>
                <a:gd name="T3" fmla="*/ 0 h 1"/>
                <a:gd name="T4" fmla="*/ 0 60000 65536"/>
                <a:gd name="T5" fmla="*/ 0 60000 65536"/>
                <a:gd name="T6" fmla="*/ 0 w 292"/>
                <a:gd name="T7" fmla="*/ 0 h 1"/>
                <a:gd name="T8" fmla="*/ 292 w 2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2" h="1">
                  <a:moveTo>
                    <a:pt x="0" y="0"/>
                  </a:moveTo>
                  <a:lnTo>
                    <a:pt x="29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PE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B7E8582-2BA2-4009-9B47-067E5C1A6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3284"/>
              <a:ext cx="39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i="1">
                  <a:latin typeface="Tahoma" panose="020B0604030504040204" pitchFamily="34" charset="0"/>
                </a:rPr>
                <a:t>si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802DF96-E791-43B0-8874-E59C60F3E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32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i="1">
                  <a:latin typeface="Tahoma" panose="020B0604030504040204" pitchFamily="34" charset="0"/>
                </a:rPr>
                <a:t>no</a:t>
              </a:r>
            </a:p>
          </p:txBody>
        </p:sp>
      </p:grp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64312DDF-F793-4DCF-AA42-91DF07CA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5" descr="Resultado de imagen para idat">
            <a:extLst>
              <a:ext uri="{FF2B5EF4-FFF2-40B4-BE49-F238E27FC236}">
                <a16:creationId xmlns:a16="http://schemas.microsoft.com/office/drawing/2014/main" id="{CA730CB3-BD5D-49DA-B1F7-756DCF04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F854-C89B-42D2-80BA-875CF2924C41}"/>
              </a:ext>
            </a:extLst>
          </p:cNvPr>
          <p:cNvSpPr txBox="1">
            <a:spLocks/>
          </p:cNvSpPr>
          <p:nvPr/>
        </p:nvSpPr>
        <p:spPr>
          <a:xfrm>
            <a:off x="887894" y="486673"/>
            <a:ext cx="8976867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PE" sz="4000" b="1" dirty="0">
                <a:solidFill>
                  <a:srgbClr val="FF9900"/>
                </a:solidFill>
                <a:latin typeface="+mn-lt"/>
              </a:rPr>
              <a:t>Representación gráfica de un algoritmo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582C077-FCA2-41C5-8239-0ACB50AF3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652054"/>
              </p:ext>
            </p:extLst>
          </p:nvPr>
        </p:nvGraphicFramePr>
        <p:xfrm>
          <a:off x="6737832" y="2072586"/>
          <a:ext cx="2379663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2147040" imgH="4032720" progId="Visio.Drawing.4">
                  <p:embed/>
                </p:oleObj>
              </mc:Choice>
              <mc:Fallback>
                <p:oleObj name="VISIO" r:id="rId3" imgW="2147040" imgH="4032720" progId="Visio.Drawing.4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7419A3D4-60E0-406B-BDC9-739FE99D6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832" y="2072586"/>
                        <a:ext cx="2379663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EDA3197E-F0D0-43D2-B72F-2E879B49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107" y="1629673"/>
            <a:ext cx="2125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dirty="0">
                <a:latin typeface="Tahoma" panose="020B0604030504040204" pitchFamily="34" charset="0"/>
              </a:rPr>
              <a:t> Pseudocódigo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A93E814-BDDB-456A-B700-BEA2BEC03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207" y="1645548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2400" dirty="0">
                <a:latin typeface="Tahoma" panose="020B0604030504040204" pitchFamily="34" charset="0"/>
              </a:rPr>
              <a:t> Diagrama de flujo</a:t>
            </a:r>
          </a:p>
        </p:txBody>
      </p:sp>
      <p:sp>
        <p:nvSpPr>
          <p:cNvPr id="7" name="AutoShape 30">
            <a:extLst>
              <a:ext uri="{FF2B5EF4-FFF2-40B4-BE49-F238E27FC236}">
                <a16:creationId xmlns:a16="http://schemas.microsoft.com/office/drawing/2014/main" id="{1F42E50C-483A-4FC8-B7DB-D4BFE15B35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42007" y="2172598"/>
            <a:ext cx="3343275" cy="3756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endParaRPr lang="es-PE"/>
          </a:p>
        </p:txBody>
      </p:sp>
      <p:sp>
        <p:nvSpPr>
          <p:cNvPr id="8" name="Line 32">
            <a:extLst>
              <a:ext uri="{FF2B5EF4-FFF2-40B4-BE49-F238E27FC236}">
                <a16:creationId xmlns:a16="http://schemas.microsoft.com/office/drawing/2014/main" id="{9462B318-D964-465E-AC44-A43E39902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682" y="2467873"/>
            <a:ext cx="782638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" name="Line 33">
            <a:extLst>
              <a:ext uri="{FF2B5EF4-FFF2-40B4-BE49-F238E27FC236}">
                <a16:creationId xmlns:a16="http://schemas.microsoft.com/office/drawing/2014/main" id="{ACDB092E-444E-4F4F-9A47-404D87398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682" y="2975873"/>
            <a:ext cx="533400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0" name="Line 34">
            <a:extLst>
              <a:ext uri="{FF2B5EF4-FFF2-40B4-BE49-F238E27FC236}">
                <a16:creationId xmlns:a16="http://schemas.microsoft.com/office/drawing/2014/main" id="{F15595FB-FC43-4B03-8EC1-D3D401040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45" y="4242698"/>
            <a:ext cx="635000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" name="Line 35">
            <a:extLst>
              <a:ext uri="{FF2B5EF4-FFF2-40B4-BE49-F238E27FC236}">
                <a16:creationId xmlns:a16="http://schemas.microsoft.com/office/drawing/2014/main" id="{09A23ABB-0873-45AF-9A34-B96E14F77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45" y="5001523"/>
            <a:ext cx="906462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9AB54761-755D-4265-9AB4-358541A38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682" y="5761936"/>
            <a:ext cx="306388" cy="1587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EE96BCEC-6DA8-4C05-89A3-105E15876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2244036"/>
            <a:ext cx="82708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Entorno</a:t>
            </a:r>
            <a:endParaRPr lang="es-ES" altLang="es-PE"/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C7ECCEED-E7B9-4CDF-A886-A88C47F2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2499623"/>
            <a:ext cx="13223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   suma, num</a:t>
            </a:r>
            <a:endParaRPr lang="es-ES" altLang="es-PE"/>
          </a:p>
        </p:txBody>
      </p:sp>
      <p:sp>
        <p:nvSpPr>
          <p:cNvPr id="15" name="Rectangle 39">
            <a:extLst>
              <a:ext uri="{FF2B5EF4-FFF2-40B4-BE49-F238E27FC236}">
                <a16:creationId xmlns:a16="http://schemas.microsoft.com/office/drawing/2014/main" id="{09F43471-42BD-42F5-94DD-F1E4265B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2756798"/>
            <a:ext cx="5651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Inicio</a:t>
            </a:r>
            <a:endParaRPr lang="es-ES" altLang="es-PE"/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583865FC-60B8-4BD3-AA6E-24169D3AF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832" y="3001273"/>
            <a:ext cx="19399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  // Iniciar variables</a:t>
            </a:r>
            <a:endParaRPr lang="es-ES" altLang="es-PE"/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ACAEE16E-1E27-4B62-9DFB-8D7B173B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3258448"/>
            <a:ext cx="1123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   suma&lt;- 2</a:t>
            </a:r>
            <a:endParaRPr lang="es-ES" altLang="es-PE"/>
          </a:p>
        </p:txBody>
      </p:sp>
      <p:sp>
        <p:nvSpPr>
          <p:cNvPr id="18" name="Rectangle 42">
            <a:extLst>
              <a:ext uri="{FF2B5EF4-FFF2-40B4-BE49-F238E27FC236}">
                <a16:creationId xmlns:a16="http://schemas.microsoft.com/office/drawing/2014/main" id="{0580B8E0-65FA-44E2-BE76-3F8B90CA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3514036"/>
            <a:ext cx="10747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   num &lt;- 4</a:t>
            </a:r>
            <a:endParaRPr lang="es-ES" altLang="es-PE"/>
          </a:p>
        </p:txBody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4DD42F25-85D0-491C-8500-42426270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132" y="3760098"/>
            <a:ext cx="24288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// Suma de los números</a:t>
            </a:r>
            <a:endParaRPr lang="es-ES" altLang="es-PE"/>
          </a:p>
        </p:txBody>
      </p:sp>
      <p:sp>
        <p:nvSpPr>
          <p:cNvPr id="20" name="Rectangle 44">
            <a:extLst>
              <a:ext uri="{FF2B5EF4-FFF2-40B4-BE49-F238E27FC236}">
                <a16:creationId xmlns:a16="http://schemas.microsoft.com/office/drawing/2014/main" id="{BF2B187B-8C25-484D-AA25-63154291B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132" y="4017273"/>
            <a:ext cx="6731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repetir</a:t>
            </a:r>
            <a:endParaRPr lang="es-ES" altLang="es-PE"/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1C21D5B0-A460-4BA1-B894-5CCDBC40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045" y="4272861"/>
            <a:ext cx="21494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suma &lt;- suma + num</a:t>
            </a:r>
            <a:endParaRPr lang="es-ES" altLang="es-PE"/>
          </a:p>
        </p:txBody>
      </p:sp>
      <p:sp>
        <p:nvSpPr>
          <p:cNvPr id="22" name="Rectangle 46">
            <a:extLst>
              <a:ext uri="{FF2B5EF4-FFF2-40B4-BE49-F238E27FC236}">
                <a16:creationId xmlns:a16="http://schemas.microsoft.com/office/drawing/2014/main" id="{C797DF6C-DA31-40EB-9848-5093C104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045" y="4530036"/>
            <a:ext cx="1535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num &lt;- num +2</a:t>
            </a:r>
            <a:endParaRPr lang="es-ES" altLang="es-PE"/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CB9307B1-D9DA-492E-AD6F-DFE0B013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132" y="4776098"/>
            <a:ext cx="9620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mientras </a:t>
            </a:r>
            <a:endParaRPr lang="es-ES" altLang="es-PE"/>
          </a:p>
        </p:txBody>
      </p:sp>
      <p:sp>
        <p:nvSpPr>
          <p:cNvPr id="24" name="Rectangle 48">
            <a:extLst>
              <a:ext uri="{FF2B5EF4-FFF2-40B4-BE49-F238E27FC236}">
                <a16:creationId xmlns:a16="http://schemas.microsoft.com/office/drawing/2014/main" id="{5ED9E635-2D93-4727-BEF4-8B37C9304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182" y="4776098"/>
            <a:ext cx="13319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(num &lt;= 100)</a:t>
            </a:r>
            <a:endParaRPr lang="es-ES" altLang="es-PE"/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541170CA-3099-4434-9BD7-0930F4F0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5031686"/>
            <a:ext cx="22018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   // Escribir resultado</a:t>
            </a:r>
            <a:endParaRPr lang="es-ES" altLang="es-PE"/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937951C4-9068-469B-8F17-18420ACE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5288861"/>
            <a:ext cx="17319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   escribir (suma)</a:t>
            </a:r>
            <a:endParaRPr lang="es-ES" altLang="es-PE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72F940D5-B9B8-4D8E-8562-E7B812BAD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920" y="5533336"/>
            <a:ext cx="323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700" b="1">
                <a:solidFill>
                  <a:srgbClr val="000000"/>
                </a:solidFill>
              </a:rPr>
              <a:t>Fin</a:t>
            </a:r>
            <a:endParaRPr lang="es-E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1C591-3303-43F0-9785-62F876C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" name="Picture 5" descr="Resultado de imagen para idat">
            <a:extLst>
              <a:ext uri="{FF2B5EF4-FFF2-40B4-BE49-F238E27FC236}">
                <a16:creationId xmlns:a16="http://schemas.microsoft.com/office/drawing/2014/main" id="{67416276-8D60-441C-AEF3-D57A1A30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32" y="5928623"/>
            <a:ext cx="728042" cy="84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376979" y="473337"/>
            <a:ext cx="969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rgbClr val="FFCC00"/>
                </a:solidFill>
              </a:rPr>
              <a:t>HABILIDADES DE UN INGENIERO DE SISTEMAS</a:t>
            </a:r>
            <a:endParaRPr lang="en-US" sz="3200" b="1" dirty="0">
              <a:solidFill>
                <a:srgbClr val="FFCC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4852" y="1721224"/>
            <a:ext cx="104986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Es necesario que los candidatos gocen con determinadas para ejercer, estos puntos</a:t>
            </a:r>
          </a:p>
          <a:p>
            <a:r>
              <a:rPr lang="es-MX" sz="2000" b="1" dirty="0" smtClean="0"/>
              <a:t>Fuertes pueden mejorarse mediante el trabajo personal:</a:t>
            </a:r>
          </a:p>
          <a:p>
            <a:endParaRPr lang="es-MX" sz="2000" b="1" dirty="0" smtClean="0"/>
          </a:p>
          <a:p>
            <a:r>
              <a:rPr lang="es-MX" sz="2000" b="1" dirty="0" smtClean="0"/>
              <a:t>*Creatividad y capacidad para ejercer</a:t>
            </a:r>
          </a:p>
          <a:p>
            <a:r>
              <a:rPr lang="es-MX" sz="2000" b="1" dirty="0" smtClean="0"/>
              <a:t>*Facilidad para comunicarse y establecer</a:t>
            </a:r>
          </a:p>
          <a:p>
            <a:r>
              <a:rPr lang="es-MX" sz="2000" b="1" dirty="0" smtClean="0"/>
              <a:t>*Capacidad interpretativa</a:t>
            </a:r>
          </a:p>
          <a:p>
            <a:r>
              <a:rPr lang="es-MX" sz="2000" b="1" dirty="0" smtClean="0"/>
              <a:t>*Agilidad para realizar cálculos matemáticos.</a:t>
            </a:r>
            <a:endParaRPr lang="en-US" sz="2000" b="1" dirty="0"/>
          </a:p>
        </p:txBody>
      </p:sp>
      <p:pic>
        <p:nvPicPr>
          <p:cNvPr id="2050" name="Picture 2" descr="Resultado de imagen para habilidades de un ing 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7" y="4114816"/>
            <a:ext cx="3641875" cy="21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habilidades de un ing siste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62" y="3130792"/>
            <a:ext cx="3810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821271" y="5938221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FFCC00"/>
                </a:solidFill>
                <a:hlinkClick r:id="rId4"/>
              </a:rPr>
              <a:t>Fuente1</a:t>
            </a:r>
            <a:endParaRPr lang="en-US" sz="2000" b="1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536</Words>
  <Application>Microsoft Office PowerPoint</Application>
  <PresentationFormat>Panorámica</PresentationFormat>
  <Paragraphs>103</Paragraphs>
  <Slides>11</Slides>
  <Notes>0</Notes>
  <HiddenSlides>0</HiddenSlides>
  <MMClips>1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Franklin Gothic Book</vt:lpstr>
      <vt:lpstr>Tahoma</vt:lpstr>
      <vt:lpstr>Wingdings 2</vt:lpstr>
      <vt:lpstr>Wingdings 3</vt:lpstr>
      <vt:lpstr>Técnico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lk</dc:creator>
  <cp:lastModifiedBy>lk</cp:lastModifiedBy>
  <cp:revision>39</cp:revision>
  <dcterms:created xsi:type="dcterms:W3CDTF">2019-10-01T00:40:44Z</dcterms:created>
  <dcterms:modified xsi:type="dcterms:W3CDTF">2019-10-03T01:48:58Z</dcterms:modified>
</cp:coreProperties>
</file>