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5" r:id="rId4"/>
  </p:sldMasterIdLst>
  <p:notesMasterIdLst>
    <p:notesMasterId r:id="rId17"/>
  </p:notesMasterIdLst>
  <p:handoutMasterIdLst>
    <p:handoutMasterId r:id="rId18"/>
  </p:handoutMasterIdLst>
  <p:sldIdLst>
    <p:sldId id="2549" r:id="rId5"/>
    <p:sldId id="2552" r:id="rId6"/>
    <p:sldId id="2553" r:id="rId7"/>
    <p:sldId id="2554" r:id="rId8"/>
    <p:sldId id="2548" r:id="rId9"/>
    <p:sldId id="2558" r:id="rId10"/>
    <p:sldId id="2537" r:id="rId11"/>
    <p:sldId id="2555" r:id="rId12"/>
    <p:sldId id="2538" r:id="rId13"/>
    <p:sldId id="2559" r:id="rId14"/>
    <p:sldId id="270" r:id="rId15"/>
    <p:sldId id="2547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4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2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9D84E2-8535-43DB-956F-09B802F4C547}" type="datetime1">
              <a:rPr lang="es-ES" smtClean="0"/>
              <a:t>24/07/2024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9869C1-2577-4156-A0ED-4B6AD7FC0452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D111EE-B1CE-3F40-8B0E-AB6A92B8545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246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973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17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9CF3A1-9863-43A3-B39B-8E6FEFD6E20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07D111EE-B1CE-3F40-8B0E-AB6A92B8545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51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78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66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3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3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42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07D111EE-B1CE-3F40-8B0E-AB6A92B8545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02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43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6F4699-9A85-41A5-862E-B7DCCA0495AA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editar el subtítulo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Triángulo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Triángulo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A6217F-5650-4C95-BCC0-5F76A89C61AE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Triángulo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El título va aquí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strech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54E3F-3019-4520-9031-170CAEF6177C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Rectángulo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El título va aquí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n contenido estrech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6896F1-96F3-437B-80E2-8C8784A2CD59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 con nombre e imagen de au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A1989-615F-498A-A0C8-C4512872022E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La cita va aquí</a:t>
            </a:r>
          </a:p>
        </p:txBody>
      </p:sp>
      <p:sp>
        <p:nvSpPr>
          <p:cNvPr id="13" name="Triángulo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título: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Triángulo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Triángulo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El título va aquí</a:t>
            </a:r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título: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Triángulo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Triángulo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El título va aquí</a:t>
            </a:r>
          </a:p>
        </p:txBody>
      </p:sp>
      <p:sp>
        <p:nvSpPr>
          <p:cNvPr id="9" name="Triángulo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horizonta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fecha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E602B3C0-8D62-4615-BD77-66D79479C5E6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17" name="Marcador de pie de página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8" name="Marcador de número de diapositiva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9" name="Título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0" name="Triángulo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Triángulo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06195B-419F-4C29-9B1F-CEDA28FD6896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Triángulo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_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D336F-AC2E-43A8-A820-A0EB2A83B3AF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 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FD791-7231-413C-8136-9A78721238AA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_blan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A8931-1523-4AD7-A2E9-BF6281196A9A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Título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blan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E7002-CC76-425D-BACA-49326AEEC762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Título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Triángulo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2400" noProof="0"/>
            </a:p>
          </p:txBody>
        </p:sp>
        <p:sp>
          <p:nvSpPr>
            <p:cNvPr id="15" name="Triángulo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400" noProof="0"/>
            </a:p>
          </p:txBody>
        </p:sp>
      </p:grp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D651DD-18D8-4E44-A544-CFC1A47A806B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2400" noProof="0"/>
            </a:p>
          </p:txBody>
        </p:sp>
        <p:sp>
          <p:nvSpPr>
            <p:cNvPr id="21" name="Triángulo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400" noProof="0"/>
            </a:p>
          </p:txBody>
        </p:sp>
      </p:grp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posición de contenido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D994F1-9DDF-4BDE-A7B0-DC3775CDCC39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Triángulo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EL TÍTULO VA AQUÍ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El texto va aquí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49CFDD37-E6BF-4AB7-9AEE-2830A1DA5B85}" type="datetime1">
              <a:rPr lang="es-ES" noProof="0" smtClean="0"/>
              <a:t>24/07/2024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930" y="977678"/>
            <a:ext cx="6096158" cy="1917692"/>
          </a:xfrm>
        </p:spPr>
        <p:txBody>
          <a:bodyPr rtlCol="0">
            <a:noAutofit/>
          </a:bodyPr>
          <a:lstStyle/>
          <a:p>
            <a:pPr algn="just" rtl="0"/>
            <a:r>
              <a:rPr lang="es-ES" sz="3000" b="1" dirty="0">
                <a:latin typeface="Century Gothic" panose="020B0502020202020204" pitchFamily="34" charset="0"/>
              </a:rPr>
              <a:t>DESARROLLO DE UN APLICATIVO WEB E-COMMERCE PARA LA EMPRESA “ALTARED GROUP S.A.C.”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722" y="3507473"/>
            <a:ext cx="5774366" cy="1917692"/>
          </a:xfrm>
        </p:spPr>
        <p:txBody>
          <a:bodyPr rtlCol="0">
            <a:normAutofit/>
          </a:bodyPr>
          <a:lstStyle/>
          <a:p>
            <a:pPr rtl="0"/>
            <a:r>
              <a:rPr lang="es-ES" sz="1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INTEGRANTES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DAVID KENSHIN VEGA ORTIZ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MIGUEL ALFONXO CHAVEZ RAMOS</a:t>
            </a:r>
          </a:p>
          <a:p>
            <a:pPr rtl="0"/>
            <a:r>
              <a:rPr lang="es-ES" sz="1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Fecha : 2024</a:t>
            </a:r>
          </a:p>
          <a:p>
            <a:pPr rtl="0"/>
            <a:endParaRPr lang="es-ES" sz="18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00" y="600766"/>
            <a:ext cx="10452849" cy="910492"/>
          </a:xfrm>
        </p:spPr>
        <p:txBody>
          <a:bodyPr rtlCol="0">
            <a:noAutofit/>
          </a:bodyPr>
          <a:lstStyle/>
          <a:p>
            <a:pPr rtl="0"/>
            <a:r>
              <a:rPr lang="es-ES" sz="3200" b="1" noProof="1">
                <a:latin typeface="Century Gothic" panose="020B0502020202020204" pitchFamily="34" charset="0"/>
              </a:rPr>
              <a:t>FACTORES CRITICOS DE ÉXITO, SUPUESTOS Y RESTRICCIONES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08EB2E-28BC-3186-0C57-42F3CC1F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95" y="1731146"/>
            <a:ext cx="9449558" cy="44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01" y="520867"/>
            <a:ext cx="2592106" cy="739762"/>
          </a:xfrm>
        </p:spPr>
        <p:txBody>
          <a:bodyPr rtlCol="0">
            <a:normAutofit/>
          </a:bodyPr>
          <a:lstStyle/>
          <a:p>
            <a:pPr rtl="0"/>
            <a:r>
              <a:rPr lang="es-ES" sz="4000" b="1" noProof="1">
                <a:latin typeface="Century Gothic" panose="020B0502020202020204" pitchFamily="34" charset="0"/>
              </a:rPr>
              <a:t>RIESGOS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2A1EA6-9814-D514-36A7-7EA5F424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4" y="1706211"/>
            <a:ext cx="11783452" cy="42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665826"/>
            <a:ext cx="3941227" cy="1759998"/>
          </a:xfrm>
        </p:spPr>
        <p:txBody>
          <a:bodyPr rtlCol="0"/>
          <a:lstStyle/>
          <a:p>
            <a:pPr rtl="0"/>
            <a:r>
              <a:rPr lang="es-ES" b="1" noProof="1">
                <a:latin typeface="Century Gothic" panose="020B0502020202020204" pitchFamily="34" charset="0"/>
              </a:rPr>
              <a:t>EQUIPO DEL PROYECTO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D7E7B03-042C-F57C-F784-1CB70EBC2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803402"/>
            <a:ext cx="10334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32" y="196686"/>
            <a:ext cx="3048819" cy="801734"/>
          </a:xfrm>
        </p:spPr>
        <p:txBody>
          <a:bodyPr rtlCol="0"/>
          <a:lstStyle/>
          <a:p>
            <a:pPr rtl="0"/>
            <a:r>
              <a:rPr lang="es-ES" b="1" dirty="0"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037" y="1540171"/>
            <a:ext cx="4763144" cy="4738032"/>
          </a:xfrm>
        </p:spPr>
        <p:txBody>
          <a:bodyPr rtlCol="0">
            <a:normAutofit/>
          </a:bodyPr>
          <a:lstStyle/>
          <a:p>
            <a:pPr rtl="0"/>
            <a:r>
              <a:rPr lang="es-ES" sz="1800" b="1" dirty="0">
                <a:latin typeface="Century Gothic" panose="020B0502020202020204" pitchFamily="34" charset="0"/>
              </a:rPr>
              <a:t>Organización cliente</a:t>
            </a:r>
          </a:p>
          <a:p>
            <a:pPr rtl="0"/>
            <a:r>
              <a:rPr lang="es-ES" sz="1800" b="1" dirty="0">
                <a:latin typeface="Century Gothic" panose="020B0502020202020204" pitchFamily="34" charset="0"/>
              </a:rPr>
              <a:t>Descripción de las necesidades</a:t>
            </a:r>
          </a:p>
          <a:p>
            <a:pPr rtl="0"/>
            <a:r>
              <a:rPr lang="es-ES" sz="1800" b="1" dirty="0">
                <a:latin typeface="Century Gothic" panose="020B0502020202020204" pitchFamily="34" charset="0"/>
              </a:rPr>
              <a:t>Descripción de las soluciones</a:t>
            </a:r>
          </a:p>
          <a:p>
            <a:pPr rtl="0"/>
            <a:r>
              <a:rPr lang="es-ES" sz="1800" b="1" dirty="0">
                <a:latin typeface="Century Gothic" panose="020B0502020202020204" pitchFamily="34" charset="0"/>
              </a:rPr>
              <a:t>Alcance y exclusiones</a:t>
            </a:r>
          </a:p>
          <a:p>
            <a:pPr rtl="0"/>
            <a:r>
              <a:rPr lang="es-ES" sz="1800" b="1" dirty="0">
                <a:latin typeface="Century Gothic" panose="020B0502020202020204" pitchFamily="34" charset="0"/>
              </a:rPr>
              <a:t>Objetivos del proyecto</a:t>
            </a:r>
          </a:p>
          <a:p>
            <a:pPr rtl="0"/>
            <a:r>
              <a:rPr lang="es-ES" sz="1800" b="1" dirty="0">
                <a:latin typeface="Century Gothic" panose="020B0502020202020204" pitchFamily="34" charset="0"/>
              </a:rPr>
              <a:t>Cronometro e Hitos</a:t>
            </a:r>
          </a:p>
          <a:p>
            <a:pPr rtl="0"/>
            <a:r>
              <a:rPr lang="es-ES" sz="1800" b="1" dirty="0">
                <a:latin typeface="Century Gothic" panose="020B0502020202020204" pitchFamily="34" charset="0"/>
              </a:rPr>
              <a:t>Fatores críticos del éxito, supuestos y restricciones</a:t>
            </a:r>
          </a:p>
          <a:p>
            <a:pPr rtl="0"/>
            <a:r>
              <a:rPr lang="es-ES" sz="1800" b="1" dirty="0">
                <a:latin typeface="Century Gothic" panose="020B0502020202020204" pitchFamily="34" charset="0"/>
              </a:rPr>
              <a:t>Riesgos</a:t>
            </a:r>
          </a:p>
          <a:p>
            <a:pPr rtl="0"/>
            <a:r>
              <a:rPr lang="es-ES" sz="1800" b="1" dirty="0">
                <a:latin typeface="Century Gothic" panose="020B0502020202020204" pitchFamily="34" charset="0"/>
              </a:rPr>
              <a:t>Equipo del proyecto</a:t>
            </a:r>
          </a:p>
          <a:p>
            <a:pPr rtl="0"/>
            <a:endParaRPr lang="es-ES" sz="1800" b="1" dirty="0">
              <a:latin typeface="Century Gothic" panose="020B0502020202020204" pitchFamily="34" charset="0"/>
            </a:endParaRPr>
          </a:p>
        </p:txBody>
      </p:sp>
      <p:pic>
        <p:nvPicPr>
          <p:cNvPr id="28" name="Marcador de posición de imagen 27">
            <a:extLst>
              <a:ext uri="{FF2B5EF4-FFF2-40B4-BE49-F238E27FC236}">
                <a16:creationId xmlns:a16="http://schemas.microsoft.com/office/drawing/2014/main" id="{9E319FF9-B321-9D4B-AA89-6EFE572936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44819" y="597553"/>
            <a:ext cx="6063915" cy="6063915"/>
          </a:xfrm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424" y="2020031"/>
            <a:ext cx="4813499" cy="185861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b="1" dirty="0">
                <a:latin typeface="Century Gothic" panose="020B0502020202020204" pitchFamily="34" charset="0"/>
              </a:rPr>
              <a:t>ALTARED GROUP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b="1" dirty="0">
                <a:latin typeface="Century Gothic" panose="020B0502020202020204" pitchFamily="34" charset="0"/>
              </a:rPr>
              <a:t>S.A.C.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5C7A34-7F60-D62B-9F5B-14B8DB9111DD}"/>
              </a:ext>
            </a:extLst>
          </p:cNvPr>
          <p:cNvSpPr txBox="1"/>
          <p:nvPr/>
        </p:nvSpPr>
        <p:spPr>
          <a:xfrm>
            <a:off x="266330" y="592191"/>
            <a:ext cx="58947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PRESENTACION DE LA EMPRESA</a:t>
            </a:r>
          </a:p>
          <a:p>
            <a:pPr algn="just"/>
            <a:r>
              <a:rPr lang="es-MX" sz="1600" b="1" dirty="0" err="1">
                <a:latin typeface="Century Gothic" panose="020B0502020202020204" pitchFamily="34" charset="0"/>
              </a:rPr>
              <a:t>Altared</a:t>
            </a:r>
            <a:r>
              <a:rPr lang="es-MX" sz="1600" b="1" dirty="0">
                <a:latin typeface="Century Gothic" panose="020B0502020202020204" pitchFamily="34" charset="0"/>
              </a:rPr>
              <a:t> </a:t>
            </a:r>
            <a:r>
              <a:rPr lang="es-MX" sz="1600" b="1" dirty="0" err="1">
                <a:latin typeface="Century Gothic" panose="020B0502020202020204" pitchFamily="34" charset="0"/>
              </a:rPr>
              <a:t>Group</a:t>
            </a:r>
            <a:r>
              <a:rPr lang="es-MX" sz="1600" b="1" dirty="0">
                <a:latin typeface="Century Gothic" panose="020B0502020202020204" pitchFamily="34" charset="0"/>
              </a:rPr>
              <a:t> S.A.C. es una destacada empresa peruana con más de 15 años de trayectoria en la industria, especializada en la distribución, producción y comercialización de productos naturales bajo su marca propia, </a:t>
            </a:r>
            <a:r>
              <a:rPr lang="es-MX" sz="1600" b="1" dirty="0" err="1">
                <a:latin typeface="Century Gothic" panose="020B0502020202020204" pitchFamily="34" charset="0"/>
              </a:rPr>
              <a:t>Lifesure</a:t>
            </a:r>
            <a:r>
              <a:rPr lang="es-MX" sz="1600" b="1" dirty="0"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es-MX" sz="1600" b="1" dirty="0">
              <a:latin typeface="Century Gothic" panose="020B0502020202020204" pitchFamily="34" charset="0"/>
            </a:endParaRPr>
          </a:p>
          <a:p>
            <a:pPr algn="just"/>
            <a:r>
              <a:rPr lang="es-MX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VISION</a:t>
            </a:r>
          </a:p>
          <a:p>
            <a:pPr algn="just"/>
            <a:r>
              <a:rPr lang="es-ES" sz="1600" b="1" dirty="0">
                <a:effectLst/>
                <a:latin typeface="Century Gothic" panose="020B0502020202020204" pitchFamily="34" charset="0"/>
                <a:ea typeface="MS Mincho" panose="020B0400000000000000" pitchFamily="49" charset="-128"/>
                <a:cs typeface="Times New Roman" panose="02020603050405020304" pitchFamily="18" charset="0"/>
              </a:rPr>
              <a:t>Nuestra visión es ser un referente global en la industria de productos naturales, reconocidos por nuestra calidad, innovación y compromiso con la sostenibilidad.</a:t>
            </a:r>
          </a:p>
          <a:p>
            <a:pPr algn="just"/>
            <a:endParaRPr lang="es-ES" sz="1600" b="1" dirty="0">
              <a:latin typeface="Century Gothic" panose="020B0502020202020204" pitchFamily="34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accent1"/>
                </a:solidFill>
                <a:latin typeface="Century Gothic" panose="020B0502020202020204" pitchFamily="34" charset="0"/>
                <a:ea typeface="MS Mincho" panose="020B0400000000000000" pitchFamily="49" charset="-128"/>
                <a:cs typeface="Times New Roman" panose="02020603050405020304" pitchFamily="18" charset="0"/>
              </a:rPr>
              <a:t>MISION</a:t>
            </a:r>
          </a:p>
          <a:p>
            <a:pPr algn="just"/>
            <a:r>
              <a:rPr lang="es-MX" sz="1600" b="1" dirty="0">
                <a:latin typeface="Century Gothic" panose="020B0502020202020204" pitchFamily="34" charset="0"/>
              </a:rPr>
              <a:t>Nuestra misión es mejorar la salud y el bienestar de nuestros clientes ofreciendo productos naturales de alta calidad, elaborados de manera sostenible</a:t>
            </a:r>
            <a:endParaRPr lang="es-PE" sz="1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8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688" y="722560"/>
            <a:ext cx="6010182" cy="59080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3200" b="1" dirty="0">
                <a:latin typeface="Century Gothic" panose="020B0502020202020204" pitchFamily="34" charset="0"/>
              </a:rPr>
              <a:t>DESCRIPCION DE LA NECESIDAD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88746" y="1651246"/>
            <a:ext cx="5948038" cy="2991774"/>
          </a:xfrm>
        </p:spPr>
        <p:txBody>
          <a:bodyPr rtlCol="0">
            <a:normAutofit/>
          </a:bodyPr>
          <a:lstStyle/>
          <a:p>
            <a:pPr algn="just"/>
            <a:r>
              <a:rPr lang="es-MX" sz="1200" b="1" dirty="0">
                <a:latin typeface="Century Gothic" panose="020B0502020202020204" pitchFamily="34" charset="0"/>
              </a:rPr>
              <a:t>La satisfacción del cliente es una prioridad para </a:t>
            </a:r>
            <a:r>
              <a:rPr lang="es-MX" sz="1200" b="1" dirty="0" err="1">
                <a:latin typeface="Century Gothic" panose="020B0502020202020204" pitchFamily="34" charset="0"/>
              </a:rPr>
              <a:t>Altared</a:t>
            </a:r>
            <a:r>
              <a:rPr lang="es-MX" sz="1200" b="1" dirty="0">
                <a:latin typeface="Century Gothic" panose="020B0502020202020204" pitchFamily="34" charset="0"/>
              </a:rPr>
              <a:t> </a:t>
            </a:r>
            <a:r>
              <a:rPr lang="es-MX" sz="1200" b="1" dirty="0" err="1">
                <a:latin typeface="Century Gothic" panose="020B0502020202020204" pitchFamily="34" charset="0"/>
              </a:rPr>
              <a:t>Group</a:t>
            </a:r>
            <a:r>
              <a:rPr lang="es-MX" sz="1200" b="1" dirty="0">
                <a:latin typeface="Century Gothic" panose="020B0502020202020204" pitchFamily="34" charset="0"/>
              </a:rPr>
              <a:t> S.A.C., y un aplicativo e-</a:t>
            </a:r>
            <a:r>
              <a:rPr lang="es-MX" sz="1200" b="1" dirty="0" err="1">
                <a:latin typeface="Century Gothic" panose="020B0502020202020204" pitchFamily="34" charset="0"/>
              </a:rPr>
              <a:t>commerce</a:t>
            </a:r>
            <a:r>
              <a:rPr lang="es-MX" sz="1200" b="1" dirty="0">
                <a:latin typeface="Century Gothic" panose="020B0502020202020204" pitchFamily="34" charset="0"/>
              </a:rPr>
              <a:t> es fundamental para proporcionar una experiencia de compra personalizada y fluida. La plataforma permitirá a los clientes explorar una amplia variedad de productos, recibir recomendaciones basadas en sus preferencias y realizar compras de manera rápida y segura.</a:t>
            </a:r>
          </a:p>
          <a:p>
            <a:pPr algn="just"/>
            <a:r>
              <a:rPr lang="es-MX" sz="1200" b="1" dirty="0">
                <a:latin typeface="Century Gothic" panose="020B0502020202020204" pitchFamily="34" charset="0"/>
              </a:rPr>
              <a:t>Comprometida con la sostenibilidad y el cuidado del medio ambiente, </a:t>
            </a:r>
            <a:r>
              <a:rPr lang="es-MX" sz="1200" b="1" dirty="0" err="1">
                <a:latin typeface="Century Gothic" panose="020B0502020202020204" pitchFamily="34" charset="0"/>
              </a:rPr>
              <a:t>Altared</a:t>
            </a:r>
            <a:r>
              <a:rPr lang="es-MX" sz="1200" b="1" dirty="0">
                <a:latin typeface="Century Gothic" panose="020B0502020202020204" pitchFamily="34" charset="0"/>
              </a:rPr>
              <a:t> </a:t>
            </a:r>
            <a:r>
              <a:rPr lang="es-MX" sz="1200" b="1" dirty="0" err="1">
                <a:latin typeface="Century Gothic" panose="020B0502020202020204" pitchFamily="34" charset="0"/>
              </a:rPr>
              <a:t>Group</a:t>
            </a:r>
            <a:r>
              <a:rPr lang="es-MX" sz="1200" b="1" dirty="0">
                <a:latin typeface="Century Gothic" panose="020B0502020202020204" pitchFamily="34" charset="0"/>
              </a:rPr>
              <a:t> S.A.C. busca implementar un aplicativo e-</a:t>
            </a:r>
            <a:r>
              <a:rPr lang="es-MX" sz="1200" b="1" dirty="0" err="1">
                <a:latin typeface="Century Gothic" panose="020B0502020202020204" pitchFamily="34" charset="0"/>
              </a:rPr>
              <a:t>commerce</a:t>
            </a:r>
            <a:r>
              <a:rPr lang="es-MX" sz="1200" b="1" dirty="0">
                <a:latin typeface="Century Gothic" panose="020B0502020202020204" pitchFamily="34" charset="0"/>
              </a:rPr>
              <a:t> que apoye sus prácticas responsables. La plataforma permitirá gestionar de manera más eficiente el uso de recursos, reducir el desperdicio y promover productos ecológicos. </a:t>
            </a:r>
          </a:p>
          <a:p>
            <a:pPr algn="just"/>
            <a:r>
              <a:rPr lang="es-MX" sz="1200" b="1" dirty="0">
                <a:latin typeface="Century Gothic" panose="020B0502020202020204" pitchFamily="34" charset="0"/>
              </a:rPr>
              <a:t>La creciente demanda de productos naturales requiere una plataforma que permita gestionar pedidos de manera eficiente, reducir tiempos de entrega y mejorar la experiencia del cliente.</a:t>
            </a:r>
            <a:endParaRPr lang="es-ES" sz="1200" b="1" dirty="0">
              <a:latin typeface="Century Gothic" panose="020B0502020202020204" pitchFamily="34" charset="0"/>
            </a:endParaRPr>
          </a:p>
        </p:txBody>
      </p:sp>
      <p:pic>
        <p:nvPicPr>
          <p:cNvPr id="26" name="Marcador de posición de imagen 25" descr="mujer mirando un dispositivo de tableta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DDF5302-8BAF-DD47-A375-773B74B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62" y="703636"/>
            <a:ext cx="7598735" cy="645770"/>
          </a:xfrm>
        </p:spPr>
        <p:txBody>
          <a:bodyPr rtlCol="0">
            <a:normAutofit/>
          </a:bodyPr>
          <a:lstStyle/>
          <a:p>
            <a:r>
              <a:rPr lang="es-ES" sz="3600" b="1" dirty="0">
                <a:latin typeface="Century Gothic" panose="020B0502020202020204" pitchFamily="34" charset="0"/>
              </a:rPr>
              <a:t>DESCRIPCION DE LA SOLUCION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8" name="Marcador de posición de imagen 7" descr="grupo de manos en forma de &quot;vamos equipo&quot;">
            <a:extLst>
              <a:ext uri="{FF2B5EF4-FFF2-40B4-BE49-F238E27FC236}">
                <a16:creationId xmlns:a16="http://schemas.microsoft.com/office/drawing/2014/main" id="{A09F623E-2819-2D41-ADE0-C7B64EF0EC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C2C39D0-D84A-ABD8-DD98-56EFE70A644B}"/>
              </a:ext>
            </a:extLst>
          </p:cNvPr>
          <p:cNvSpPr txBox="1"/>
          <p:nvPr/>
        </p:nvSpPr>
        <p:spPr>
          <a:xfrm>
            <a:off x="674703" y="1443841"/>
            <a:ext cx="44921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Para satisfacer las necesidades de Altared Group S.A.C. y optimizar la distribución y venta de sus productos naturales Lifesure, se desarrollará un aplicativo e-commerce robusto y escalable. Este incluirá un catálogo detallado de productos, un carrito de compras intuitivo, y opciones de pago seguras. La plataforma permitirá la gestión eficiente de pedidos y el seguimiento de envíos, mejorando la experiencia del cliente con recomendaciones personalizadas y soporte en línea. Además, se garantizarán altos estándares de seguridad y rendimiento, asegurando una navegación fluida y tiempos de carga rápidos. La implementación de esta solución facilitará la expansión de mercado y mejorará la interacción y satisfacción del cliente, alineándose con el compromiso de Altared Group hacia la innovación y sostenibilidad.</a:t>
            </a:r>
            <a:endParaRPr lang="es-PE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3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19" y="1329785"/>
            <a:ext cx="5175509" cy="3908040"/>
          </a:xfrm>
        </p:spPr>
        <p:txBody>
          <a:bodyPr rtlCol="0">
            <a:normAutofit/>
          </a:bodyPr>
          <a:lstStyle/>
          <a:p>
            <a:pPr algn="just" rtl="0"/>
            <a:r>
              <a:rPr lang="es-MX" sz="2000" b="1" dirty="0">
                <a:latin typeface="Century Gothic" panose="020B0502020202020204" pitchFamily="34" charset="0"/>
              </a:rPr>
              <a:t>El proyecto tiene como objetivo desarrollar e implementar un aplicativo e-</a:t>
            </a:r>
            <a:r>
              <a:rPr lang="es-MX" sz="2000" b="1" dirty="0" err="1">
                <a:latin typeface="Century Gothic" panose="020B0502020202020204" pitchFamily="34" charset="0"/>
              </a:rPr>
              <a:t>commerce</a:t>
            </a:r>
            <a:r>
              <a:rPr lang="es-MX" sz="2000" b="1" dirty="0">
                <a:latin typeface="Century Gothic" panose="020B0502020202020204" pitchFamily="34" charset="0"/>
              </a:rPr>
              <a:t> para </a:t>
            </a:r>
            <a:r>
              <a:rPr lang="es-MX" sz="2000" b="1" dirty="0" err="1">
                <a:latin typeface="Century Gothic" panose="020B0502020202020204" pitchFamily="34" charset="0"/>
              </a:rPr>
              <a:t>Altared</a:t>
            </a:r>
            <a:r>
              <a:rPr lang="es-MX" sz="2000" b="1" dirty="0">
                <a:latin typeface="Century Gothic" panose="020B0502020202020204" pitchFamily="34" charset="0"/>
              </a:rPr>
              <a:t> </a:t>
            </a:r>
            <a:r>
              <a:rPr lang="es-MX" sz="2000" b="1" dirty="0" err="1">
                <a:latin typeface="Century Gothic" panose="020B0502020202020204" pitchFamily="34" charset="0"/>
              </a:rPr>
              <a:t>Group</a:t>
            </a:r>
            <a:r>
              <a:rPr lang="es-MX" sz="2000" b="1" dirty="0">
                <a:latin typeface="Century Gothic" panose="020B0502020202020204" pitchFamily="34" charset="0"/>
              </a:rPr>
              <a:t> S.A.C., permitiendo la comercialización eficiente de productos naturales de la marca </a:t>
            </a:r>
            <a:r>
              <a:rPr lang="es-MX" sz="2000" b="1" dirty="0" err="1">
                <a:latin typeface="Century Gothic" panose="020B0502020202020204" pitchFamily="34" charset="0"/>
              </a:rPr>
              <a:t>Lifesure</a:t>
            </a:r>
            <a:r>
              <a:rPr lang="es-MX" sz="2000" b="1" dirty="0">
                <a:latin typeface="Century Gothic" panose="020B0502020202020204" pitchFamily="34" charset="0"/>
              </a:rPr>
              <a:t>. La solución incluirá funcionalidades esenciales que optimicen la experiencia de compra y gestión para los usuarios y la empresa.</a:t>
            </a:r>
            <a:endParaRPr lang="es-ES" sz="2000" b="1" dirty="0">
              <a:latin typeface="Century Gothic" panose="020B0502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91" y="617063"/>
            <a:ext cx="5175509" cy="606597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3200" b="1" dirty="0">
                <a:solidFill>
                  <a:srgbClr val="FFFEFF"/>
                </a:solidFill>
                <a:latin typeface="Century Gothic" panose="020B0502020202020204" pitchFamily="34" charset="0"/>
              </a:rPr>
              <a:t>ALCANCE DEL PROYECTO</a:t>
            </a:r>
          </a:p>
        </p:txBody>
      </p:sp>
      <p:pic>
        <p:nvPicPr>
          <p:cNvPr id="1026" name="Picture 2" descr="Alcance - Iconos gratis de electrónica">
            <a:extLst>
              <a:ext uri="{FF2B5EF4-FFF2-40B4-BE49-F238E27FC236}">
                <a16:creationId xmlns:a16="http://schemas.microsoft.com/office/drawing/2014/main" id="{34673C40-7783-3951-D687-8327FCEB3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58" y="1329785"/>
            <a:ext cx="2795726" cy="279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3" y="1599293"/>
            <a:ext cx="4056162" cy="3002359"/>
          </a:xfrm>
        </p:spPr>
        <p:txBody>
          <a:bodyPr rtlCol="0"/>
          <a:lstStyle/>
          <a:p>
            <a:pPr rtl="0"/>
            <a:r>
              <a:rPr lang="es-ES" b="1" noProof="1">
                <a:latin typeface="Century Gothic" panose="020B0502020202020204" pitchFamily="34" charset="0"/>
              </a:rPr>
              <a:t>OBJETIVOS DEL PROYECTO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35645B-8AA9-D5D5-420B-110D3C39D5F2}"/>
              </a:ext>
            </a:extLst>
          </p:cNvPr>
          <p:cNvSpPr txBox="1"/>
          <p:nvPr/>
        </p:nvSpPr>
        <p:spPr>
          <a:xfrm>
            <a:off x="225834" y="450900"/>
            <a:ext cx="50119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MX" sz="1600" b="1" dirty="0">
                <a:latin typeface="Century Gothic" panose="020B0502020202020204" pitchFamily="34" charset="0"/>
              </a:rPr>
              <a:t>Mejorar la Eficiencia en la Distribución y Venta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Century Gothic" panose="020B0502020202020204" pitchFamily="34" charset="0"/>
              </a:rPr>
              <a:t>Optimizar los procesos de gestión de pedidos, inventarios y seguimiento de envíos.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Century Gothic" panose="020B0502020202020204" pitchFamily="34" charset="0"/>
              </a:rPr>
              <a:t>Reducir los tiempos de entrega y mejorar la logística de distribución.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600" b="1" dirty="0">
                <a:latin typeface="Century Gothic" panose="020B0502020202020204" pitchFamily="34" charset="0"/>
              </a:rPr>
              <a:t>Expandir el Mercado y Alcance de la Empresa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Century Gothic" panose="020B0502020202020204" pitchFamily="34" charset="0"/>
              </a:rPr>
              <a:t>Facilitar el acceso a nuevos mercados nacionales e internacionales.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Century Gothic" panose="020B0502020202020204" pitchFamily="34" charset="0"/>
              </a:rPr>
              <a:t>Incrementar la base de clientes y aumentar las ventas globales.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600" b="1" dirty="0">
                <a:latin typeface="Century Gothic" panose="020B0502020202020204" pitchFamily="34" charset="0"/>
              </a:rPr>
              <a:t>Proporcionar una Experiencia de Compra Personalizada y Fluida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Century Gothic" panose="020B0502020202020204" pitchFamily="34" charset="0"/>
              </a:rPr>
              <a:t>Implementar un sistema de recomendaciones personalizadas basadas en las preferencias y compras anteriores de los clientes.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Century Gothic" panose="020B0502020202020204" pitchFamily="34" charset="0"/>
              </a:rPr>
              <a:t>Ofrecer una plataforma intuitiva y fácil de usar, accesible desde múltiples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89" y="650801"/>
            <a:ext cx="4393415" cy="3002359"/>
          </a:xfrm>
        </p:spPr>
        <p:txBody>
          <a:bodyPr rtlCol="0"/>
          <a:lstStyle/>
          <a:p>
            <a:pPr rtl="0"/>
            <a:r>
              <a:rPr lang="es-ES" b="1" noProof="1">
                <a:latin typeface="Century Gothic" panose="020B0502020202020204" pitchFamily="34" charset="0"/>
              </a:rPr>
              <a:t>COSTO, FACTIBILIDAD ECONOMICA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384A6F-9BE8-C4BE-D5FE-5775EC92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538" y="2151980"/>
            <a:ext cx="66770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372863"/>
            <a:ext cx="4367814" cy="727969"/>
          </a:xfrm>
        </p:spPr>
        <p:txBody>
          <a:bodyPr rtlCol="0">
            <a:normAutofit/>
          </a:bodyPr>
          <a:lstStyle/>
          <a:p>
            <a:pPr rtl="0"/>
            <a:r>
              <a:rPr lang="es-ES" sz="4000" b="1" noProof="1">
                <a:latin typeface="Century Gothic" panose="020B0502020202020204" pitchFamily="34" charset="0"/>
              </a:rPr>
              <a:t>CRONOGRAMA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8B90E4F-ED80-5302-D30B-B850D99D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1012"/>
            <a:ext cx="12192000" cy="281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DA33F3-4401-4CEF-A729-A1884C0852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DF335A-8B8E-4B44-BA80-DD06519674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1CE8B3-E578-428C-9C87-59595FF227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conferencia geométrica</Template>
  <TotalTime>0</TotalTime>
  <Words>639</Words>
  <Application>Microsoft Office PowerPoint</Application>
  <PresentationFormat>Panorámica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RetrospectVTI</vt:lpstr>
      <vt:lpstr>DESARROLLO DE UN APLICATIVO WEB E-COMMERCE PARA LA EMPRESA “ALTARED GROUP S.A.C.”</vt:lpstr>
      <vt:lpstr>AGENDA</vt:lpstr>
      <vt:lpstr>ALTARED GROUP S.A.C.</vt:lpstr>
      <vt:lpstr>DESCRIPCION DE LA NECESIDAD</vt:lpstr>
      <vt:lpstr>DESCRIPCION DE LA SOLUCION</vt:lpstr>
      <vt:lpstr>ALCANCE DEL PROYECTO</vt:lpstr>
      <vt:lpstr>OBJETIVOS DEL PROYECTO</vt:lpstr>
      <vt:lpstr>COSTO, FACTIBILIDAD ECONOMICA</vt:lpstr>
      <vt:lpstr>CRONOGRAMA</vt:lpstr>
      <vt:lpstr>FACTORES CRITICOS DE ÉXITO, SUPUESTOS Y RESTRICCIONES</vt:lpstr>
      <vt:lpstr>RIESGOS</vt:lpstr>
      <vt:lpstr>EQUIPO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2024-07-24T05:51:07Z</dcterms:created>
  <dcterms:modified xsi:type="dcterms:W3CDTF">2024-07-24T22:33:42Z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