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0"/>
  </p:notesMasterIdLst>
  <p:sldIdLst>
    <p:sldId id="256" r:id="rId2"/>
    <p:sldId id="324" r:id="rId3"/>
    <p:sldId id="328" r:id="rId4"/>
    <p:sldId id="331" r:id="rId5"/>
    <p:sldId id="337" r:id="rId6"/>
    <p:sldId id="330" r:id="rId7"/>
    <p:sldId id="257" r:id="rId8"/>
    <p:sldId id="321" r:id="rId9"/>
    <p:sldId id="336" r:id="rId10"/>
    <p:sldId id="262" r:id="rId11"/>
    <p:sldId id="325" r:id="rId12"/>
    <p:sldId id="322" r:id="rId13"/>
    <p:sldId id="332" r:id="rId14"/>
    <p:sldId id="327" r:id="rId15"/>
    <p:sldId id="338" r:id="rId16"/>
    <p:sldId id="335" r:id="rId17"/>
    <p:sldId id="261" r:id="rId18"/>
    <p:sldId id="33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7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DF4DC9B-53FB-4DBB-A412-E2928360C2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PE"/>
          </a:p>
        </p:txBody>
      </p:sp>
      <p:sp>
        <p:nvSpPr>
          <p:cNvPr id="3" name="Marcador de fecha 2">
            <a:extLst>
              <a:ext uri="{FF2B5EF4-FFF2-40B4-BE49-F238E27FC236}">
                <a16:creationId xmlns:a16="http://schemas.microsoft.com/office/drawing/2014/main" id="{0381C538-CEDB-4E70-B369-18D7D9094C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DF0C8A7-F40A-47A8-ABF5-661897AF9565}" type="datetimeFigureOut">
              <a:rPr lang="es-PE"/>
              <a:pPr>
                <a:defRPr/>
              </a:pPr>
              <a:t>16/01/2023</a:t>
            </a:fld>
            <a:endParaRPr lang="es-PE"/>
          </a:p>
        </p:txBody>
      </p:sp>
      <p:sp>
        <p:nvSpPr>
          <p:cNvPr id="4" name="Marcador de imagen de diapositiva 3">
            <a:extLst>
              <a:ext uri="{FF2B5EF4-FFF2-40B4-BE49-F238E27FC236}">
                <a16:creationId xmlns:a16="http://schemas.microsoft.com/office/drawing/2014/main" id="{CAFF70D6-314E-4F8F-B2B9-C3D589F5196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Marcador de notas 4">
            <a:extLst>
              <a:ext uri="{FF2B5EF4-FFF2-40B4-BE49-F238E27FC236}">
                <a16:creationId xmlns:a16="http://schemas.microsoft.com/office/drawing/2014/main" id="{1EAA4ECA-1EA9-4080-AC30-019007F4BFC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Marcador de pie de página 5">
            <a:extLst>
              <a:ext uri="{FF2B5EF4-FFF2-40B4-BE49-F238E27FC236}">
                <a16:creationId xmlns:a16="http://schemas.microsoft.com/office/drawing/2014/main" id="{0F0D389F-AA34-4433-A459-7B91CB759DE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PE"/>
          </a:p>
        </p:txBody>
      </p:sp>
      <p:sp>
        <p:nvSpPr>
          <p:cNvPr id="7" name="Marcador de número de diapositiva 6">
            <a:extLst>
              <a:ext uri="{FF2B5EF4-FFF2-40B4-BE49-F238E27FC236}">
                <a16:creationId xmlns:a16="http://schemas.microsoft.com/office/drawing/2014/main" id="{C6E854E1-93C9-4397-9E66-FE276F6E483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B11721E-50B9-440C-8126-8B40382C0EE5}" type="slidenum">
              <a:rPr lang="es-PE" altLang="es-PE"/>
              <a:pPr/>
              <a:t>‹Nº›</a:t>
            </a:fld>
            <a:endParaRPr lang="es-PE"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A28BCB6E-2A9E-48F6-B08D-53E69A783053}" type="datetimeFigureOut">
              <a:rPr lang="es-PE" smtClean="0"/>
              <a:pPr>
                <a:defRPr/>
              </a:pPr>
              <a:t>16/01/2023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A31ECCC-4DD3-486B-9C98-32B954DEAA68}" type="slidenum">
              <a:rPr lang="es-PE" altLang="es-PE" smtClean="0"/>
              <a:pPr/>
              <a:t>‹Nº›</a:t>
            </a:fld>
            <a:endParaRPr lang="es-PE" alt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6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AB2A1EFB-712E-4CA2-8692-CC9F12F52E60}" type="datetimeFigureOut">
              <a:rPr lang="es-PE" smtClean="0"/>
              <a:pPr>
                <a:defRPr/>
              </a:pPr>
              <a:t>16/01/2023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E6A53C53-CBA6-46FE-B2A3-CE7C9C2594FA}" type="slidenum">
              <a:rPr lang="es-PE" altLang="es-PE" smtClean="0"/>
              <a:pPr/>
              <a:t>‹Nº›</a:t>
            </a:fld>
            <a:endParaRPr lang="es-PE" altLang="es-PE"/>
          </a:p>
        </p:txBody>
      </p:sp>
    </p:spTree>
    <p:extLst>
      <p:ext uri="{BB962C8B-B14F-4D97-AF65-F5344CB8AC3E}">
        <p14:creationId xmlns:p14="http://schemas.microsoft.com/office/powerpoint/2010/main" val="130482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E69A7B4B-CEDA-4634-AEBE-4C4E5795F681}" type="datetimeFigureOut">
              <a:rPr lang="es-PE" smtClean="0"/>
              <a:pPr>
                <a:defRPr/>
              </a:pPr>
              <a:t>16/01/2023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7616B066-B6DE-47C1-BB9D-F85D9DC035B4}" type="slidenum">
              <a:rPr lang="es-PE" altLang="es-PE" smtClean="0"/>
              <a:pPr/>
              <a:t>‹Nº›</a:t>
            </a:fld>
            <a:endParaRPr lang="es-PE" altLang="es-PE"/>
          </a:p>
        </p:txBody>
      </p:sp>
    </p:spTree>
    <p:extLst>
      <p:ext uri="{BB962C8B-B14F-4D97-AF65-F5344CB8AC3E}">
        <p14:creationId xmlns:p14="http://schemas.microsoft.com/office/powerpoint/2010/main" val="308837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AD6EF9FE-9580-418C-9B73-05DF85BCEAFE}" type="datetimeFigureOut">
              <a:rPr lang="es-PE" smtClean="0"/>
              <a:pPr>
                <a:defRPr/>
              </a:pPr>
              <a:t>16/01/2023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28261FF6-1D0A-41FC-848C-17BBEE45631F}" type="slidenum">
              <a:rPr lang="es-PE" altLang="es-PE" smtClean="0"/>
              <a:pPr/>
              <a:t>‹Nº›</a:t>
            </a:fld>
            <a:endParaRPr lang="es-PE" altLang="es-PE"/>
          </a:p>
        </p:txBody>
      </p:sp>
    </p:spTree>
    <p:extLst>
      <p:ext uri="{BB962C8B-B14F-4D97-AF65-F5344CB8AC3E}">
        <p14:creationId xmlns:p14="http://schemas.microsoft.com/office/powerpoint/2010/main" val="35087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57EC6858-E897-47DC-BF5E-401C2AFA59DB}" type="datetimeFigureOut">
              <a:rPr lang="es-PE" smtClean="0"/>
              <a:pPr>
                <a:defRPr/>
              </a:pPr>
              <a:t>16/01/2023</a:t>
            </a:fld>
            <a:endParaRPr lang="es-PE"/>
          </a:p>
        </p:txBody>
      </p:sp>
      <p:sp>
        <p:nvSpPr>
          <p:cNvPr id="5" name="Footer Placeholder 4"/>
          <p:cNvSpPr>
            <a:spLocks noGrp="1"/>
          </p:cNvSpPr>
          <p:nvPr>
            <p:ph type="ftr" sz="quarter" idx="11"/>
          </p:nvPr>
        </p:nvSpPr>
        <p:spPr/>
        <p:txBody>
          <a:bodyPr/>
          <a:lstStyle/>
          <a:p>
            <a:pPr>
              <a:defRPr/>
            </a:pPr>
            <a:endParaRPr lang="es-PE"/>
          </a:p>
        </p:txBody>
      </p:sp>
      <p:sp>
        <p:nvSpPr>
          <p:cNvPr id="6" name="Slide Number Placeholder 5"/>
          <p:cNvSpPr>
            <a:spLocks noGrp="1"/>
          </p:cNvSpPr>
          <p:nvPr>
            <p:ph type="sldNum" sz="quarter" idx="12"/>
          </p:nvPr>
        </p:nvSpPr>
        <p:spPr/>
        <p:txBody>
          <a:bodyPr/>
          <a:lstStyle/>
          <a:p>
            <a:fld id="{52E224C1-5DBA-41AC-8816-487763FD9402}" type="slidenum">
              <a:rPr lang="es-PE" altLang="es-PE" smtClean="0"/>
              <a:pPr/>
              <a:t>‹Nº›</a:t>
            </a:fld>
            <a:endParaRPr lang="es-PE" alt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15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C1329AC8-7E54-414E-91FB-5C250E56F891}" type="datetimeFigureOut">
              <a:rPr lang="es-PE" smtClean="0"/>
              <a:pPr>
                <a:defRPr/>
              </a:pPr>
              <a:t>16/01/2023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7" name="Slide Number Placeholder 6"/>
          <p:cNvSpPr>
            <a:spLocks noGrp="1"/>
          </p:cNvSpPr>
          <p:nvPr>
            <p:ph type="sldNum" sz="quarter" idx="12"/>
          </p:nvPr>
        </p:nvSpPr>
        <p:spPr/>
        <p:txBody>
          <a:bodyPr/>
          <a:lstStyle/>
          <a:p>
            <a:fld id="{7AF9538D-97CC-469A-B955-B1A85CC9CABE}" type="slidenum">
              <a:rPr lang="es-PE" altLang="es-PE" smtClean="0"/>
              <a:pPr/>
              <a:t>‹Nº›</a:t>
            </a:fld>
            <a:endParaRPr lang="es-PE" altLang="es-PE"/>
          </a:p>
        </p:txBody>
      </p:sp>
    </p:spTree>
    <p:extLst>
      <p:ext uri="{BB962C8B-B14F-4D97-AF65-F5344CB8AC3E}">
        <p14:creationId xmlns:p14="http://schemas.microsoft.com/office/powerpoint/2010/main" val="88470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5B8B84BB-09FB-4AF1-93F4-1BA9BBCE9947}" type="datetimeFigureOut">
              <a:rPr lang="es-PE" smtClean="0"/>
              <a:pPr>
                <a:defRPr/>
              </a:pPr>
              <a:t>16/01/2023</a:t>
            </a:fld>
            <a:endParaRPr lang="es-PE"/>
          </a:p>
        </p:txBody>
      </p:sp>
      <p:sp>
        <p:nvSpPr>
          <p:cNvPr id="8" name="Footer Placeholder 7"/>
          <p:cNvSpPr>
            <a:spLocks noGrp="1"/>
          </p:cNvSpPr>
          <p:nvPr>
            <p:ph type="ftr" sz="quarter" idx="11"/>
          </p:nvPr>
        </p:nvSpPr>
        <p:spPr/>
        <p:txBody>
          <a:bodyPr/>
          <a:lstStyle/>
          <a:p>
            <a:pPr>
              <a:defRPr/>
            </a:pPr>
            <a:endParaRPr lang="es-PE"/>
          </a:p>
        </p:txBody>
      </p:sp>
      <p:sp>
        <p:nvSpPr>
          <p:cNvPr id="9" name="Slide Number Placeholder 8"/>
          <p:cNvSpPr>
            <a:spLocks noGrp="1"/>
          </p:cNvSpPr>
          <p:nvPr>
            <p:ph type="sldNum" sz="quarter" idx="12"/>
          </p:nvPr>
        </p:nvSpPr>
        <p:spPr/>
        <p:txBody>
          <a:bodyPr/>
          <a:lstStyle/>
          <a:p>
            <a:fld id="{E0BB316B-E490-437E-B1E0-06BD92E86175}" type="slidenum">
              <a:rPr lang="es-PE" altLang="es-PE" smtClean="0"/>
              <a:pPr/>
              <a:t>‹Nº›</a:t>
            </a:fld>
            <a:endParaRPr lang="es-PE" altLang="es-PE"/>
          </a:p>
        </p:txBody>
      </p:sp>
    </p:spTree>
    <p:extLst>
      <p:ext uri="{BB962C8B-B14F-4D97-AF65-F5344CB8AC3E}">
        <p14:creationId xmlns:p14="http://schemas.microsoft.com/office/powerpoint/2010/main" val="393563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06877EA0-A068-4F18-9F4F-58B87FF819B4}" type="datetimeFigureOut">
              <a:rPr lang="es-PE" smtClean="0"/>
              <a:pPr>
                <a:defRPr/>
              </a:pPr>
              <a:t>16/01/2023</a:t>
            </a:fld>
            <a:endParaRPr lang="es-PE"/>
          </a:p>
        </p:txBody>
      </p:sp>
      <p:sp>
        <p:nvSpPr>
          <p:cNvPr id="4" name="Footer Placeholder 3"/>
          <p:cNvSpPr>
            <a:spLocks noGrp="1"/>
          </p:cNvSpPr>
          <p:nvPr>
            <p:ph type="ftr" sz="quarter" idx="11"/>
          </p:nvPr>
        </p:nvSpPr>
        <p:spPr/>
        <p:txBody>
          <a:bodyPr/>
          <a:lstStyle/>
          <a:p>
            <a:pPr>
              <a:defRPr/>
            </a:pPr>
            <a:endParaRPr lang="es-PE"/>
          </a:p>
        </p:txBody>
      </p:sp>
      <p:sp>
        <p:nvSpPr>
          <p:cNvPr id="5" name="Slide Number Placeholder 4"/>
          <p:cNvSpPr>
            <a:spLocks noGrp="1"/>
          </p:cNvSpPr>
          <p:nvPr>
            <p:ph type="sldNum" sz="quarter" idx="12"/>
          </p:nvPr>
        </p:nvSpPr>
        <p:spPr/>
        <p:txBody>
          <a:bodyPr/>
          <a:lstStyle/>
          <a:p>
            <a:fld id="{0AB8EABB-A83C-4F02-8923-8591A66366AE}" type="slidenum">
              <a:rPr lang="es-PE" altLang="es-PE" smtClean="0"/>
              <a:pPr/>
              <a:t>‹Nº›</a:t>
            </a:fld>
            <a:endParaRPr lang="es-PE" altLang="es-PE"/>
          </a:p>
        </p:txBody>
      </p:sp>
    </p:spTree>
    <p:extLst>
      <p:ext uri="{BB962C8B-B14F-4D97-AF65-F5344CB8AC3E}">
        <p14:creationId xmlns:p14="http://schemas.microsoft.com/office/powerpoint/2010/main" val="153730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2E4DFFE2-E176-4DAA-B8D1-3F68B88E2DC2}" type="datetimeFigureOut">
              <a:rPr lang="es-PE" smtClean="0"/>
              <a:pPr>
                <a:defRPr/>
              </a:pPr>
              <a:t>16/01/2023</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PE"/>
          </a:p>
        </p:txBody>
      </p:sp>
      <p:sp>
        <p:nvSpPr>
          <p:cNvPr id="9" name="Slide Number Placeholder 8"/>
          <p:cNvSpPr>
            <a:spLocks noGrp="1"/>
          </p:cNvSpPr>
          <p:nvPr>
            <p:ph type="sldNum" sz="quarter" idx="12"/>
          </p:nvPr>
        </p:nvSpPr>
        <p:spPr/>
        <p:txBody>
          <a:bodyPr/>
          <a:lstStyle/>
          <a:p>
            <a:fld id="{71531AFD-176A-4432-AEC2-A8DAED25A5D9}" type="slidenum">
              <a:rPr lang="es-PE" altLang="es-PE" smtClean="0"/>
              <a:pPr/>
              <a:t>‹Nº›</a:t>
            </a:fld>
            <a:endParaRPr lang="es-PE" altLang="es-PE"/>
          </a:p>
        </p:txBody>
      </p:sp>
    </p:spTree>
    <p:extLst>
      <p:ext uri="{BB962C8B-B14F-4D97-AF65-F5344CB8AC3E}">
        <p14:creationId xmlns:p14="http://schemas.microsoft.com/office/powerpoint/2010/main" val="299546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DE5FC9B8-57A8-44F1-AE45-CFC742B09CFB}" type="datetimeFigureOut">
              <a:rPr lang="es-PE" smtClean="0"/>
              <a:pPr>
                <a:defRPr/>
              </a:pPr>
              <a:t>16/01/2023</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133A7C-8767-4868-8FD7-49CE015021FC}" type="slidenum">
              <a:rPr lang="es-PE" altLang="es-PE" smtClean="0"/>
              <a:pPr/>
              <a:t>‹Nº›</a:t>
            </a:fld>
            <a:endParaRPr lang="es-PE" altLang="es-PE"/>
          </a:p>
        </p:txBody>
      </p:sp>
    </p:spTree>
    <p:extLst>
      <p:ext uri="{BB962C8B-B14F-4D97-AF65-F5344CB8AC3E}">
        <p14:creationId xmlns:p14="http://schemas.microsoft.com/office/powerpoint/2010/main" val="200127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1DCEB995-2A21-409E-AB2A-86A2F6898C53}" type="datetimeFigureOut">
              <a:rPr lang="es-PE" smtClean="0"/>
              <a:pPr>
                <a:defRPr/>
              </a:pPr>
              <a:t>16/01/2023</a:t>
            </a:fld>
            <a:endParaRPr lang="es-PE"/>
          </a:p>
        </p:txBody>
      </p:sp>
      <p:sp>
        <p:nvSpPr>
          <p:cNvPr id="6" name="Footer Placeholder 5"/>
          <p:cNvSpPr>
            <a:spLocks noGrp="1"/>
          </p:cNvSpPr>
          <p:nvPr>
            <p:ph type="ftr" sz="quarter" idx="11"/>
          </p:nvPr>
        </p:nvSpPr>
        <p:spPr/>
        <p:txBody>
          <a:bodyPr/>
          <a:lstStyle/>
          <a:p>
            <a:pPr>
              <a:defRPr/>
            </a:pPr>
            <a:endParaRPr lang="es-PE"/>
          </a:p>
        </p:txBody>
      </p:sp>
      <p:sp>
        <p:nvSpPr>
          <p:cNvPr id="7" name="Slide Number Placeholder 6"/>
          <p:cNvSpPr>
            <a:spLocks noGrp="1"/>
          </p:cNvSpPr>
          <p:nvPr>
            <p:ph type="sldNum" sz="quarter" idx="12"/>
          </p:nvPr>
        </p:nvSpPr>
        <p:spPr/>
        <p:txBody>
          <a:bodyPr/>
          <a:lstStyle/>
          <a:p>
            <a:fld id="{9F74423D-EA11-4BD9-AE3F-C60EAFCF5CE9}" type="slidenum">
              <a:rPr lang="es-PE" altLang="es-PE" smtClean="0"/>
              <a:pPr/>
              <a:t>‹Nº›</a:t>
            </a:fld>
            <a:endParaRPr lang="es-PE" altLang="es-PE"/>
          </a:p>
        </p:txBody>
      </p:sp>
    </p:spTree>
    <p:extLst>
      <p:ext uri="{BB962C8B-B14F-4D97-AF65-F5344CB8AC3E}">
        <p14:creationId xmlns:p14="http://schemas.microsoft.com/office/powerpoint/2010/main" val="342280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A579D55-75E3-420F-B5DD-8ABF8C6D6FE2}" type="datetimeFigureOut">
              <a:rPr lang="es-PE" smtClean="0"/>
              <a:pPr>
                <a:defRPr/>
              </a:pPr>
              <a:t>16/01/2023</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791A22-11C9-4D2C-B9C1-7B492ED1CB6F}" type="slidenum">
              <a:rPr lang="es-PE" altLang="es-PE" smtClean="0"/>
              <a:pPr/>
              <a:t>‹Nº›</a:t>
            </a:fld>
            <a:endParaRPr lang="es-PE" alt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41819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uechip.ignaciogavilan.com/2016/12/fog-computing-un-nuevo-viaje-de-ida-y.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age.com/es-es/erp/"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blog.powerdata.es/el-valor-de-la-gestion-de-datos/qu-son-los-procesos-et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blogthinkbig.com/lorawan-ventajas-usos-telefonic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luechip.ignaciogavilan.com/2016/12/un-modelo-de-referencia-para-internet.html#.YoG1S6i22Uk" TargetMode="External"/><Relationship Id="rId7" Type="http://schemas.openxmlformats.org/officeDocument/2006/relationships/hyperlink" Target="https://www.youtube.com/watch?v=gzM15itxUzU&amp;list=PLts8p0-b9wstwo9hkW2z1Z1pr5R_1OguW"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barbaraiot.com/blog/protocolos-iot-que-deberias-conocer/" TargetMode="External"/><Relationship Id="rId5" Type="http://schemas.openxmlformats.org/officeDocument/2006/relationships/hyperlink" Target="https://es.digi.com/blog/post/iot-architecture-topology-and-edge-compute" TargetMode="External"/><Relationship Id="rId4" Type="http://schemas.openxmlformats.org/officeDocument/2006/relationships/hyperlink" Target="https://movilforum.com/que-es-el-internet-de-las-cos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pEXbGUWuA5E?feature=oembed"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NeFe7y9BUH0?feature=oembed"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G6LAL8bsBKc?feature=oembed" TargetMode="Externa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ot wallpaper,juego de acción y aventura,cielo,composición  digital,juegos,fuente,mundo,ilustración,ciudad,arquitectura,diseño gráfico,  #2374523 - Wallpaperkiss">
            <a:extLst>
              <a:ext uri="{FF2B5EF4-FFF2-40B4-BE49-F238E27FC236}">
                <a16:creationId xmlns:a16="http://schemas.microsoft.com/office/drawing/2014/main" id="{FE55C5D2-A1CE-B444-9647-9DDF27CD8F5C}"/>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914"/>
            <a:ext cx="12192000" cy="6390361"/>
          </a:xfrm>
          <a:prstGeom prst="rect">
            <a:avLst/>
          </a:prstGeom>
          <a:noFill/>
          <a:extLst>
            <a:ext uri="{909E8E84-426E-40DD-AFC4-6F175D3DCCD1}">
              <a14:hiddenFill xmlns:a14="http://schemas.microsoft.com/office/drawing/2010/main">
                <a:solidFill>
                  <a:srgbClr val="FFFFFF"/>
                </a:solidFill>
              </a14:hiddenFill>
            </a:ext>
          </a:extLst>
        </p:spPr>
      </p:pic>
      <p:sp>
        <p:nvSpPr>
          <p:cNvPr id="7171" name="Rectángulo 2">
            <a:extLst>
              <a:ext uri="{FF2B5EF4-FFF2-40B4-BE49-F238E27FC236}">
                <a16:creationId xmlns:a16="http://schemas.microsoft.com/office/drawing/2014/main" id="{95E17D09-8F08-4E70-81EA-23D6B8E41E4F}"/>
              </a:ext>
            </a:extLst>
          </p:cNvPr>
          <p:cNvSpPr>
            <a:spLocks noChangeArrowheads="1"/>
          </p:cNvSpPr>
          <p:nvPr/>
        </p:nvSpPr>
        <p:spPr bwMode="auto">
          <a:xfrm>
            <a:off x="1538287" y="-67199"/>
            <a:ext cx="9115425"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s-PE" altLang="es-PE" b="1" dirty="0">
              <a:solidFill>
                <a:srgbClr val="FF0000"/>
              </a:solidFill>
              <a:latin typeface="Arial Black" panose="020B0A04020102020204" pitchFamily="34" charset="0"/>
            </a:endParaRPr>
          </a:p>
          <a:p>
            <a:pPr algn="ctr" eaLnBrk="1" hangingPunct="1"/>
            <a:r>
              <a:rPr lang="es-PE" altLang="es-PE" sz="3600" b="1" dirty="0">
                <a:latin typeface="Arial Black" panose="020B0A04020102020204" pitchFamily="34" charset="0"/>
              </a:rPr>
              <a:t>INTERNET DE LAS COSAS</a:t>
            </a:r>
          </a:p>
          <a:p>
            <a:pPr algn="ctr" eaLnBrk="1" hangingPunct="1"/>
            <a:r>
              <a:rPr lang="es-PE" altLang="es-PE" sz="2800" b="1" dirty="0">
                <a:solidFill>
                  <a:srgbClr val="FF0000"/>
                </a:solidFill>
                <a:latin typeface="Arial Black" panose="020B0A04020102020204" pitchFamily="34" charset="0"/>
              </a:rPr>
              <a:t>I</a:t>
            </a:r>
            <a:r>
              <a:rPr lang="es-PE" altLang="es-PE" sz="2800" b="1" dirty="0">
                <a:latin typeface="Arial Black" panose="020B0A04020102020204" pitchFamily="34" charset="0"/>
              </a:rPr>
              <a:t>NTERNET </a:t>
            </a:r>
            <a:r>
              <a:rPr lang="es-PE" altLang="es-PE" sz="2800" b="1" dirty="0">
                <a:solidFill>
                  <a:srgbClr val="FF0000"/>
                </a:solidFill>
                <a:latin typeface="Arial Black" panose="020B0A04020102020204" pitchFamily="34" charset="0"/>
              </a:rPr>
              <a:t>O</a:t>
            </a:r>
            <a:r>
              <a:rPr lang="es-PE" altLang="es-PE" sz="2800" b="1" dirty="0">
                <a:latin typeface="Arial Black" panose="020B0A04020102020204" pitchFamily="34" charset="0"/>
              </a:rPr>
              <a:t>F </a:t>
            </a:r>
            <a:r>
              <a:rPr lang="es-PE" altLang="es-PE" sz="2800" b="1" dirty="0">
                <a:solidFill>
                  <a:srgbClr val="FF0000"/>
                </a:solidFill>
                <a:latin typeface="Arial Black" panose="020B0A04020102020204" pitchFamily="34" charset="0"/>
              </a:rPr>
              <a:t>T</a:t>
            </a:r>
            <a:r>
              <a:rPr lang="es-PE" altLang="es-PE" sz="2800" b="1" dirty="0">
                <a:latin typeface="Arial Black" panose="020B0A04020102020204" pitchFamily="34" charset="0"/>
              </a:rPr>
              <a:t>HINGS</a:t>
            </a:r>
          </a:p>
          <a:p>
            <a:pPr eaLnBrk="1" hangingPunct="1"/>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TEMA N°1: </a:t>
            </a:r>
          </a:p>
          <a:p>
            <a:pPr eaLnBrk="1" hangingPunct="1"/>
            <a:r>
              <a:rPr lang="es-PE" altLang="es-PE" sz="3200" b="1" dirty="0">
                <a:latin typeface="Arial "/>
              </a:rPr>
              <a:t>INTRODUCCIÓN A LOS SISTEMAS IOT</a:t>
            </a:r>
          </a:p>
          <a:p>
            <a:pPr eaLnBrk="1" hangingPunct="1"/>
            <a:endParaRPr lang="es-PE" altLang="es-PE" sz="3600" dirty="0">
              <a:solidFill>
                <a:schemeClr val="bg1"/>
              </a:solidFill>
              <a:latin typeface="Arial Black" panose="020B0A04020102020204" pitchFamily="34" charset="0"/>
            </a:endParaRPr>
          </a:p>
          <a:p>
            <a:pPr eaLnBrk="1" hangingPunct="1"/>
            <a:endParaRPr lang="es-PE" altLang="es-PE" sz="3600" dirty="0">
              <a:solidFill>
                <a:schemeClr val="bg1"/>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DOCENTE:</a:t>
            </a:r>
          </a:p>
          <a:p>
            <a:pPr eaLnBrk="1" hangingPunct="1"/>
            <a:r>
              <a:rPr lang="es-PE" altLang="es-PE" sz="3600" b="1" dirty="0">
                <a:latin typeface="Arial Black" panose="020B0A04020102020204" pitchFamily="34" charset="0"/>
              </a:rPr>
              <a:t>GARCÍA LA CHIRA JULIO CESAR</a:t>
            </a:r>
          </a:p>
          <a:p>
            <a:pPr eaLnBrk="1" hangingPunct="1"/>
            <a:endParaRPr lang="es-PE" altLang="es-PE" sz="3600" b="1" dirty="0">
              <a:latin typeface="Arial Black" panose="020B0A04020102020204" pitchFamily="34" charset="0"/>
            </a:endParaRPr>
          </a:p>
          <a:p>
            <a:pPr eaLnBrk="1" hangingPunct="1"/>
            <a:r>
              <a:rPr lang="es-PE" altLang="es-PE" sz="3600" b="1" dirty="0">
                <a:latin typeface="Arial Black" panose="020B0A04020102020204" pitchFamily="34" charset="0"/>
              </a:rPr>
              <a:t>D19361@idat.edu.pe</a:t>
            </a:r>
          </a:p>
        </p:txBody>
      </p:sp>
      <p:pic>
        <p:nvPicPr>
          <p:cNvPr id="7172" name="Picture 4" descr="Resultado de imagen para logo idat">
            <a:extLst>
              <a:ext uri="{FF2B5EF4-FFF2-40B4-BE49-F238E27FC236}">
                <a16:creationId xmlns:a16="http://schemas.microsoft.com/office/drawing/2014/main" id="{4B448F03-639F-4370-AC0E-0AD807AF0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Resultado de imagen para logo idat">
            <a:extLst>
              <a:ext uri="{FF2B5EF4-FFF2-40B4-BE49-F238E27FC236}">
                <a16:creationId xmlns:a16="http://schemas.microsoft.com/office/drawing/2014/main" id="{44B887D5-F999-48A7-A28F-E7268CA6F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ángulo 1">
            <a:extLst>
              <a:ext uri="{FF2B5EF4-FFF2-40B4-BE49-F238E27FC236}">
                <a16:creationId xmlns:a16="http://schemas.microsoft.com/office/drawing/2014/main" id="{65EC49F9-8AAD-4A90-863A-9DD4FD224990}"/>
              </a:ext>
            </a:extLst>
          </p:cNvPr>
          <p:cNvSpPr>
            <a:spLocks noChangeArrowheads="1"/>
          </p:cNvSpPr>
          <p:nvPr/>
        </p:nvSpPr>
        <p:spPr bwMode="auto">
          <a:xfrm>
            <a:off x="749300" y="679421"/>
            <a:ext cx="1069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s-PE" altLang="es-PE" sz="3600" dirty="0">
                <a:latin typeface="Arial Black" panose="020B0A04020102020204" pitchFamily="34" charset="0"/>
              </a:rPr>
              <a:t>ELEMENTOS QUE INTERVIENE EN UN SISTEMA IOT</a:t>
            </a:r>
          </a:p>
        </p:txBody>
      </p:sp>
      <p:grpSp>
        <p:nvGrpSpPr>
          <p:cNvPr id="8" name="Grupo 7">
            <a:extLst>
              <a:ext uri="{FF2B5EF4-FFF2-40B4-BE49-F238E27FC236}">
                <a16:creationId xmlns:a16="http://schemas.microsoft.com/office/drawing/2014/main" id="{D8AA2487-F12F-4A7F-B739-5DB02B7CDEEE}"/>
              </a:ext>
            </a:extLst>
          </p:cNvPr>
          <p:cNvGrpSpPr/>
          <p:nvPr/>
        </p:nvGrpSpPr>
        <p:grpSpPr>
          <a:xfrm>
            <a:off x="2900756" y="2005581"/>
            <a:ext cx="6877050" cy="3752850"/>
            <a:chOff x="2657475" y="2055914"/>
            <a:chExt cx="6877050" cy="3752850"/>
          </a:xfrm>
        </p:grpSpPr>
        <p:pic>
          <p:nvPicPr>
            <p:cNvPr id="1028" name="Picture 4" descr="Resultado de imagen para idt internet de todo">
              <a:extLst>
                <a:ext uri="{FF2B5EF4-FFF2-40B4-BE49-F238E27FC236}">
                  <a16:creationId xmlns:a16="http://schemas.microsoft.com/office/drawing/2014/main" id="{028469E3-32F2-40B7-A624-1BD150883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2055914"/>
              <a:ext cx="6877050" cy="37528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BB9E61B4-A8A4-4A25-9E25-A11A0B85FDC5}"/>
                </a:ext>
              </a:extLst>
            </p:cNvPr>
            <p:cNvSpPr txBox="1"/>
            <p:nvPr/>
          </p:nvSpPr>
          <p:spPr>
            <a:xfrm>
              <a:off x="5547948" y="3713926"/>
              <a:ext cx="1297468" cy="584775"/>
            </a:xfrm>
            <a:prstGeom prst="rect">
              <a:avLst/>
            </a:prstGeom>
            <a:solidFill>
              <a:srgbClr val="FBE7C4"/>
            </a:solidFill>
          </p:spPr>
          <p:txBody>
            <a:bodyPr wrap="square" rtlCol="0">
              <a:spAutoFit/>
            </a:bodyPr>
            <a:lstStyle/>
            <a:p>
              <a:r>
                <a:rPr lang="es-PE" altLang="es-PE" sz="3200" dirty="0">
                  <a:latin typeface="Arial Black" panose="020B0A04020102020204" pitchFamily="34" charset="0"/>
                </a:rPr>
                <a:t>IOT</a:t>
              </a:r>
              <a:endParaRPr lang="es-PE" sz="32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8B5A6E8-3987-4B64-B639-6A7FF5015504}"/>
              </a:ext>
            </a:extLst>
          </p:cNvPr>
          <p:cNvPicPr>
            <a:picLocks noChangeAspect="1"/>
          </p:cNvPicPr>
          <p:nvPr/>
        </p:nvPicPr>
        <p:blipFill>
          <a:blip r:embed="rId2"/>
          <a:stretch>
            <a:fillRect/>
          </a:stretch>
        </p:blipFill>
        <p:spPr>
          <a:xfrm>
            <a:off x="415828" y="2591295"/>
            <a:ext cx="5976582" cy="2646772"/>
          </a:xfrm>
          <a:prstGeom prst="rect">
            <a:avLst/>
          </a:prstGeom>
        </p:spPr>
      </p:pic>
      <p:sp>
        <p:nvSpPr>
          <p:cNvPr id="5" name="CuadroTexto 4">
            <a:extLst>
              <a:ext uri="{FF2B5EF4-FFF2-40B4-BE49-F238E27FC236}">
                <a16:creationId xmlns:a16="http://schemas.microsoft.com/office/drawing/2014/main" id="{6EC736A9-BD1C-4112-AB29-EA1FC056EB66}"/>
              </a:ext>
            </a:extLst>
          </p:cNvPr>
          <p:cNvSpPr txBox="1"/>
          <p:nvPr/>
        </p:nvSpPr>
        <p:spPr>
          <a:xfrm>
            <a:off x="6249797" y="1837189"/>
            <a:ext cx="5662569" cy="4154984"/>
          </a:xfrm>
          <a:prstGeom prst="rect">
            <a:avLst/>
          </a:prstGeom>
          <a:noFill/>
        </p:spPr>
        <p:txBody>
          <a:bodyPr wrap="square">
            <a:spAutoFit/>
          </a:bodyPr>
          <a:lstStyle/>
          <a:p>
            <a:r>
              <a:rPr lang="es-ES" sz="2400" b="1" i="0" dirty="0">
                <a:solidFill>
                  <a:srgbClr val="000000"/>
                </a:solidFill>
                <a:effectLst/>
                <a:latin typeface="Arial" panose="020B0604020202020204" pitchFamily="34" charset="0"/>
                <a:cs typeface="Arial" panose="020B0604020202020204" pitchFamily="34" charset="0"/>
              </a:rPr>
              <a:t>La comunicación máquina a máquina (M2M), </a:t>
            </a:r>
            <a:r>
              <a:rPr lang="es-ES" sz="2400" b="0" i="0" dirty="0">
                <a:solidFill>
                  <a:srgbClr val="000000"/>
                </a:solidFill>
                <a:effectLst/>
                <a:latin typeface="Arial" panose="020B0604020202020204" pitchFamily="34" charset="0"/>
                <a:cs typeface="Arial" panose="020B0604020202020204" pitchFamily="34" charset="0"/>
              </a:rPr>
              <a:t>es decir, la conexión entre dispositivos u objetos como automóviles o electrodomésticos; </a:t>
            </a:r>
            <a:r>
              <a:rPr lang="es-ES" sz="2400" b="1" i="0" dirty="0">
                <a:solidFill>
                  <a:srgbClr val="000000"/>
                </a:solidFill>
                <a:effectLst/>
                <a:latin typeface="Arial" panose="020B0604020202020204" pitchFamily="34" charset="0"/>
                <a:cs typeface="Arial" panose="020B0604020202020204" pitchFamily="34" charset="0"/>
              </a:rPr>
              <a:t>la comunicación máquina a persona (M2P) </a:t>
            </a:r>
            <a:r>
              <a:rPr lang="es-ES" sz="2400" b="0" i="0" dirty="0">
                <a:solidFill>
                  <a:srgbClr val="000000"/>
                </a:solidFill>
                <a:effectLst/>
                <a:latin typeface="Arial" panose="020B0604020202020204" pitchFamily="34" charset="0"/>
                <a:cs typeface="Arial" panose="020B0604020202020204" pitchFamily="34" charset="0"/>
              </a:rPr>
              <a:t>donde, por ejemplo, sensores envían información a las personas sobre sus actividades para ser analizadas, y </a:t>
            </a:r>
            <a:r>
              <a:rPr lang="es-ES" sz="2400" b="1" i="0" dirty="0">
                <a:solidFill>
                  <a:srgbClr val="000000"/>
                </a:solidFill>
                <a:effectLst/>
                <a:latin typeface="Arial" panose="020B0604020202020204" pitchFamily="34" charset="0"/>
                <a:cs typeface="Arial" panose="020B0604020202020204" pitchFamily="34" charset="0"/>
              </a:rPr>
              <a:t>la comunicación persona a persona (P2P), </a:t>
            </a:r>
            <a:r>
              <a:rPr lang="es-ES" sz="2400" b="0" i="0" dirty="0">
                <a:solidFill>
                  <a:srgbClr val="000000"/>
                </a:solidFill>
                <a:effectLst/>
                <a:latin typeface="Arial" panose="020B0604020202020204" pitchFamily="34" charset="0"/>
                <a:cs typeface="Arial" panose="020B0604020202020204" pitchFamily="34" charset="0"/>
              </a:rPr>
              <a:t>a través de plataformas digitales para la colaboración. </a:t>
            </a:r>
            <a:endParaRPr lang="es-PE" sz="2400" dirty="0">
              <a:latin typeface="Arial" panose="020B0604020202020204" pitchFamily="34" charset="0"/>
              <a:cs typeface="Arial" panose="020B0604020202020204" pitchFamily="34" charset="0"/>
            </a:endParaRPr>
          </a:p>
        </p:txBody>
      </p:sp>
      <p:sp>
        <p:nvSpPr>
          <p:cNvPr id="6" name="Rectángulo 1">
            <a:extLst>
              <a:ext uri="{FF2B5EF4-FFF2-40B4-BE49-F238E27FC236}">
                <a16:creationId xmlns:a16="http://schemas.microsoft.com/office/drawing/2014/main" id="{9228257F-8764-41CD-A327-329698CA8136}"/>
              </a:ext>
            </a:extLst>
          </p:cNvPr>
          <p:cNvSpPr>
            <a:spLocks noChangeArrowheads="1"/>
          </p:cNvSpPr>
          <p:nvPr/>
        </p:nvSpPr>
        <p:spPr bwMode="auto">
          <a:xfrm>
            <a:off x="749300" y="679421"/>
            <a:ext cx="1069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s-PE" altLang="es-PE" sz="3600" dirty="0">
                <a:latin typeface="Arial Black" panose="020B0A04020102020204" pitchFamily="34" charset="0"/>
              </a:rPr>
              <a:t>ELEMENTOS QUE INTERVIENE EN UN SISTEMA IOT</a:t>
            </a:r>
          </a:p>
        </p:txBody>
      </p:sp>
      <p:pic>
        <p:nvPicPr>
          <p:cNvPr id="7" name="Picture 4" descr="Resultado de imagen para logo idat">
            <a:extLst>
              <a:ext uri="{FF2B5EF4-FFF2-40B4-BE49-F238E27FC236}">
                <a16:creationId xmlns:a16="http://schemas.microsoft.com/office/drawing/2014/main" id="{E69CDD8B-DC93-4CF0-A8E1-EDF023E72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40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3BF3-9237-4CBD-B70E-EC407BF3140A}"/>
              </a:ext>
            </a:extLst>
          </p:cNvPr>
          <p:cNvSpPr>
            <a:spLocks noGrp="1"/>
          </p:cNvSpPr>
          <p:nvPr>
            <p:ph type="title"/>
          </p:nvPr>
        </p:nvSpPr>
        <p:spPr>
          <a:xfrm>
            <a:off x="1066800" y="394977"/>
            <a:ext cx="10058400" cy="1450757"/>
          </a:xfrm>
        </p:spPr>
        <p:txBody>
          <a:bodyPr>
            <a:normAutofit/>
          </a:bodyPr>
          <a:lstStyle/>
          <a:p>
            <a:pPr algn="ctr" defTabSz="457200"/>
            <a:r>
              <a:rPr lang="es-ES" sz="3600" dirty="0">
                <a:solidFill>
                  <a:schemeClr val="tx1"/>
                </a:solidFill>
                <a:latin typeface="Arial Black" panose="020B0A04020102020204" pitchFamily="34" charset="0"/>
                <a:ea typeface="+mn-ea"/>
                <a:cs typeface="+mn-cs"/>
              </a:rPr>
              <a:t>MODELO DE REFERENCIA IOT</a:t>
            </a:r>
            <a:endParaRPr lang="es-PE" sz="3600" dirty="0">
              <a:solidFill>
                <a:schemeClr val="tx1"/>
              </a:solidFill>
              <a:latin typeface="Arial Black" panose="020B0A04020102020204" pitchFamily="34" charset="0"/>
              <a:ea typeface="+mn-ea"/>
              <a:cs typeface="+mn-cs"/>
            </a:endParaRPr>
          </a:p>
        </p:txBody>
      </p:sp>
      <p:pic>
        <p:nvPicPr>
          <p:cNvPr id="4" name="Picture 4" descr="Resultado de imagen para logo idat">
            <a:extLst>
              <a:ext uri="{FF2B5EF4-FFF2-40B4-BE49-F238E27FC236}">
                <a16:creationId xmlns:a16="http://schemas.microsoft.com/office/drawing/2014/main" id="{36B91105-6B77-4FB1-A705-C66797E2B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1: Illustration of the IoT Reference Model by Cisco [1] | Download  Scientific Diagram">
            <a:extLst>
              <a:ext uri="{FF2B5EF4-FFF2-40B4-BE49-F238E27FC236}">
                <a16:creationId xmlns:a16="http://schemas.microsoft.com/office/drawing/2014/main" id="{64EC1858-3294-668C-C96D-2CF5C7366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112" y="1771086"/>
            <a:ext cx="80962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1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DBDE504-FED8-4FED-BFEF-618947AE8640}"/>
              </a:ext>
            </a:extLst>
          </p:cNvPr>
          <p:cNvSpPr>
            <a:spLocks noGrp="1"/>
          </p:cNvSpPr>
          <p:nvPr>
            <p:ph type="title"/>
          </p:nvPr>
        </p:nvSpPr>
        <p:spPr>
          <a:xfrm>
            <a:off x="1066800" y="394977"/>
            <a:ext cx="10058400" cy="1450757"/>
          </a:xfrm>
        </p:spPr>
        <p:txBody>
          <a:bodyPr>
            <a:normAutofit/>
          </a:bodyPr>
          <a:lstStyle/>
          <a:p>
            <a:pPr algn="ctr" defTabSz="457200"/>
            <a:r>
              <a:rPr lang="es-ES" sz="3600" dirty="0">
                <a:solidFill>
                  <a:schemeClr val="tx1"/>
                </a:solidFill>
                <a:latin typeface="Arial Black" panose="020B0A04020102020204" pitchFamily="34" charset="0"/>
                <a:ea typeface="+mn-ea"/>
                <a:cs typeface="+mn-cs"/>
              </a:rPr>
              <a:t>MODELO DE REFERENCIA IOT</a:t>
            </a:r>
            <a:endParaRPr lang="es-PE" sz="3600" dirty="0">
              <a:solidFill>
                <a:schemeClr val="tx1"/>
              </a:solidFill>
              <a:latin typeface="Arial Black" panose="020B0A04020102020204" pitchFamily="34" charset="0"/>
              <a:ea typeface="+mn-ea"/>
              <a:cs typeface="+mn-cs"/>
            </a:endParaRPr>
          </a:p>
        </p:txBody>
      </p:sp>
      <p:pic>
        <p:nvPicPr>
          <p:cNvPr id="5" name="Picture 4" descr="Resultado de imagen para logo idat">
            <a:extLst>
              <a:ext uri="{FF2B5EF4-FFF2-40B4-BE49-F238E27FC236}">
                <a16:creationId xmlns:a16="http://schemas.microsoft.com/office/drawing/2014/main" id="{A76BB93B-46D0-4E49-8365-94BF37CB7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325719CD-E350-006F-667A-16216C8ADF2E}"/>
              </a:ext>
            </a:extLst>
          </p:cNvPr>
          <p:cNvSpPr txBox="1"/>
          <p:nvPr/>
        </p:nvSpPr>
        <p:spPr>
          <a:xfrm>
            <a:off x="428625" y="1845734"/>
            <a:ext cx="11449050" cy="4647426"/>
          </a:xfrm>
          <a:prstGeom prst="rect">
            <a:avLst/>
          </a:prstGeom>
          <a:noFill/>
        </p:spPr>
        <p:txBody>
          <a:bodyPr wrap="square">
            <a:spAutoFit/>
          </a:bodyPr>
          <a:lstStyle/>
          <a:p>
            <a:pPr algn="just"/>
            <a:r>
              <a:rPr lang="es-ES" sz="2000" b="1" i="0" dirty="0">
                <a:effectLst/>
                <a:latin typeface="Arial" panose="020B0604020202020204" pitchFamily="34" charset="0"/>
                <a:cs typeface="Arial" panose="020B0604020202020204" pitchFamily="34" charset="0"/>
              </a:rPr>
              <a:t>Nivel 1: Dispositivos físicos y controladores - </a:t>
            </a:r>
            <a:r>
              <a:rPr lang="es-ES" sz="2000" b="0" i="0" dirty="0">
                <a:effectLst/>
                <a:latin typeface="Arial" panose="020B0604020202020204" pitchFamily="34" charset="0"/>
                <a:cs typeface="Arial" panose="020B0604020202020204" pitchFamily="34" charset="0"/>
              </a:rPr>
              <a:t>incluye lo más físico, los dispositivos y un primer nivel de control, los controladores. Se admite que la diversidad en dispositivos va a ser muy alta.</a:t>
            </a:r>
          </a:p>
          <a:p>
            <a:pPr algn="just"/>
            <a:endParaRPr lang="es-ES" sz="2000"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Nivel 2: Conectividad - </a:t>
            </a:r>
            <a:r>
              <a:rPr lang="es-ES" sz="2000" b="0" i="0" dirty="0">
                <a:effectLst/>
                <a:latin typeface="Arial" panose="020B0604020202020204" pitchFamily="34" charset="0"/>
                <a:cs typeface="Arial" panose="020B0604020202020204" pitchFamily="34" charset="0"/>
              </a:rPr>
              <a:t>concentra todas las comunicaciones, tanto la conectividad de los dispositivos como entre redes o en la interacción con el nivel 3</a:t>
            </a:r>
          </a:p>
          <a:p>
            <a:pPr algn="just"/>
            <a:endParaRPr lang="es-ES" sz="2000"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Nivel 3: Computación en la frontera (o </a:t>
            </a:r>
            <a:r>
              <a:rPr lang="es-ES" sz="2000" b="1" i="0" dirty="0" err="1">
                <a:solidFill>
                  <a:srgbClr val="2998E3"/>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Fog</a:t>
            </a:r>
            <a:r>
              <a:rPr lang="es-ES" sz="2000" b="1" i="0" dirty="0">
                <a:solidFill>
                  <a:srgbClr val="2998E3"/>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a:t>
            </a:r>
            <a:r>
              <a:rPr lang="es-ES" sz="2000" b="1" i="0" dirty="0" err="1">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computing</a:t>
            </a:r>
            <a:r>
              <a:rPr lang="es-ES" sz="2000" b="1" i="0" dirty="0">
                <a:effectLst/>
                <a:latin typeface="Arial" panose="020B0604020202020204" pitchFamily="34" charset="0"/>
                <a:cs typeface="Arial" panose="020B0604020202020204" pitchFamily="34" charset="0"/>
              </a:rPr>
              <a:t>) - </a:t>
            </a:r>
            <a:r>
              <a:rPr lang="es-ES" sz="2000" b="0" i="0" dirty="0">
                <a:effectLst/>
                <a:latin typeface="Arial" panose="020B0604020202020204" pitchFamily="34" charset="0"/>
                <a:cs typeface="Arial" panose="020B0604020202020204" pitchFamily="34" charset="0"/>
              </a:rPr>
              <a:t>realiza un primer nivel de tratamiento de datos muy voluminosos haciendo cosas como evaluación, formateo, </a:t>
            </a:r>
            <a:r>
              <a:rPr lang="es-ES" sz="2000" b="0" i="0" dirty="0" err="1">
                <a:effectLst/>
                <a:latin typeface="Arial" panose="020B0604020202020204" pitchFamily="34" charset="0"/>
                <a:cs typeface="Arial" panose="020B0604020202020204" pitchFamily="34" charset="0"/>
              </a:rPr>
              <a:t>etc</a:t>
            </a:r>
            <a:endParaRPr lang="es-ES" sz="2000" b="0" i="0" dirty="0">
              <a:effectLst/>
              <a:latin typeface="Arial" panose="020B0604020202020204" pitchFamily="34" charset="0"/>
              <a:cs typeface="Arial" panose="020B0604020202020204" pitchFamily="34" charset="0"/>
            </a:endParaRPr>
          </a:p>
          <a:p>
            <a:pPr algn="just"/>
            <a:endParaRPr lang="es-ES" sz="2000"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Nivel 4: Acumulación de datos (almacenamiento) - </a:t>
            </a:r>
            <a:r>
              <a:rPr lang="es-ES" sz="2000" b="0" i="0" dirty="0">
                <a:effectLst/>
                <a:latin typeface="Arial" panose="020B0604020202020204" pitchFamily="34" charset="0"/>
                <a:cs typeface="Arial" panose="020B0604020202020204" pitchFamily="34" charset="0"/>
              </a:rPr>
              <a:t>se encarga fundamentalmente del almacenamiento, de la transformación de unos datos en constante movimiento en los niveles inferiores a unos datos 'en reposo' en los siguientes niveles. En este nivel se decide, por ejemplo, si un dato debe ser persistido y en que medio.</a:t>
            </a:r>
          </a:p>
          <a:p>
            <a:pPr algn="just"/>
            <a:br>
              <a:rPr lang="es-ES" b="0" i="0" dirty="0">
                <a:solidFill>
                  <a:srgbClr val="333333"/>
                </a:solidFill>
                <a:effectLst/>
                <a:latin typeface="Verdana" panose="020B0604030504040204" pitchFamily="34" charset="0"/>
              </a:rPr>
            </a:br>
            <a:endParaRPr lang="es-ES" b="0"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54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D75E905-9D32-43BF-A1C9-0255C4988FD3}"/>
              </a:ext>
            </a:extLst>
          </p:cNvPr>
          <p:cNvSpPr>
            <a:spLocks noGrp="1"/>
          </p:cNvSpPr>
          <p:nvPr>
            <p:ph type="title"/>
          </p:nvPr>
        </p:nvSpPr>
        <p:spPr>
          <a:xfrm>
            <a:off x="1066800" y="394977"/>
            <a:ext cx="10058400" cy="1450757"/>
          </a:xfrm>
        </p:spPr>
        <p:txBody>
          <a:bodyPr>
            <a:normAutofit/>
          </a:bodyPr>
          <a:lstStyle/>
          <a:p>
            <a:pPr algn="ctr" defTabSz="457200"/>
            <a:r>
              <a:rPr lang="es-ES" sz="3600" dirty="0">
                <a:solidFill>
                  <a:schemeClr val="tx1"/>
                </a:solidFill>
                <a:latin typeface="Arial Black" panose="020B0A04020102020204" pitchFamily="34" charset="0"/>
                <a:ea typeface="+mn-ea"/>
                <a:cs typeface="+mn-cs"/>
              </a:rPr>
              <a:t>MODELO DE REFERENCIA IOT</a:t>
            </a:r>
            <a:endParaRPr lang="es-PE" sz="3600" dirty="0">
              <a:solidFill>
                <a:schemeClr val="tx1"/>
              </a:solidFill>
              <a:latin typeface="Arial Black" panose="020B0A04020102020204" pitchFamily="34" charset="0"/>
              <a:ea typeface="+mn-ea"/>
              <a:cs typeface="+mn-cs"/>
            </a:endParaRPr>
          </a:p>
        </p:txBody>
      </p:sp>
      <p:pic>
        <p:nvPicPr>
          <p:cNvPr id="4" name="Picture 4" descr="Resultado de imagen para logo idat">
            <a:extLst>
              <a:ext uri="{FF2B5EF4-FFF2-40B4-BE49-F238E27FC236}">
                <a16:creationId xmlns:a16="http://schemas.microsoft.com/office/drawing/2014/main" id="{3E0458AD-9AD0-4FB8-90BF-C05821970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907DAFF8-1675-28CA-D05A-C47CB8CE2D06}"/>
              </a:ext>
            </a:extLst>
          </p:cNvPr>
          <p:cNvSpPr txBox="1"/>
          <p:nvPr/>
        </p:nvSpPr>
        <p:spPr>
          <a:xfrm>
            <a:off x="695324" y="1690062"/>
            <a:ext cx="11058525" cy="3477875"/>
          </a:xfrm>
          <a:prstGeom prst="rect">
            <a:avLst/>
          </a:prstGeom>
          <a:noFill/>
        </p:spPr>
        <p:txBody>
          <a:bodyPr wrap="square">
            <a:spAutoFit/>
          </a:bodyPr>
          <a:lstStyle/>
          <a:p>
            <a:pPr algn="just"/>
            <a:endParaRPr lang="es-ES" sz="2000"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Nivel 5: Abstracción de datos - </a:t>
            </a:r>
            <a:r>
              <a:rPr lang="es-ES" sz="2000" b="0" i="0" dirty="0">
                <a:effectLst/>
                <a:latin typeface="Arial" panose="020B0604020202020204" pitchFamily="34" charset="0"/>
                <a:cs typeface="Arial" panose="020B0604020202020204" pitchFamily="34" charset="0"/>
              </a:rPr>
              <a:t>preparar los datos para ser tratados en niveles superiores como, por ejemplo, su adaptación a formatos de </a:t>
            </a:r>
            <a:r>
              <a:rPr lang="es-ES" sz="2000" b="0" i="0" dirty="0">
                <a:effectLst/>
                <a:latin typeface="Arial" panose="020B0604020202020204" pitchFamily="34" charset="0"/>
                <a:cs typeface="Arial" panose="020B0604020202020204" pitchFamily="34" charset="0"/>
                <a:hlinkClick r:id="rId3"/>
              </a:rPr>
              <a:t>ERP</a:t>
            </a:r>
            <a:r>
              <a:rPr lang="es-ES" sz="2000" b="0" i="0" dirty="0">
                <a:effectLst/>
                <a:latin typeface="Arial" panose="020B0604020202020204" pitchFamily="34" charset="0"/>
                <a:cs typeface="Arial" panose="020B0604020202020204" pitchFamily="34" charset="0"/>
              </a:rPr>
              <a:t>, normalización, almacenamiento en un solo sitio mediante técnicas </a:t>
            </a:r>
            <a:r>
              <a:rPr lang="es-ES" sz="2000" b="0" i="0" dirty="0">
                <a:effectLst/>
                <a:latin typeface="Arial" panose="020B0604020202020204" pitchFamily="34" charset="0"/>
                <a:cs typeface="Arial" panose="020B0604020202020204" pitchFamily="34" charset="0"/>
                <a:hlinkClick r:id="rId4"/>
              </a:rPr>
              <a:t>ETL</a:t>
            </a:r>
            <a:r>
              <a:rPr lang="es-ES" sz="2000" b="0" i="0" dirty="0">
                <a:effectLst/>
                <a:latin typeface="Arial" panose="020B0604020202020204" pitchFamily="34" charset="0"/>
                <a:cs typeface="Arial" panose="020B0604020202020204" pitchFamily="34" charset="0"/>
              </a:rPr>
              <a:t>, etc.</a:t>
            </a:r>
          </a:p>
          <a:p>
            <a:pPr algn="just"/>
            <a:endParaRPr lang="es-ES" sz="2000"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Nivel 6: Aplicación - </a:t>
            </a:r>
            <a:r>
              <a:rPr lang="es-ES" sz="2000" b="0" i="0" dirty="0">
                <a:effectLst/>
                <a:latin typeface="Arial" panose="020B0604020202020204" pitchFamily="34" charset="0"/>
                <a:cs typeface="Arial" panose="020B0604020202020204" pitchFamily="34" charset="0"/>
              </a:rPr>
              <a:t>nivel en que se interpretan los datos. El modelo de referencia, como resulta bastante lógico por otra parte, no entra en el detalle de cómo debe ser este tratamiento ni cómo deben ser las aplicaciones.</a:t>
            </a:r>
          </a:p>
          <a:p>
            <a:pPr algn="just"/>
            <a:endParaRPr lang="es-ES" sz="2000"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Nivel 7: Colaboración y procesos - </a:t>
            </a:r>
            <a:r>
              <a:rPr lang="es-ES" sz="2000" b="0" i="0" dirty="0">
                <a:effectLst/>
                <a:latin typeface="Arial" panose="020B0604020202020204" pitchFamily="34" charset="0"/>
                <a:cs typeface="Arial" panose="020B0604020202020204" pitchFamily="34" charset="0"/>
              </a:rPr>
              <a:t>donde se involucra a personas y procesos donde se aplican los conceptos de colaboración.</a:t>
            </a:r>
          </a:p>
        </p:txBody>
      </p:sp>
    </p:spTree>
    <p:extLst>
      <p:ext uri="{BB962C8B-B14F-4D97-AF65-F5344CB8AC3E}">
        <p14:creationId xmlns:p14="http://schemas.microsoft.com/office/powerpoint/2010/main" val="323834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2D429-6B7C-428B-9737-C87DD170D3CB}"/>
              </a:ext>
            </a:extLst>
          </p:cNvPr>
          <p:cNvSpPr>
            <a:spLocks noGrp="1"/>
          </p:cNvSpPr>
          <p:nvPr>
            <p:ph type="title"/>
          </p:nvPr>
        </p:nvSpPr>
        <p:spPr>
          <a:xfrm>
            <a:off x="1112380" y="395659"/>
            <a:ext cx="10058400" cy="1450757"/>
          </a:xfrm>
        </p:spPr>
        <p:txBody>
          <a:bodyPr>
            <a:normAutofit/>
          </a:bodyPr>
          <a:lstStyle/>
          <a:p>
            <a:pPr algn="ctr"/>
            <a:r>
              <a:rPr lang="es-ES" sz="3600" dirty="0">
                <a:solidFill>
                  <a:schemeClr val="tx1"/>
                </a:solidFill>
                <a:latin typeface="Arial Black" panose="020B0A04020102020204" pitchFamily="34" charset="0"/>
                <a:ea typeface="+mn-ea"/>
                <a:cs typeface="+mn-cs"/>
              </a:rPr>
              <a:t>TOPOLOGIA DE RED IOT</a:t>
            </a:r>
            <a:endParaRPr lang="es-PE" sz="3600" dirty="0">
              <a:solidFill>
                <a:schemeClr val="tx1"/>
              </a:solidFill>
              <a:latin typeface="Arial Black" panose="020B0A04020102020204" pitchFamily="34" charset="0"/>
              <a:ea typeface="+mn-ea"/>
              <a:cs typeface="+mn-cs"/>
            </a:endParaRPr>
          </a:p>
        </p:txBody>
      </p:sp>
      <p:sp>
        <p:nvSpPr>
          <p:cNvPr id="4" name="CuadroTexto 3">
            <a:extLst>
              <a:ext uri="{FF2B5EF4-FFF2-40B4-BE49-F238E27FC236}">
                <a16:creationId xmlns:a16="http://schemas.microsoft.com/office/drawing/2014/main" id="{AEB33A3D-F339-4145-9E33-6A0C470D15A0}"/>
              </a:ext>
            </a:extLst>
          </p:cNvPr>
          <p:cNvSpPr txBox="1"/>
          <p:nvPr/>
        </p:nvSpPr>
        <p:spPr>
          <a:xfrm>
            <a:off x="409383" y="1846416"/>
            <a:ext cx="9954376" cy="4154984"/>
          </a:xfrm>
          <a:prstGeom prst="rect">
            <a:avLst/>
          </a:prstGeom>
          <a:noFill/>
        </p:spPr>
        <p:txBody>
          <a:bodyPr wrap="square">
            <a:spAutoFit/>
          </a:bodyPr>
          <a:lstStyle/>
          <a:p>
            <a:pPr algn="just"/>
            <a:r>
              <a:rPr lang="es-ES" sz="2400" dirty="0">
                <a:effectLst/>
                <a:latin typeface="Arial" panose="020B0604020202020204" pitchFamily="34" charset="0"/>
                <a:ea typeface="Calibri" panose="020F0502020204030204" pitchFamily="34" charset="0"/>
                <a:cs typeface="Arial" panose="020B0604020202020204" pitchFamily="34" charset="0"/>
              </a:rPr>
              <a:t>Puede definirse como "conjunto de nodos interconectados". La topología de red se define como el mapa físico o lógico de una red para intercambiar datos, es decir, cómo está diseñada.</a:t>
            </a:r>
          </a:p>
          <a:p>
            <a:pPr algn="just"/>
            <a:endParaRPr lang="es-ES" sz="2400" dirty="0">
              <a:latin typeface="Arial" panose="020B0604020202020204" pitchFamily="34" charset="0"/>
              <a:ea typeface="Calibri" panose="020F0502020204030204" pitchFamily="34" charset="0"/>
              <a:cs typeface="Arial" panose="020B0604020202020204" pitchFamily="34" charset="0"/>
            </a:endParaRPr>
          </a:p>
          <a:p>
            <a:pPr algn="just"/>
            <a:r>
              <a:rPr lang="es-ES" sz="2400" dirty="0">
                <a:effectLst/>
                <a:latin typeface="Arial" panose="020B0604020202020204" pitchFamily="34" charset="0"/>
                <a:ea typeface="Calibri" panose="020F0502020204030204" pitchFamily="34" charset="0"/>
                <a:cs typeface="Arial" panose="020B0604020202020204" pitchFamily="34" charset="0"/>
              </a:rPr>
              <a:t>Los componentes fundamentales de una red son el servidor, los dispositivos de red y el medio de comunicación.</a:t>
            </a:r>
          </a:p>
          <a:p>
            <a:pPr algn="just"/>
            <a:endParaRPr lang="es-ES" sz="2400" dirty="0">
              <a:effectLst/>
              <a:latin typeface="Arial" panose="020B0604020202020204" pitchFamily="34" charset="0"/>
              <a:ea typeface="Calibri" panose="020F0502020204030204" pitchFamily="34" charset="0"/>
              <a:cs typeface="Arial" panose="020B0604020202020204" pitchFamily="34" charset="0"/>
            </a:endParaRPr>
          </a:p>
          <a:p>
            <a:pPr algn="just"/>
            <a:r>
              <a:rPr lang="es-ES" sz="2400" dirty="0">
                <a:effectLst/>
                <a:latin typeface="Arial" panose="020B0604020202020204" pitchFamily="34" charset="0"/>
                <a:ea typeface="Calibri" panose="020F0502020204030204" pitchFamily="34" charset="0"/>
                <a:cs typeface="Arial" panose="020B0604020202020204" pitchFamily="34" charset="0"/>
              </a:rPr>
              <a:t>La topología determina únicamente la configuración de las conexiones entre los nodos. La distancia entre ellos, las interconexiones físicas, las tasas de transmisión y los tipos de señales no pertenecen a la topología de la red, aunque pueden verse afectados por la misma. </a:t>
            </a:r>
            <a:endParaRPr lang="es-PE"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descr="Resultado de imagen para logo idat">
            <a:extLst>
              <a:ext uri="{FF2B5EF4-FFF2-40B4-BE49-F238E27FC236}">
                <a16:creationId xmlns:a16="http://schemas.microsoft.com/office/drawing/2014/main" id="{7142E948-9913-4ED7-BBB7-932F213F9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70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2D429-6B7C-428B-9737-C87DD170D3CB}"/>
              </a:ext>
            </a:extLst>
          </p:cNvPr>
          <p:cNvSpPr>
            <a:spLocks noGrp="1"/>
          </p:cNvSpPr>
          <p:nvPr>
            <p:ph type="title"/>
          </p:nvPr>
        </p:nvSpPr>
        <p:spPr>
          <a:xfrm>
            <a:off x="1066800" y="126619"/>
            <a:ext cx="10058400" cy="997331"/>
          </a:xfrm>
        </p:spPr>
        <p:txBody>
          <a:bodyPr>
            <a:normAutofit/>
          </a:bodyPr>
          <a:lstStyle/>
          <a:p>
            <a:pPr algn="ctr"/>
            <a:r>
              <a:rPr lang="es-ES" sz="3600" dirty="0">
                <a:solidFill>
                  <a:schemeClr val="tx1"/>
                </a:solidFill>
                <a:latin typeface="Arial Black" panose="020B0A04020102020204" pitchFamily="34" charset="0"/>
                <a:ea typeface="+mn-ea"/>
                <a:cs typeface="+mn-cs"/>
              </a:rPr>
              <a:t>TOPOLOGIA DE RED IOT</a:t>
            </a:r>
            <a:endParaRPr lang="es-PE" sz="3600" dirty="0">
              <a:solidFill>
                <a:schemeClr val="tx1"/>
              </a:solidFill>
              <a:latin typeface="Arial Black" panose="020B0A04020102020204" pitchFamily="34" charset="0"/>
              <a:ea typeface="+mn-ea"/>
              <a:cs typeface="+mn-cs"/>
            </a:endParaRPr>
          </a:p>
        </p:txBody>
      </p:sp>
      <p:pic>
        <p:nvPicPr>
          <p:cNvPr id="5" name="Picture 4" descr="Resultado de imagen para logo idat">
            <a:extLst>
              <a:ext uri="{FF2B5EF4-FFF2-40B4-BE49-F238E27FC236}">
                <a16:creationId xmlns:a16="http://schemas.microsoft.com/office/drawing/2014/main" id="{7142E948-9913-4ED7-BBB7-932F213F9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94F98EBA-BE0B-E5D4-E558-E0471A74884A}"/>
              </a:ext>
            </a:extLst>
          </p:cNvPr>
          <p:cNvPicPr>
            <a:picLocks noChangeAspect="1"/>
          </p:cNvPicPr>
          <p:nvPr/>
        </p:nvPicPr>
        <p:blipFill rotWithShape="1">
          <a:blip r:embed="rId3"/>
          <a:srcRect l="2471" r="912"/>
          <a:stretch/>
        </p:blipFill>
        <p:spPr>
          <a:xfrm>
            <a:off x="4983062" y="1309292"/>
            <a:ext cx="6923315" cy="5050640"/>
          </a:xfrm>
          <a:prstGeom prst="rect">
            <a:avLst/>
          </a:prstGeom>
        </p:spPr>
      </p:pic>
      <p:sp>
        <p:nvSpPr>
          <p:cNvPr id="9" name="CuadroTexto 8">
            <a:extLst>
              <a:ext uri="{FF2B5EF4-FFF2-40B4-BE49-F238E27FC236}">
                <a16:creationId xmlns:a16="http://schemas.microsoft.com/office/drawing/2014/main" id="{9AAE12F2-2B4A-D0A9-DCB1-9B31BDCD6C08}"/>
              </a:ext>
            </a:extLst>
          </p:cNvPr>
          <p:cNvSpPr txBox="1"/>
          <p:nvPr/>
        </p:nvSpPr>
        <p:spPr>
          <a:xfrm>
            <a:off x="344346" y="2241283"/>
            <a:ext cx="4512879" cy="2585323"/>
          </a:xfrm>
          <a:prstGeom prst="rect">
            <a:avLst/>
          </a:prstGeom>
          <a:noFill/>
        </p:spPr>
        <p:txBody>
          <a:bodyPr wrap="square">
            <a:spAutoFit/>
          </a:bodyPr>
          <a:lstStyle/>
          <a:p>
            <a:pPr algn="just"/>
            <a:r>
              <a:rPr lang="es-ES" b="0" i="0" dirty="0">
                <a:solidFill>
                  <a:srgbClr val="000000"/>
                </a:solidFill>
                <a:effectLst/>
                <a:latin typeface="ff1"/>
              </a:rPr>
              <a:t>Muestra una topología típica de </a:t>
            </a:r>
            <a:r>
              <a:rPr lang="es-ES" b="1" i="0" dirty="0">
                <a:solidFill>
                  <a:srgbClr val="000000"/>
                </a:solidFill>
                <a:effectLst/>
                <a:latin typeface="ff1"/>
                <a:hlinkClick r:id="rId4"/>
              </a:rPr>
              <a:t>LoRaWAN</a:t>
            </a:r>
            <a:r>
              <a:rPr lang="es-ES" b="0" i="0" dirty="0">
                <a:solidFill>
                  <a:srgbClr val="000000"/>
                </a:solidFill>
                <a:effectLst/>
                <a:latin typeface="ff1"/>
              </a:rPr>
              <a:t>. En la parte izquierda se observan los sensores que se conectan con los </a:t>
            </a:r>
            <a:r>
              <a:rPr lang="es-ES" b="0" i="0" dirty="0" err="1">
                <a:solidFill>
                  <a:srgbClr val="000000"/>
                </a:solidFill>
                <a:effectLst/>
                <a:latin typeface="ff2"/>
              </a:rPr>
              <a:t>gateways</a:t>
            </a:r>
            <a:r>
              <a:rPr lang="es-ES" b="0" i="0" dirty="0">
                <a:solidFill>
                  <a:srgbClr val="000000"/>
                </a:solidFill>
                <a:effectLst/>
                <a:latin typeface="ff1"/>
              </a:rPr>
              <a:t> en topología estrella (usando </a:t>
            </a:r>
            <a:r>
              <a:rPr lang="es-ES" b="0" i="0" dirty="0" err="1">
                <a:solidFill>
                  <a:srgbClr val="000000"/>
                </a:solidFill>
                <a:effectLst/>
                <a:latin typeface="ff1"/>
              </a:rPr>
              <a:t>LoRA</a:t>
            </a:r>
            <a:r>
              <a:rPr lang="es-ES" b="0" i="0" dirty="0">
                <a:solidFill>
                  <a:srgbClr val="000000"/>
                </a:solidFill>
                <a:effectLst/>
                <a:latin typeface="ff1"/>
              </a:rPr>
              <a:t>). La función de estos </a:t>
            </a:r>
            <a:r>
              <a:rPr lang="es-ES" b="0" i="0" dirty="0" err="1">
                <a:solidFill>
                  <a:srgbClr val="000000"/>
                </a:solidFill>
                <a:effectLst/>
                <a:latin typeface="ff2"/>
              </a:rPr>
              <a:t>gateways</a:t>
            </a:r>
            <a:r>
              <a:rPr lang="es-ES" b="0" i="0" dirty="0">
                <a:solidFill>
                  <a:srgbClr val="000000"/>
                </a:solidFill>
                <a:effectLst/>
                <a:latin typeface="ff1"/>
              </a:rPr>
              <a:t> es actuar como conversores de protocolo </a:t>
            </a:r>
            <a:r>
              <a:rPr lang="es-ES" b="0" i="0" dirty="0" err="1">
                <a:solidFill>
                  <a:srgbClr val="000000"/>
                </a:solidFill>
                <a:effectLst/>
                <a:latin typeface="ff1"/>
              </a:rPr>
              <a:t>LoRa</a:t>
            </a:r>
            <a:r>
              <a:rPr lang="es-ES" b="0" i="0" dirty="0">
                <a:solidFill>
                  <a:srgbClr val="000000"/>
                </a:solidFill>
                <a:effectLst/>
                <a:latin typeface="ff1"/>
              </a:rPr>
              <a:t> a </a:t>
            </a:r>
            <a:r>
              <a:rPr lang="es-ES" b="0" i="0" dirty="0" err="1">
                <a:solidFill>
                  <a:srgbClr val="000000"/>
                </a:solidFill>
                <a:effectLst/>
                <a:latin typeface="ff1"/>
              </a:rPr>
              <a:t>WiFi</a:t>
            </a:r>
            <a:r>
              <a:rPr lang="es-ES" b="0" i="0" dirty="0">
                <a:solidFill>
                  <a:srgbClr val="000000"/>
                </a:solidFill>
                <a:effectLst/>
                <a:latin typeface="ff1"/>
              </a:rPr>
              <a:t>/Ethernet/3G/4G (dependiendo del tipo) para acceder a la infraestructura de red y por lo tanto a los </a:t>
            </a:r>
          </a:p>
          <a:p>
            <a:pPr algn="just"/>
            <a:r>
              <a:rPr lang="es-ES" b="0" i="0" dirty="0">
                <a:solidFill>
                  <a:srgbClr val="000000"/>
                </a:solidFill>
                <a:effectLst/>
                <a:latin typeface="ff1"/>
              </a:rPr>
              <a:t>servidores de aplicación</a:t>
            </a:r>
          </a:p>
        </p:txBody>
      </p:sp>
    </p:spTree>
    <p:extLst>
      <p:ext uri="{BB962C8B-B14F-4D97-AF65-F5344CB8AC3E}">
        <p14:creationId xmlns:p14="http://schemas.microsoft.com/office/powerpoint/2010/main" val="45795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Resultado de imagen para logo idat">
            <a:extLst>
              <a:ext uri="{FF2B5EF4-FFF2-40B4-BE49-F238E27FC236}">
                <a16:creationId xmlns:a16="http://schemas.microsoft.com/office/drawing/2014/main" id="{C1FC4182-A1A0-4678-8B6C-61B8183DC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D20C7A8D-377F-462E-AAE4-59371E96720C}"/>
              </a:ext>
            </a:extLst>
          </p:cNvPr>
          <p:cNvSpPr txBox="1"/>
          <p:nvPr/>
        </p:nvSpPr>
        <p:spPr>
          <a:xfrm>
            <a:off x="1587615" y="2009434"/>
            <a:ext cx="8594610" cy="3640868"/>
          </a:xfrm>
          <a:prstGeom prst="rect">
            <a:avLst/>
          </a:prstGeom>
          <a:noFill/>
        </p:spPr>
        <p:txBody>
          <a:bodyPr wrap="square">
            <a:spAutoFit/>
          </a:bodyPr>
          <a:lstStyle/>
          <a:p>
            <a:pPr>
              <a:lnSpc>
                <a:spcPct val="107000"/>
              </a:lnSpc>
              <a:spcAft>
                <a:spcPts val="800"/>
              </a:spcAft>
            </a:pPr>
            <a:br>
              <a:rPr lang="es-PE" sz="1800" b="1" dirty="0">
                <a:solidFill>
                  <a:srgbClr val="6F01EE"/>
                </a:solidFill>
                <a:effectLst/>
                <a:latin typeface="Arial" panose="020B0604020202020204" pitchFamily="34" charset="0"/>
                <a:ea typeface="Times New Roman" panose="02020603050405020304" pitchFamily="18" charset="0"/>
              </a:rPr>
            </a:br>
            <a:r>
              <a:rPr lang="es-ES" sz="2400" dirty="0">
                <a:solidFill>
                  <a:srgbClr val="000000"/>
                </a:solidFill>
                <a:effectLst/>
                <a:latin typeface="Arial" panose="020B0604020202020204" pitchFamily="34" charset="0"/>
                <a:ea typeface="Calibri" panose="020F0502020204030204" pitchFamily="34" charset="0"/>
              </a:rPr>
              <a:t>Se debe seleccionar tres videos sobre la importancia de </a:t>
            </a:r>
            <a:r>
              <a:rPr lang="es-ES" sz="2400" dirty="0" err="1">
                <a:solidFill>
                  <a:srgbClr val="000000"/>
                </a:solidFill>
                <a:effectLst/>
                <a:latin typeface="Arial" panose="020B0604020202020204" pitchFamily="34" charset="0"/>
                <a:ea typeface="Calibri" panose="020F0502020204030204" pitchFamily="34" charset="0"/>
              </a:rPr>
              <a:t>IoT</a:t>
            </a:r>
            <a:r>
              <a:rPr lang="es-ES" sz="2400" dirty="0">
                <a:solidFill>
                  <a:srgbClr val="000000"/>
                </a:solidFill>
                <a:effectLst/>
                <a:latin typeface="Arial" panose="020B0604020202020204" pitchFamily="34" charset="0"/>
                <a:ea typeface="Calibri" panose="020F0502020204030204" pitchFamily="34" charset="0"/>
              </a:rPr>
              <a:t> . Luego resolver las siguientes preguntas</a:t>
            </a:r>
            <a:endParaRPr lang="es-PE" sz="2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	¿Qué es IOT?</a:t>
            </a:r>
            <a:endParaRPr lang="es-PE" sz="2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	¿Por qué es importante el internet de las Cosas?</a:t>
            </a:r>
            <a:endParaRPr lang="es-PE" sz="2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	¿Qué características tiene un sistema IOT?</a:t>
            </a:r>
            <a:endParaRPr lang="es-PE" sz="2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	Hacer un mapa conceptual de cada video</a:t>
            </a:r>
            <a:endParaRPr lang="es-PE" sz="2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PE" sz="2400" dirty="0">
                <a:solidFill>
                  <a:srgbClr val="000000"/>
                </a:solidFill>
                <a:effectLst/>
                <a:latin typeface="Arial" panose="020B0604020202020204" pitchFamily="34" charset="0"/>
                <a:ea typeface="Calibri" panose="020F0502020204030204" pitchFamily="34" charset="0"/>
              </a:rPr>
              <a:t>•	Investigue sobre aplicaciones </a:t>
            </a:r>
            <a:r>
              <a:rPr lang="es-PE" sz="2400" dirty="0" err="1">
                <a:solidFill>
                  <a:srgbClr val="000000"/>
                </a:solidFill>
                <a:effectLst/>
                <a:latin typeface="Arial" panose="020B0604020202020204" pitchFamily="34" charset="0"/>
                <a:ea typeface="Calibri" panose="020F0502020204030204" pitchFamily="34" charset="0"/>
              </a:rPr>
              <a:t>IoT</a:t>
            </a:r>
            <a:endParaRPr lang="es-PE" sz="2400" dirty="0">
              <a:effectLst/>
              <a:latin typeface="Times New Roman" panose="02020603050405020304" pitchFamily="18" charset="0"/>
              <a:ea typeface="Times New Roman" panose="02020603050405020304" pitchFamily="18" charset="0"/>
            </a:endParaRPr>
          </a:p>
        </p:txBody>
      </p:sp>
      <p:sp>
        <p:nvSpPr>
          <p:cNvPr id="6" name="CuadroTexto 5">
            <a:extLst>
              <a:ext uri="{FF2B5EF4-FFF2-40B4-BE49-F238E27FC236}">
                <a16:creationId xmlns:a16="http://schemas.microsoft.com/office/drawing/2014/main" id="{76138C16-5173-4DFB-885E-7F681C466A22}"/>
              </a:ext>
            </a:extLst>
          </p:cNvPr>
          <p:cNvSpPr txBox="1"/>
          <p:nvPr/>
        </p:nvSpPr>
        <p:spPr>
          <a:xfrm>
            <a:off x="1151390" y="1170507"/>
            <a:ext cx="8277836" cy="646331"/>
          </a:xfrm>
          <a:prstGeom prst="rect">
            <a:avLst/>
          </a:prstGeom>
          <a:noFill/>
        </p:spPr>
        <p:txBody>
          <a:bodyPr wrap="square">
            <a:spAutoFit/>
          </a:bodyPr>
          <a:lstStyle/>
          <a:p>
            <a:r>
              <a:rPr lang="es-PE" sz="3600" b="1" dirty="0">
                <a:effectLst/>
                <a:latin typeface="Arial Black" panose="020B0A04020102020204" pitchFamily="34" charset="0"/>
                <a:ea typeface="Times New Roman" panose="02020603050405020304" pitchFamily="18" charset="0"/>
              </a:rPr>
              <a:t>ACTIVIDAD 1</a:t>
            </a:r>
            <a:endParaRPr lang="es-PE" sz="3600" dirty="0">
              <a:effectLst/>
              <a:latin typeface="Arial Black" panose="020B0A04020102020204" pitchFamily="34"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Resultado de imagen para logo idat">
            <a:extLst>
              <a:ext uri="{FF2B5EF4-FFF2-40B4-BE49-F238E27FC236}">
                <a16:creationId xmlns:a16="http://schemas.microsoft.com/office/drawing/2014/main" id="{C1FC4182-A1A0-4678-8B6C-61B8183DC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D20C7A8D-377F-462E-AAE4-59371E96720C}"/>
              </a:ext>
            </a:extLst>
          </p:cNvPr>
          <p:cNvSpPr txBox="1"/>
          <p:nvPr/>
        </p:nvSpPr>
        <p:spPr>
          <a:xfrm>
            <a:off x="1065403" y="2009434"/>
            <a:ext cx="10368792" cy="2463303"/>
          </a:xfrm>
          <a:prstGeom prst="rect">
            <a:avLst/>
          </a:prstGeom>
          <a:noFill/>
        </p:spPr>
        <p:txBody>
          <a:bodyPr wrap="square">
            <a:spAutoFit/>
          </a:bodyPr>
          <a:lstStyle/>
          <a:p>
            <a:pPr>
              <a:lnSpc>
                <a:spcPct val="107000"/>
              </a:lnSpc>
              <a:spcAft>
                <a:spcPts val="800"/>
              </a:spcAft>
            </a:pPr>
            <a:br>
              <a:rPr lang="es-PE" sz="1800" b="1" dirty="0">
                <a:solidFill>
                  <a:srgbClr val="6F01EE"/>
                </a:solidFill>
                <a:effectLst/>
                <a:latin typeface="Arial" panose="020B0604020202020204" pitchFamily="34" charset="0"/>
                <a:ea typeface="Times New Roman" panose="02020603050405020304" pitchFamily="18" charset="0"/>
              </a:rPr>
            </a:br>
            <a:r>
              <a:rPr lang="es-ES" sz="1600" dirty="0">
                <a:solidFill>
                  <a:srgbClr val="000000"/>
                </a:solidFill>
                <a:effectLst/>
                <a:latin typeface="Arial" panose="020B0604020202020204" pitchFamily="34" charset="0"/>
                <a:ea typeface="Calibri" panose="020F0502020204030204" pitchFamily="34" charset="0"/>
                <a:cs typeface="Arial" panose="020B0604020202020204" pitchFamily="34" charset="0"/>
                <a:hlinkClick r:id="rId3"/>
              </a:rPr>
              <a:t>http://bluechip.ignaciogavilan.com/2016/12/un-modelo-de-referencia-para-internet.html#.YoG1S6i22Uk</a:t>
            </a:r>
            <a:endParaRPr lang="es-E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PE" sz="1600" dirty="0">
                <a:effectLst/>
                <a:latin typeface="Arial" panose="020B0604020202020204" pitchFamily="34" charset="0"/>
                <a:ea typeface="Times New Roman" panose="02020603050405020304" pitchFamily="18" charset="0"/>
                <a:cs typeface="Arial" panose="020B0604020202020204" pitchFamily="34" charset="0"/>
                <a:hlinkClick r:id="rId4"/>
              </a:rPr>
              <a:t>https://movilforum.com/que-es-el-internet-de-las-cosas/</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s-PE" sz="1600" dirty="0">
                <a:effectLst/>
                <a:latin typeface="Arial" panose="020B0604020202020204" pitchFamily="34" charset="0"/>
                <a:ea typeface="Times New Roman" panose="02020603050405020304" pitchFamily="18" charset="0"/>
                <a:cs typeface="Arial" panose="020B0604020202020204" pitchFamily="34" charset="0"/>
                <a:hlinkClick r:id="rId5"/>
              </a:rPr>
              <a:t>https://es.digi.com/blog/post/iot-architecture-topology-and-edge-compute</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s-PE" sz="1600" dirty="0">
                <a:effectLst/>
                <a:latin typeface="Arial" panose="020B0604020202020204" pitchFamily="34" charset="0"/>
                <a:ea typeface="Times New Roman" panose="02020603050405020304" pitchFamily="18" charset="0"/>
                <a:cs typeface="Arial" panose="020B0604020202020204" pitchFamily="34" charset="0"/>
                <a:hlinkClick r:id="rId6"/>
              </a:rPr>
              <a:t>https://barbaraiot.com/blog/protocolos-iot-que-deberias-conocer/</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s-PE" sz="1600" dirty="0">
                <a:effectLst/>
                <a:latin typeface="Arial" panose="020B0604020202020204" pitchFamily="34" charset="0"/>
                <a:ea typeface="Times New Roman" panose="02020603050405020304" pitchFamily="18" charset="0"/>
                <a:cs typeface="Arial" panose="020B0604020202020204" pitchFamily="34" charset="0"/>
                <a:hlinkClick r:id="rId7"/>
              </a:rPr>
              <a:t>https://www.youtube.com/watch?v=gzM15itxUzU&amp;list=PLts8p0-b9wstwo9hkW2z1Z1pr5R_1OguW</a:t>
            </a:r>
            <a:endParaRPr lang="es-PE"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s-PE" sz="1600" dirty="0">
                <a:effectLst/>
                <a:latin typeface="Arial" panose="020B0604020202020204" pitchFamily="34" charset="0"/>
                <a:ea typeface="Times New Roman" panose="02020603050405020304" pitchFamily="18" charset="0"/>
                <a:cs typeface="Arial" panose="020B0604020202020204" pitchFamily="34" charset="0"/>
              </a:rPr>
              <a:t>https://www.researchgate.net/publication/331273158_IoT_Architecture_Prototype#pf4</a:t>
            </a:r>
          </a:p>
        </p:txBody>
      </p:sp>
      <p:sp>
        <p:nvSpPr>
          <p:cNvPr id="6" name="CuadroTexto 5">
            <a:extLst>
              <a:ext uri="{FF2B5EF4-FFF2-40B4-BE49-F238E27FC236}">
                <a16:creationId xmlns:a16="http://schemas.microsoft.com/office/drawing/2014/main" id="{76138C16-5173-4DFB-885E-7F681C466A22}"/>
              </a:ext>
            </a:extLst>
          </p:cNvPr>
          <p:cNvSpPr txBox="1"/>
          <p:nvPr/>
        </p:nvSpPr>
        <p:spPr>
          <a:xfrm>
            <a:off x="1151390" y="1170507"/>
            <a:ext cx="6094602" cy="646331"/>
          </a:xfrm>
          <a:prstGeom prst="rect">
            <a:avLst/>
          </a:prstGeom>
          <a:noFill/>
        </p:spPr>
        <p:txBody>
          <a:bodyPr wrap="square">
            <a:spAutoFit/>
          </a:bodyPr>
          <a:lstStyle/>
          <a:p>
            <a:r>
              <a:rPr lang="es-PE" sz="3600" b="1" dirty="0">
                <a:effectLst/>
                <a:latin typeface="Arial Black" panose="020B0A04020102020204" pitchFamily="34" charset="0"/>
                <a:ea typeface="Times New Roman" panose="02020603050405020304" pitchFamily="18" charset="0"/>
              </a:rPr>
              <a:t>Bibliografía</a:t>
            </a:r>
            <a:endParaRPr lang="es-PE" sz="3600" dirty="0">
              <a:effectLst/>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127254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0CDADF7-F02A-40D3-8535-F3E5B2CDE380}"/>
              </a:ext>
            </a:extLst>
          </p:cNvPr>
          <p:cNvSpPr txBox="1"/>
          <p:nvPr/>
        </p:nvSpPr>
        <p:spPr>
          <a:xfrm>
            <a:off x="1193333" y="2062935"/>
            <a:ext cx="9938857" cy="2246769"/>
          </a:xfrm>
          <a:prstGeom prst="rect">
            <a:avLst/>
          </a:prstGeom>
          <a:noFill/>
        </p:spPr>
        <p:txBody>
          <a:bodyPr wrap="square">
            <a:spAutoFit/>
          </a:bodyPr>
          <a:lstStyle/>
          <a:p>
            <a:endParaRPr lang="es-PE" sz="2800" dirty="0">
              <a:effectLst/>
              <a:latin typeface="Arial" panose="020B0604020202020204" pitchFamily="34" charset="0"/>
              <a:ea typeface="Times New Roman" panose="02020603050405020304" pitchFamily="18" charset="0"/>
              <a:cs typeface="Arial" panose="020B0604020202020204" pitchFamily="34" charset="0"/>
            </a:endParaRPr>
          </a:p>
          <a:p>
            <a:r>
              <a:rPr lang="es-PE" sz="2800" b="1" dirty="0">
                <a:effectLst/>
                <a:latin typeface="Arial" panose="020B0604020202020204" pitchFamily="34" charset="0"/>
                <a:ea typeface="Times New Roman" panose="02020603050405020304" pitchFamily="18" charset="0"/>
                <a:cs typeface="Arial" panose="020B0604020202020204" pitchFamily="34" charset="0"/>
              </a:rPr>
              <a:t>INDICADOR DE LOGRO </a:t>
            </a:r>
            <a:r>
              <a:rPr lang="es-PE" sz="2800" b="1" dirty="0" err="1">
                <a:effectLst/>
                <a:latin typeface="Arial" panose="020B0604020202020204" pitchFamily="34" charset="0"/>
                <a:ea typeface="Times New Roman" panose="02020603050405020304" pitchFamily="18" charset="0"/>
                <a:cs typeface="Arial" panose="020B0604020202020204" pitchFamily="34" charset="0"/>
              </a:rPr>
              <a:t>Nº</a:t>
            </a:r>
            <a:r>
              <a:rPr lang="es-PE" sz="2800" b="1" dirty="0">
                <a:effectLst/>
                <a:latin typeface="Arial" panose="020B0604020202020204" pitchFamily="34" charset="0"/>
                <a:ea typeface="Times New Roman" panose="02020603050405020304" pitchFamily="18" charset="0"/>
                <a:cs typeface="Arial" panose="020B0604020202020204" pitchFamily="34" charset="0"/>
              </a:rPr>
              <a:t> 1:</a:t>
            </a:r>
          </a:p>
          <a:p>
            <a:r>
              <a:rPr lang="es-ES" sz="2800" dirty="0">
                <a:effectLst/>
                <a:latin typeface="Arial" panose="020B0604020202020204" pitchFamily="34" charset="0"/>
                <a:ea typeface="Times New Roman" panose="02020603050405020304" pitchFamily="18" charset="0"/>
                <a:cs typeface="Arial" panose="020B0604020202020204" pitchFamily="34" charset="0"/>
              </a:rPr>
              <a:t>Identificar la importancia del desarrollo de IOT y comprender los elementos que intervienen usando modelos de red IOT.</a:t>
            </a:r>
            <a:br>
              <a:rPr lang="es-PE" sz="2800" b="1" dirty="0">
                <a:effectLst/>
                <a:latin typeface="Arial" panose="020B0604020202020204" pitchFamily="34" charset="0"/>
                <a:ea typeface="Times New Roman" panose="02020603050405020304" pitchFamily="18" charset="0"/>
                <a:cs typeface="Arial" panose="020B0604020202020204" pitchFamily="34" charset="0"/>
              </a:rPr>
            </a:br>
            <a:endParaRPr lang="es-PE" sz="2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0335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uadroTexto 3">
            <a:extLst>
              <a:ext uri="{FF2B5EF4-FFF2-40B4-BE49-F238E27FC236}">
                <a16:creationId xmlns:a16="http://schemas.microsoft.com/office/drawing/2014/main" id="{44052BE9-6B3E-423D-8409-2E2F2AAF0F5C}"/>
              </a:ext>
            </a:extLst>
          </p:cNvPr>
          <p:cNvSpPr txBox="1">
            <a:spLocks noChangeArrowheads="1"/>
          </p:cNvSpPr>
          <p:nvPr/>
        </p:nvSpPr>
        <p:spPr bwMode="auto">
          <a:xfrm>
            <a:off x="4754799" y="238809"/>
            <a:ext cx="2682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s-PE" altLang="es-PE" sz="3600" dirty="0">
                <a:latin typeface="Arial Black" panose="020B0A04020102020204" pitchFamily="34" charset="0"/>
              </a:rPr>
              <a:t>HISTORIA</a:t>
            </a:r>
          </a:p>
        </p:txBody>
      </p:sp>
      <p:pic>
        <p:nvPicPr>
          <p:cNvPr id="25605" name="Picture 4" descr="Resultado de imagen para logo idat">
            <a:extLst>
              <a:ext uri="{FF2B5EF4-FFF2-40B4-BE49-F238E27FC236}">
                <a16:creationId xmlns:a16="http://schemas.microsoft.com/office/drawing/2014/main" id="{397B1620-6484-41F1-8D83-85BF94788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Elementos multimedia en línea 3" title="✅Historia del Internet de las Cosas - Origen del IOT">
            <a:hlinkClick r:id="" action="ppaction://media"/>
            <a:extLst>
              <a:ext uri="{FF2B5EF4-FFF2-40B4-BE49-F238E27FC236}">
                <a16:creationId xmlns:a16="http://schemas.microsoft.com/office/drawing/2014/main" id="{0C05A3B5-07D9-D36E-9F50-1E5D19F1F69D}"/>
              </a:ext>
            </a:extLst>
          </p:cNvPr>
          <p:cNvPicPr>
            <a:picLocks noRot="1" noChangeAspect="1"/>
          </p:cNvPicPr>
          <p:nvPr>
            <a:videoFile r:link="rId1"/>
          </p:nvPr>
        </p:nvPicPr>
        <p:blipFill>
          <a:blip r:embed="rId4"/>
          <a:stretch>
            <a:fillRect/>
          </a:stretch>
        </p:blipFill>
        <p:spPr>
          <a:xfrm>
            <a:off x="1062016" y="778557"/>
            <a:ext cx="10006034" cy="5653409"/>
          </a:xfrm>
          <a:prstGeom prst="rect">
            <a:avLst/>
          </a:prstGeom>
        </p:spPr>
      </p:pic>
    </p:spTree>
    <p:extLst>
      <p:ext uri="{BB962C8B-B14F-4D97-AF65-F5344CB8AC3E}">
        <p14:creationId xmlns:p14="http://schemas.microsoft.com/office/powerpoint/2010/main" val="401675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4" descr="Resultado de imagen para logo idat">
            <a:extLst>
              <a:ext uri="{FF2B5EF4-FFF2-40B4-BE49-F238E27FC236}">
                <a16:creationId xmlns:a16="http://schemas.microsoft.com/office/drawing/2014/main" id="{397B1620-6484-41F1-8D83-85BF94788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552A5348-80AF-C3F3-D632-8A82B143BF71}"/>
              </a:ext>
            </a:extLst>
          </p:cNvPr>
          <p:cNvPicPr>
            <a:picLocks noChangeAspect="1"/>
          </p:cNvPicPr>
          <p:nvPr/>
        </p:nvPicPr>
        <p:blipFill>
          <a:blip r:embed="rId3"/>
          <a:stretch>
            <a:fillRect/>
          </a:stretch>
        </p:blipFill>
        <p:spPr>
          <a:xfrm>
            <a:off x="1366525" y="499059"/>
            <a:ext cx="9458950" cy="5626360"/>
          </a:xfrm>
          <a:prstGeom prst="rect">
            <a:avLst/>
          </a:prstGeom>
        </p:spPr>
      </p:pic>
    </p:spTree>
    <p:extLst>
      <p:ext uri="{BB962C8B-B14F-4D97-AF65-F5344CB8AC3E}">
        <p14:creationId xmlns:p14="http://schemas.microsoft.com/office/powerpoint/2010/main" val="100753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4" descr="Resultado de imagen para logo idat">
            <a:extLst>
              <a:ext uri="{FF2B5EF4-FFF2-40B4-BE49-F238E27FC236}">
                <a16:creationId xmlns:a16="http://schemas.microsoft.com/office/drawing/2014/main" id="{397B1620-6484-41F1-8D83-85BF94788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l internet de las cosas (IoT) y la cuarta revolución Industrial – energub">
            <a:extLst>
              <a:ext uri="{FF2B5EF4-FFF2-40B4-BE49-F238E27FC236}">
                <a16:creationId xmlns:a16="http://schemas.microsoft.com/office/drawing/2014/main" id="{D1C06D99-DCFE-FF0F-886D-9133848FE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647" y="363894"/>
            <a:ext cx="9720422" cy="546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56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lementos multimedia en línea 3" title="¿Qué es  el internet de Las Cosas?">
            <a:hlinkClick r:id="" action="ppaction://media"/>
            <a:extLst>
              <a:ext uri="{FF2B5EF4-FFF2-40B4-BE49-F238E27FC236}">
                <a16:creationId xmlns:a16="http://schemas.microsoft.com/office/drawing/2014/main" id="{58CCA648-6D4D-7663-6E4A-3069FDEC5E57}"/>
              </a:ext>
            </a:extLst>
          </p:cNvPr>
          <p:cNvPicPr>
            <a:picLocks noGrp="1" noRot="1" noChangeAspect="1"/>
          </p:cNvPicPr>
          <p:nvPr>
            <p:ph idx="1"/>
            <a:videoFile r:link="rId1"/>
          </p:nvPr>
        </p:nvPicPr>
        <p:blipFill>
          <a:blip r:embed="rId3"/>
          <a:stretch>
            <a:fillRect/>
          </a:stretch>
        </p:blipFill>
        <p:spPr>
          <a:xfrm>
            <a:off x="751182" y="301506"/>
            <a:ext cx="10666235" cy="6026364"/>
          </a:xfrm>
          <a:prstGeom prst="rect">
            <a:avLst/>
          </a:prstGeom>
        </p:spPr>
      </p:pic>
      <p:pic>
        <p:nvPicPr>
          <p:cNvPr id="5" name="Picture 4" descr="Resultado de imagen para logo idat">
            <a:extLst>
              <a:ext uri="{FF2B5EF4-FFF2-40B4-BE49-F238E27FC236}">
                <a16:creationId xmlns:a16="http://schemas.microsoft.com/office/drawing/2014/main" id="{F7184778-A049-9FB7-FEEB-D56D59DF0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77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442691F-7BDF-8563-4851-9860B70ED997}"/>
              </a:ext>
            </a:extLst>
          </p:cNvPr>
          <p:cNvPicPr>
            <a:picLocks noChangeAspect="1"/>
          </p:cNvPicPr>
          <p:nvPr/>
        </p:nvPicPr>
        <p:blipFill>
          <a:blip r:embed="rId2"/>
          <a:stretch>
            <a:fillRect/>
          </a:stretch>
        </p:blipFill>
        <p:spPr>
          <a:xfrm>
            <a:off x="2365695" y="107430"/>
            <a:ext cx="7369165" cy="6191658"/>
          </a:xfrm>
          <a:prstGeom prst="rect">
            <a:avLst/>
          </a:prstGeom>
        </p:spPr>
      </p:pic>
      <p:pic>
        <p:nvPicPr>
          <p:cNvPr id="25605" name="Picture 4" descr="Resultado de imagen para logo idat">
            <a:extLst>
              <a:ext uri="{FF2B5EF4-FFF2-40B4-BE49-F238E27FC236}">
                <a16:creationId xmlns:a16="http://schemas.microsoft.com/office/drawing/2014/main" id="{397B1620-6484-41F1-8D83-85BF94788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02B127B-1C7D-4387-A1D6-85552AD376BF}"/>
              </a:ext>
            </a:extLst>
          </p:cNvPr>
          <p:cNvSpPr txBox="1"/>
          <p:nvPr/>
        </p:nvSpPr>
        <p:spPr>
          <a:xfrm>
            <a:off x="3244514" y="1233182"/>
            <a:ext cx="5702971" cy="646331"/>
          </a:xfrm>
          <a:prstGeom prst="rect">
            <a:avLst/>
          </a:prstGeom>
          <a:noFill/>
        </p:spPr>
        <p:txBody>
          <a:bodyPr wrap="none" rtlCol="0">
            <a:spAutoFit/>
          </a:bodyPr>
          <a:lstStyle/>
          <a:p>
            <a:pPr algn="ctr"/>
            <a:r>
              <a:rPr lang="es-ES" sz="3600" dirty="0">
                <a:latin typeface="Arial Black" panose="020B0A04020102020204" pitchFamily="34" charset="0"/>
              </a:rPr>
              <a:t>IMPORTANCIA DE IOT</a:t>
            </a:r>
            <a:endParaRPr lang="es-PE" sz="3600" dirty="0">
              <a:latin typeface="Arial Black" panose="020B0A04020102020204" pitchFamily="34" charset="0"/>
            </a:endParaRPr>
          </a:p>
        </p:txBody>
      </p:sp>
      <p:sp>
        <p:nvSpPr>
          <p:cNvPr id="4" name="CuadroTexto 3">
            <a:extLst>
              <a:ext uri="{FF2B5EF4-FFF2-40B4-BE49-F238E27FC236}">
                <a16:creationId xmlns:a16="http://schemas.microsoft.com/office/drawing/2014/main" id="{0F9F6FFD-F9C0-4C35-B031-ACAC0EE301DD}"/>
              </a:ext>
            </a:extLst>
          </p:cNvPr>
          <p:cNvSpPr txBox="1"/>
          <p:nvPr/>
        </p:nvSpPr>
        <p:spPr>
          <a:xfrm>
            <a:off x="1107347" y="1970169"/>
            <a:ext cx="10301681" cy="4401205"/>
          </a:xfrm>
          <a:prstGeom prst="rect">
            <a:avLst/>
          </a:prstGeom>
          <a:noFill/>
        </p:spPr>
        <p:txBody>
          <a:bodyPr wrap="square">
            <a:spAutoFit/>
          </a:bodyPr>
          <a:lstStyle/>
          <a:p>
            <a:pPr algn="just"/>
            <a:r>
              <a:rPr lang="es-ES" sz="2000" dirty="0">
                <a:solidFill>
                  <a:srgbClr val="151515"/>
                </a:solidFill>
                <a:effectLst/>
                <a:latin typeface="Arial" panose="020B0604020202020204" pitchFamily="34" charset="0"/>
                <a:ea typeface="Times New Roman" panose="02020603050405020304" pitchFamily="18" charset="0"/>
              </a:rPr>
              <a:t>Es importante a medida que nuestras vidas y negocios se han vuelto muy complejos. Cada individuo en estos días tiene que administrar los viajes, las relaciones, los pagos de facturas, las reparaciones y el mantenimiento de todos esos equipos en los hogares, los asuntos de atención médica para toda la familia. Del mismo modo, las empresas tienen sus propias cadenas de valor complejas.</a:t>
            </a:r>
          </a:p>
          <a:p>
            <a:pPr algn="just"/>
            <a:endParaRPr lang="es-ES" sz="2000" dirty="0">
              <a:solidFill>
                <a:srgbClr val="151515"/>
              </a:solidFill>
              <a:effectLst/>
              <a:latin typeface="Arial" panose="020B0604020202020204" pitchFamily="34" charset="0"/>
              <a:ea typeface="Times New Roman" panose="02020603050405020304" pitchFamily="18" charset="0"/>
            </a:endParaRPr>
          </a:p>
          <a:p>
            <a:pPr algn="just"/>
            <a:r>
              <a:rPr lang="es-ES" sz="2000" dirty="0">
                <a:solidFill>
                  <a:srgbClr val="151515"/>
                </a:solidFill>
                <a:effectLst/>
                <a:latin typeface="Arial" panose="020B0604020202020204" pitchFamily="34" charset="0"/>
                <a:ea typeface="Times New Roman" panose="02020603050405020304" pitchFamily="18" charset="0"/>
              </a:rPr>
              <a:t>Gracias a la automatización de las tareas, aumentará la productividad de las empresas, por lo que la realización de las labores será mucho más sencilla</a:t>
            </a:r>
          </a:p>
          <a:p>
            <a:pPr algn="just"/>
            <a:endParaRPr lang="es-ES" sz="2000" dirty="0">
              <a:solidFill>
                <a:srgbClr val="151515"/>
              </a:solidFill>
              <a:latin typeface="Arial" panose="020B0604020202020204" pitchFamily="34" charset="0"/>
              <a:ea typeface="Times New Roman" panose="02020603050405020304" pitchFamily="18" charset="0"/>
            </a:endParaRPr>
          </a:p>
          <a:p>
            <a:pPr algn="just"/>
            <a:r>
              <a:rPr lang="es-ES" sz="2000" dirty="0">
                <a:solidFill>
                  <a:srgbClr val="151515"/>
                </a:solidFill>
                <a:latin typeface="Arial" panose="020B0604020202020204" pitchFamily="34" charset="0"/>
              </a:rPr>
              <a:t>Además, la seguridad es un aspecto muy importante que se debe tener en cuenta al momento de diseñar sistemas de IOT. Aun así, muchas empresas consideran que implementar el IOT vale la pena; por eso, es posible encontrar casos prácticos exitosos en casi todos los sectores.</a:t>
            </a:r>
          </a:p>
          <a:p>
            <a:pPr algn="just"/>
            <a:endParaRPr lang="es-PE"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831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02B127B-1C7D-4387-A1D6-85552AD376BF}"/>
              </a:ext>
            </a:extLst>
          </p:cNvPr>
          <p:cNvSpPr txBox="1"/>
          <p:nvPr/>
        </p:nvSpPr>
        <p:spPr>
          <a:xfrm>
            <a:off x="2430573" y="238809"/>
            <a:ext cx="7330854" cy="646331"/>
          </a:xfrm>
          <a:prstGeom prst="rect">
            <a:avLst/>
          </a:prstGeom>
          <a:noFill/>
        </p:spPr>
        <p:txBody>
          <a:bodyPr wrap="none" rtlCol="0">
            <a:spAutoFit/>
          </a:bodyPr>
          <a:lstStyle/>
          <a:p>
            <a:pPr algn="ctr"/>
            <a:r>
              <a:rPr lang="es-ES" sz="3600" dirty="0">
                <a:latin typeface="Arial Black" panose="020B0A04020102020204" pitchFamily="34" charset="0"/>
              </a:rPr>
              <a:t>VENTAJAS Y DESVENTAJAS</a:t>
            </a:r>
            <a:endParaRPr lang="es-PE" sz="3600" dirty="0">
              <a:latin typeface="Arial Black" panose="020B0A04020102020204" pitchFamily="34" charset="0"/>
            </a:endParaRPr>
          </a:p>
        </p:txBody>
      </p:sp>
      <p:pic>
        <p:nvPicPr>
          <p:cNvPr id="5" name="Picture 4" descr="Resultado de imagen para logo idat">
            <a:extLst>
              <a:ext uri="{FF2B5EF4-FFF2-40B4-BE49-F238E27FC236}">
                <a16:creationId xmlns:a16="http://schemas.microsoft.com/office/drawing/2014/main" id="{CBEEDEA8-DE83-1A10-0DBD-9FD7FDD28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Elementos multimedia en línea 1" title="Internet de las cosas 2 Ventajas y Desventajas">
            <a:hlinkClick r:id="" action="ppaction://media"/>
            <a:extLst>
              <a:ext uri="{FF2B5EF4-FFF2-40B4-BE49-F238E27FC236}">
                <a16:creationId xmlns:a16="http://schemas.microsoft.com/office/drawing/2014/main" id="{9317E47A-ABD0-7ACD-F40D-CA15FE249B32}"/>
              </a:ext>
            </a:extLst>
          </p:cNvPr>
          <p:cNvPicPr>
            <a:picLocks noRot="1" noChangeAspect="1"/>
          </p:cNvPicPr>
          <p:nvPr>
            <a:videoFile r:link="rId1"/>
          </p:nvPr>
        </p:nvPicPr>
        <p:blipFill>
          <a:blip r:embed="rId4"/>
          <a:stretch>
            <a:fillRect/>
          </a:stretch>
        </p:blipFill>
        <p:spPr>
          <a:xfrm>
            <a:off x="1137669" y="856701"/>
            <a:ext cx="9684129" cy="5471533"/>
          </a:xfrm>
          <a:prstGeom prst="rect">
            <a:avLst/>
          </a:prstGeom>
        </p:spPr>
      </p:pic>
    </p:spTree>
    <p:extLst>
      <p:ext uri="{BB962C8B-B14F-4D97-AF65-F5344CB8AC3E}">
        <p14:creationId xmlns:p14="http://schemas.microsoft.com/office/powerpoint/2010/main" val="8149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A2757E919C6345ABDF01ADD62A11C5" ma:contentTypeVersion="10" ma:contentTypeDescription="Create a new document." ma:contentTypeScope="" ma:versionID="8493039a6913062d7b412f05b9936349">
  <xsd:schema xmlns:xsd="http://www.w3.org/2001/XMLSchema" xmlns:xs="http://www.w3.org/2001/XMLSchema" xmlns:p="http://schemas.microsoft.com/office/2006/metadata/properties" xmlns:ns2="888acb9b-66cb-41e8-a9cc-24d9dd6fa693" xmlns:ns3="5e8cbe97-2ce1-41fe-93d0-ca0489b1bb59" targetNamespace="http://schemas.microsoft.com/office/2006/metadata/properties" ma:root="true" ma:fieldsID="d0f50d43b6f750e32eccf89146dcfa86" ns2:_="" ns3:_="">
    <xsd:import namespace="888acb9b-66cb-41e8-a9cc-24d9dd6fa693"/>
    <xsd:import namespace="5e8cbe97-2ce1-41fe-93d0-ca0489b1bb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acb9b-66cb-41e8-a9cc-24d9dd6fa6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bbfff8c-f697-4137-8f4c-35e91af2199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cbe97-2ce1-41fe-93d0-ca0489b1bb5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11e1eef-cf5c-4a5f-9846-2102cf5f1419}" ma:internalName="TaxCatchAll" ma:showField="CatchAllData" ma:web="5e8cbe97-2ce1-41fe-93d0-ca0489b1bb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88acb9b-66cb-41e8-a9cc-24d9dd6fa693">
      <Terms xmlns="http://schemas.microsoft.com/office/infopath/2007/PartnerControls"/>
    </lcf76f155ced4ddcb4097134ff3c332f>
    <TaxCatchAll xmlns="5e8cbe97-2ce1-41fe-93d0-ca0489b1bb59" xsi:nil="true"/>
  </documentManagement>
</p:properties>
</file>

<file path=customXml/itemProps1.xml><?xml version="1.0" encoding="utf-8"?>
<ds:datastoreItem xmlns:ds="http://schemas.openxmlformats.org/officeDocument/2006/customXml" ds:itemID="{4B16F0B0-4ECF-4DA6-ACFF-BE53E04CA00F}"/>
</file>

<file path=customXml/itemProps2.xml><?xml version="1.0" encoding="utf-8"?>
<ds:datastoreItem xmlns:ds="http://schemas.openxmlformats.org/officeDocument/2006/customXml" ds:itemID="{8A7DAF5A-AF36-47AB-8DCF-A9FF6CD558D6}"/>
</file>

<file path=customXml/itemProps3.xml><?xml version="1.0" encoding="utf-8"?>
<ds:datastoreItem xmlns:ds="http://schemas.openxmlformats.org/officeDocument/2006/customXml" ds:itemID="{E890DF70-5C35-4605-841F-8041CEF388C1}"/>
</file>

<file path=docProps/app.xml><?xml version="1.0" encoding="utf-8"?>
<Properties xmlns="http://schemas.openxmlformats.org/officeDocument/2006/extended-properties" xmlns:vt="http://schemas.openxmlformats.org/officeDocument/2006/docPropsVTypes">
  <Template>Retrospect</Template>
  <TotalTime>1824</TotalTime>
  <Words>901</Words>
  <Application>Microsoft Office PowerPoint</Application>
  <PresentationFormat>Panorámica</PresentationFormat>
  <Paragraphs>67</Paragraphs>
  <Slides>18</Slides>
  <Notes>0</Notes>
  <HiddenSlides>0</HiddenSlides>
  <MMClips>3</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Arial</vt:lpstr>
      <vt:lpstr>Arial </vt:lpstr>
      <vt:lpstr>Arial Black</vt:lpstr>
      <vt:lpstr>Calibri</vt:lpstr>
      <vt:lpstr>Calibri Light</vt:lpstr>
      <vt:lpstr>ff1</vt:lpstr>
      <vt:lpstr>ff2</vt:lpstr>
      <vt:lpstr>Times New Roman</vt:lpstr>
      <vt:lpstr>Verdana</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DE REFERENCIA IOT</vt:lpstr>
      <vt:lpstr>MODELO DE REFERENCIA IOT</vt:lpstr>
      <vt:lpstr>MODELO DE REFERENCIA IOT</vt:lpstr>
      <vt:lpstr>TOPOLOGIA DE RED IOT</vt:lpstr>
      <vt:lpstr>TOPOLOGIA DE RED IOT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PAD</dc:creator>
  <cp:lastModifiedBy>d19361 (García La Chira, Julio César)</cp:lastModifiedBy>
  <cp:revision>45</cp:revision>
  <dcterms:created xsi:type="dcterms:W3CDTF">2019-09-25T20:32:23Z</dcterms:created>
  <dcterms:modified xsi:type="dcterms:W3CDTF">2023-01-17T01:10:19Z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0x010100A9A2757E919C6345ABDF01ADD62A11C5</vt:lpwstr>
  </property>
</Properties>
</file>