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27"/>
  </p:notesMasterIdLst>
  <p:sldIdLst>
    <p:sldId id="256" r:id="rId2"/>
    <p:sldId id="324" r:id="rId3"/>
    <p:sldId id="325" r:id="rId4"/>
    <p:sldId id="327" r:id="rId5"/>
    <p:sldId id="337" r:id="rId6"/>
    <p:sldId id="348" r:id="rId7"/>
    <p:sldId id="332" r:id="rId8"/>
    <p:sldId id="333" r:id="rId9"/>
    <p:sldId id="331" r:id="rId10"/>
    <p:sldId id="334" r:id="rId11"/>
    <p:sldId id="335" r:id="rId12"/>
    <p:sldId id="328" r:id="rId13"/>
    <p:sldId id="338" r:id="rId14"/>
    <p:sldId id="329" r:id="rId15"/>
    <p:sldId id="339" r:id="rId16"/>
    <p:sldId id="340" r:id="rId17"/>
    <p:sldId id="341" r:id="rId18"/>
    <p:sldId id="343" r:id="rId19"/>
    <p:sldId id="344" r:id="rId20"/>
    <p:sldId id="342" r:id="rId21"/>
    <p:sldId id="345" r:id="rId22"/>
    <p:sldId id="346" r:id="rId23"/>
    <p:sldId id="347" r:id="rId24"/>
    <p:sldId id="261" r:id="rId25"/>
    <p:sldId id="33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7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DF4DC9B-53FB-4DBB-A412-E2928360C2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PE"/>
          </a:p>
        </p:txBody>
      </p:sp>
      <p:sp>
        <p:nvSpPr>
          <p:cNvPr id="3" name="Marcador de fecha 2">
            <a:extLst>
              <a:ext uri="{FF2B5EF4-FFF2-40B4-BE49-F238E27FC236}">
                <a16:creationId xmlns:a16="http://schemas.microsoft.com/office/drawing/2014/main" id="{0381C538-CEDB-4E70-B369-18D7D9094C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DF0C8A7-F40A-47A8-ABF5-661897AF9565}" type="datetimeFigureOut">
              <a:rPr lang="es-PE"/>
              <a:pPr>
                <a:defRPr/>
              </a:pPr>
              <a:t>29/01/2023</a:t>
            </a:fld>
            <a:endParaRPr lang="es-PE"/>
          </a:p>
        </p:txBody>
      </p:sp>
      <p:sp>
        <p:nvSpPr>
          <p:cNvPr id="4" name="Marcador de imagen de diapositiva 3">
            <a:extLst>
              <a:ext uri="{FF2B5EF4-FFF2-40B4-BE49-F238E27FC236}">
                <a16:creationId xmlns:a16="http://schemas.microsoft.com/office/drawing/2014/main" id="{CAFF70D6-314E-4F8F-B2B9-C3D589F5196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Marcador de notas 4">
            <a:extLst>
              <a:ext uri="{FF2B5EF4-FFF2-40B4-BE49-F238E27FC236}">
                <a16:creationId xmlns:a16="http://schemas.microsoft.com/office/drawing/2014/main" id="{1EAA4ECA-1EA9-4080-AC30-019007F4BFC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PE" noProof="0"/>
          </a:p>
        </p:txBody>
      </p:sp>
      <p:sp>
        <p:nvSpPr>
          <p:cNvPr id="6" name="Marcador de pie de página 5">
            <a:extLst>
              <a:ext uri="{FF2B5EF4-FFF2-40B4-BE49-F238E27FC236}">
                <a16:creationId xmlns:a16="http://schemas.microsoft.com/office/drawing/2014/main" id="{0F0D389F-AA34-4433-A459-7B91CB759DE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PE"/>
          </a:p>
        </p:txBody>
      </p:sp>
      <p:sp>
        <p:nvSpPr>
          <p:cNvPr id="7" name="Marcador de número de diapositiva 6">
            <a:extLst>
              <a:ext uri="{FF2B5EF4-FFF2-40B4-BE49-F238E27FC236}">
                <a16:creationId xmlns:a16="http://schemas.microsoft.com/office/drawing/2014/main" id="{C6E854E1-93C9-4397-9E66-FE276F6E483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8B11721E-50B9-440C-8126-8B40382C0EE5}" type="slidenum">
              <a:rPr lang="es-PE" altLang="es-PE"/>
              <a:pPr/>
              <a:t>‹Nº›</a:t>
            </a:fld>
            <a:endParaRPr lang="es-PE"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A28BCB6E-2A9E-48F6-B08D-53E69A783053}" type="datetimeFigureOut">
              <a:rPr lang="es-PE" smtClean="0"/>
              <a:pPr>
                <a:defRPr/>
              </a:pPr>
              <a:t>29/01/2023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31ECCC-4DD3-486B-9C98-32B954DEAA68}" type="slidenum">
              <a:rPr lang="es-PE" altLang="es-PE" smtClean="0"/>
              <a:pPr/>
              <a:t>‹Nº›</a:t>
            </a:fld>
            <a:endParaRPr lang="es-PE" altLang="es-PE"/>
          </a:p>
        </p:txBody>
      </p:sp>
    </p:spTree>
    <p:extLst>
      <p:ext uri="{BB962C8B-B14F-4D97-AF65-F5344CB8AC3E}">
        <p14:creationId xmlns:p14="http://schemas.microsoft.com/office/powerpoint/2010/main" val="292544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BA579D55-75E3-420F-B5DD-8ABF8C6D6FE2}" type="datetimeFigureOut">
              <a:rPr lang="es-PE" smtClean="0"/>
              <a:pPr>
                <a:defRPr/>
              </a:pPr>
              <a:t>29/01/2023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791A22-11C9-4D2C-B9C1-7B492ED1CB6F}" type="slidenum">
              <a:rPr lang="es-PE" altLang="es-PE" smtClean="0"/>
              <a:pPr/>
              <a:t>‹Nº›</a:t>
            </a:fld>
            <a:endParaRPr lang="es-PE" altLang="es-PE"/>
          </a:p>
        </p:txBody>
      </p:sp>
    </p:spTree>
    <p:extLst>
      <p:ext uri="{BB962C8B-B14F-4D97-AF65-F5344CB8AC3E}">
        <p14:creationId xmlns:p14="http://schemas.microsoft.com/office/powerpoint/2010/main" val="269446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BA579D55-75E3-420F-B5DD-8ABF8C6D6FE2}" type="datetimeFigureOut">
              <a:rPr lang="es-PE" smtClean="0"/>
              <a:pPr>
                <a:defRPr/>
              </a:pPr>
              <a:t>29/01/2023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791A22-11C9-4D2C-B9C1-7B492ED1CB6F}" type="slidenum">
              <a:rPr lang="es-PE" altLang="es-PE" smtClean="0"/>
              <a:pPr/>
              <a:t>‹Nº›</a:t>
            </a:fld>
            <a:endParaRPr lang="es-PE" alt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1612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BA579D55-75E3-420F-B5DD-8ABF8C6D6FE2}" type="datetimeFigureOut">
              <a:rPr lang="es-PE" smtClean="0"/>
              <a:pPr>
                <a:defRPr/>
              </a:pPr>
              <a:t>29/01/2023</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791A22-11C9-4D2C-B9C1-7B492ED1CB6F}" type="slidenum">
              <a:rPr lang="es-PE" altLang="es-PE" smtClean="0"/>
              <a:pPr/>
              <a:t>‹Nº›</a:t>
            </a:fld>
            <a:endParaRPr lang="es-PE" altLang="es-PE"/>
          </a:p>
        </p:txBody>
      </p:sp>
    </p:spTree>
    <p:extLst>
      <p:ext uri="{BB962C8B-B14F-4D97-AF65-F5344CB8AC3E}">
        <p14:creationId xmlns:p14="http://schemas.microsoft.com/office/powerpoint/2010/main" val="158244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BA579D55-75E3-420F-B5DD-8ABF8C6D6FE2}" type="datetimeFigureOut">
              <a:rPr lang="es-PE" smtClean="0"/>
              <a:pPr>
                <a:defRPr/>
              </a:pPr>
              <a:t>29/01/2023</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791A22-11C9-4D2C-B9C1-7B492ED1CB6F}" type="slidenum">
              <a:rPr lang="es-PE" altLang="es-PE" smtClean="0"/>
              <a:pPr/>
              <a:t>‹Nº›</a:t>
            </a:fld>
            <a:endParaRPr lang="es-PE" alt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0955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BA579D55-75E3-420F-B5DD-8ABF8C6D6FE2}" type="datetimeFigureOut">
              <a:rPr lang="es-PE" smtClean="0"/>
              <a:pPr>
                <a:defRPr/>
              </a:pPr>
              <a:t>29/01/2023</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791A22-11C9-4D2C-B9C1-7B492ED1CB6F}" type="slidenum">
              <a:rPr lang="es-PE" altLang="es-PE" smtClean="0"/>
              <a:pPr/>
              <a:t>‹Nº›</a:t>
            </a:fld>
            <a:endParaRPr lang="es-PE" altLang="es-PE"/>
          </a:p>
        </p:txBody>
      </p:sp>
    </p:spTree>
    <p:extLst>
      <p:ext uri="{BB962C8B-B14F-4D97-AF65-F5344CB8AC3E}">
        <p14:creationId xmlns:p14="http://schemas.microsoft.com/office/powerpoint/2010/main" val="1574639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AB2A1EFB-712E-4CA2-8692-CC9F12F52E60}" type="datetimeFigureOut">
              <a:rPr lang="es-PE" smtClean="0"/>
              <a:pPr>
                <a:defRPr/>
              </a:pPr>
              <a:t>29/01/2023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A53C53-CBA6-46FE-B2A3-CE7C9C2594FA}" type="slidenum">
              <a:rPr lang="es-PE" altLang="es-PE" smtClean="0"/>
              <a:pPr/>
              <a:t>‹Nº›</a:t>
            </a:fld>
            <a:endParaRPr lang="es-PE" altLang="es-PE"/>
          </a:p>
        </p:txBody>
      </p:sp>
    </p:spTree>
    <p:extLst>
      <p:ext uri="{BB962C8B-B14F-4D97-AF65-F5344CB8AC3E}">
        <p14:creationId xmlns:p14="http://schemas.microsoft.com/office/powerpoint/2010/main" val="201467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E69A7B4B-CEDA-4634-AEBE-4C4E5795F681}" type="datetimeFigureOut">
              <a:rPr lang="es-PE" smtClean="0"/>
              <a:pPr>
                <a:defRPr/>
              </a:pPr>
              <a:t>29/01/2023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16B066-B6DE-47C1-BB9D-F85D9DC035B4}" type="slidenum">
              <a:rPr lang="es-PE" altLang="es-PE" smtClean="0"/>
              <a:pPr/>
              <a:t>‹Nº›</a:t>
            </a:fld>
            <a:endParaRPr lang="es-PE" altLang="es-PE"/>
          </a:p>
        </p:txBody>
      </p:sp>
    </p:spTree>
    <p:extLst>
      <p:ext uri="{BB962C8B-B14F-4D97-AF65-F5344CB8AC3E}">
        <p14:creationId xmlns:p14="http://schemas.microsoft.com/office/powerpoint/2010/main" val="38190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AD6EF9FE-9580-418C-9B73-05DF85BCEAFE}" type="datetimeFigureOut">
              <a:rPr lang="es-PE" smtClean="0"/>
              <a:pPr>
                <a:defRPr/>
              </a:pPr>
              <a:t>29/01/2023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261FF6-1D0A-41FC-848C-17BBEE45631F}" type="slidenum">
              <a:rPr lang="es-PE" altLang="es-PE" smtClean="0"/>
              <a:pPr/>
              <a:t>‹Nº›</a:t>
            </a:fld>
            <a:endParaRPr lang="es-PE" altLang="es-PE"/>
          </a:p>
        </p:txBody>
      </p:sp>
    </p:spTree>
    <p:extLst>
      <p:ext uri="{BB962C8B-B14F-4D97-AF65-F5344CB8AC3E}">
        <p14:creationId xmlns:p14="http://schemas.microsoft.com/office/powerpoint/2010/main" val="323069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57EC6858-E897-47DC-BF5E-401C2AFA59DB}" type="datetimeFigureOut">
              <a:rPr lang="es-PE" smtClean="0"/>
              <a:pPr>
                <a:defRPr/>
              </a:pPr>
              <a:t>29/01/2023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E224C1-5DBA-41AC-8816-487763FD9402}" type="slidenum">
              <a:rPr lang="es-PE" altLang="es-PE" smtClean="0"/>
              <a:pPr/>
              <a:t>‹Nº›</a:t>
            </a:fld>
            <a:endParaRPr lang="es-PE" altLang="es-PE"/>
          </a:p>
        </p:txBody>
      </p:sp>
    </p:spTree>
    <p:extLst>
      <p:ext uri="{BB962C8B-B14F-4D97-AF65-F5344CB8AC3E}">
        <p14:creationId xmlns:p14="http://schemas.microsoft.com/office/powerpoint/2010/main" val="388250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fld id="{C1329AC8-7E54-414E-91FB-5C250E56F891}" type="datetimeFigureOut">
              <a:rPr lang="es-PE" smtClean="0"/>
              <a:pPr>
                <a:defRPr/>
              </a:pPr>
              <a:t>29/01/2023</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F9538D-97CC-469A-B955-B1A85CC9CABE}" type="slidenum">
              <a:rPr lang="es-PE" altLang="es-PE" smtClean="0"/>
              <a:pPr/>
              <a:t>‹Nº›</a:t>
            </a:fld>
            <a:endParaRPr lang="es-PE" altLang="es-PE"/>
          </a:p>
        </p:txBody>
      </p:sp>
    </p:spTree>
    <p:extLst>
      <p:ext uri="{BB962C8B-B14F-4D97-AF65-F5344CB8AC3E}">
        <p14:creationId xmlns:p14="http://schemas.microsoft.com/office/powerpoint/2010/main" val="389077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fld id="{BA579D55-75E3-420F-B5DD-8ABF8C6D6FE2}" type="datetimeFigureOut">
              <a:rPr lang="es-PE" smtClean="0"/>
              <a:pPr>
                <a:defRPr/>
              </a:pPr>
              <a:t>29/01/2023</a:t>
            </a:fld>
            <a:endParaRPr lang="es-PE"/>
          </a:p>
        </p:txBody>
      </p:sp>
      <p:sp>
        <p:nvSpPr>
          <p:cNvPr id="8" name="Footer Placeholder 7"/>
          <p:cNvSpPr>
            <a:spLocks noGrp="1"/>
          </p:cNvSpPr>
          <p:nvPr>
            <p:ph type="ftr" sz="quarter" idx="11"/>
          </p:nvPr>
        </p:nvSpPr>
        <p:spPr/>
        <p:txBody>
          <a:bodyPr/>
          <a:lstStyle/>
          <a:p>
            <a:pPr>
              <a:defRPr/>
            </a:pPr>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791A22-11C9-4D2C-B9C1-7B492ED1CB6F}" type="slidenum">
              <a:rPr lang="es-PE" altLang="es-PE" smtClean="0"/>
              <a:pPr/>
              <a:t>‹Nº›</a:t>
            </a:fld>
            <a:endParaRPr lang="es-PE" altLang="es-PE"/>
          </a:p>
        </p:txBody>
      </p:sp>
    </p:spTree>
    <p:extLst>
      <p:ext uri="{BB962C8B-B14F-4D97-AF65-F5344CB8AC3E}">
        <p14:creationId xmlns:p14="http://schemas.microsoft.com/office/powerpoint/2010/main" val="200214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06877EA0-A068-4F18-9F4F-58B87FF819B4}" type="datetimeFigureOut">
              <a:rPr lang="es-PE" smtClean="0"/>
              <a:pPr>
                <a:defRPr/>
              </a:pPr>
              <a:t>29/01/2023</a:t>
            </a:fld>
            <a:endParaRPr lang="es-PE"/>
          </a:p>
        </p:txBody>
      </p:sp>
      <p:sp>
        <p:nvSpPr>
          <p:cNvPr id="4" name="Footer Placeholder 3"/>
          <p:cNvSpPr>
            <a:spLocks noGrp="1"/>
          </p:cNvSpPr>
          <p:nvPr>
            <p:ph type="ftr" sz="quarter" idx="11"/>
          </p:nvPr>
        </p:nvSpPr>
        <p:spPr/>
        <p:txBody>
          <a:bodyPr/>
          <a:lstStyle/>
          <a:p>
            <a:pPr>
              <a:defRPr/>
            </a:pPr>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B8EABB-A83C-4F02-8923-8591A66366AE}" type="slidenum">
              <a:rPr lang="es-PE" altLang="es-PE" smtClean="0"/>
              <a:pPr/>
              <a:t>‹Nº›</a:t>
            </a:fld>
            <a:endParaRPr lang="es-PE" altLang="es-PE"/>
          </a:p>
        </p:txBody>
      </p:sp>
    </p:spTree>
    <p:extLst>
      <p:ext uri="{BB962C8B-B14F-4D97-AF65-F5344CB8AC3E}">
        <p14:creationId xmlns:p14="http://schemas.microsoft.com/office/powerpoint/2010/main" val="326161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4DFFE2-E176-4DAA-B8D1-3F68B88E2DC2}" type="datetimeFigureOut">
              <a:rPr lang="es-PE" smtClean="0"/>
              <a:pPr>
                <a:defRPr/>
              </a:pPr>
              <a:t>29/01/2023</a:t>
            </a:fld>
            <a:endParaRPr lang="es-PE"/>
          </a:p>
        </p:txBody>
      </p:sp>
      <p:sp>
        <p:nvSpPr>
          <p:cNvPr id="3" name="Footer Placeholder 2"/>
          <p:cNvSpPr>
            <a:spLocks noGrp="1"/>
          </p:cNvSpPr>
          <p:nvPr>
            <p:ph type="ftr" sz="quarter" idx="11"/>
          </p:nvPr>
        </p:nvSpPr>
        <p:spPr/>
        <p:txBody>
          <a:bodyPr/>
          <a:lstStyle/>
          <a:p>
            <a:pPr>
              <a:defRPr/>
            </a:pPr>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531AFD-176A-4432-AEC2-A8DAED25A5D9}" type="slidenum">
              <a:rPr lang="es-PE" altLang="es-PE" smtClean="0"/>
              <a:pPr/>
              <a:t>‹Nº›</a:t>
            </a:fld>
            <a:endParaRPr lang="es-PE" altLang="es-PE"/>
          </a:p>
        </p:txBody>
      </p:sp>
    </p:spTree>
    <p:extLst>
      <p:ext uri="{BB962C8B-B14F-4D97-AF65-F5344CB8AC3E}">
        <p14:creationId xmlns:p14="http://schemas.microsoft.com/office/powerpoint/2010/main" val="16449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DE5FC9B8-57A8-44F1-AE45-CFC742B09CFB}" type="datetimeFigureOut">
              <a:rPr lang="es-PE" smtClean="0"/>
              <a:pPr>
                <a:defRPr/>
              </a:pPr>
              <a:t>29/01/2023</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133A7C-8767-4868-8FD7-49CE015021FC}" type="slidenum">
              <a:rPr lang="es-PE" altLang="es-PE" smtClean="0"/>
              <a:pPr/>
              <a:t>‹Nº›</a:t>
            </a:fld>
            <a:endParaRPr lang="es-PE" altLang="es-PE"/>
          </a:p>
        </p:txBody>
      </p:sp>
    </p:spTree>
    <p:extLst>
      <p:ext uri="{BB962C8B-B14F-4D97-AF65-F5344CB8AC3E}">
        <p14:creationId xmlns:p14="http://schemas.microsoft.com/office/powerpoint/2010/main" val="178553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BA579D55-75E3-420F-B5DD-8ABF8C6D6FE2}" type="datetimeFigureOut">
              <a:rPr lang="es-PE" smtClean="0"/>
              <a:pPr>
                <a:defRPr/>
              </a:pPr>
              <a:t>29/01/2023</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791A22-11C9-4D2C-B9C1-7B492ED1CB6F}" type="slidenum">
              <a:rPr lang="es-PE" altLang="es-PE" smtClean="0"/>
              <a:pPr/>
              <a:t>‹Nº›</a:t>
            </a:fld>
            <a:endParaRPr lang="es-PE" altLang="es-PE"/>
          </a:p>
        </p:txBody>
      </p:sp>
    </p:spTree>
    <p:extLst>
      <p:ext uri="{BB962C8B-B14F-4D97-AF65-F5344CB8AC3E}">
        <p14:creationId xmlns:p14="http://schemas.microsoft.com/office/powerpoint/2010/main" val="372818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A579D55-75E3-420F-B5DD-8ABF8C6D6FE2}" type="datetimeFigureOut">
              <a:rPr lang="es-PE" smtClean="0"/>
              <a:pPr>
                <a:defRPr/>
              </a:pPr>
              <a:t>29/01/2023</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791A22-11C9-4D2C-B9C1-7B492ED1CB6F}" type="slidenum">
              <a:rPr lang="es-PE" altLang="es-PE" smtClean="0"/>
              <a:pPr/>
              <a:t>‹Nº›</a:t>
            </a:fld>
            <a:endParaRPr lang="es-PE" altLang="es-PE"/>
          </a:p>
        </p:txBody>
      </p:sp>
    </p:spTree>
    <p:extLst>
      <p:ext uri="{BB962C8B-B14F-4D97-AF65-F5344CB8AC3E}">
        <p14:creationId xmlns:p14="http://schemas.microsoft.com/office/powerpoint/2010/main" val="617748149"/>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aristashuelva.es/webinfo/tecnologia/arduino/Libro_kit_Basico.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inkercad.com/"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tinkercad.com/"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hyperlink" Target="https://www.tinkercad.com/"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hyperlink" Target="https://www.tinkercad.com/"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programarfacil.com/blog/arduino-blog/leer-el-sensor-de-temperatura-lm35-en-arduino/" TargetMode="External"/><Relationship Id="rId3" Type="http://schemas.openxmlformats.org/officeDocument/2006/relationships/hyperlink" Target="https://internetpasoapaso.com/arduino-ide/" TargetMode="External"/><Relationship Id="rId7" Type="http://schemas.openxmlformats.org/officeDocument/2006/relationships/hyperlink" Target="https://aprendiendoarduino.wordpress.com/2015/03/26/estructuras-de-control/" TargetMode="External"/><Relationship Id="rId2" Type="http://schemas.openxmlformats.org/officeDocument/2006/relationships/hyperlink" Target="http://diwo.bq.com/librerias-arduino/" TargetMode="External"/><Relationship Id="rId1" Type="http://schemas.openxmlformats.org/officeDocument/2006/relationships/slideLayout" Target="../slideLayouts/slideLayout2.xml"/><Relationship Id="rId6" Type="http://schemas.openxmlformats.org/officeDocument/2006/relationships/hyperlink" Target="https://www.wexterhome.com/curso-arduino/sentencia-if-else/" TargetMode="External"/><Relationship Id="rId5" Type="http://schemas.openxmlformats.org/officeDocument/2006/relationships/hyperlink" Target="https://www.electrodaddy.com/control-y-polarizacion-de-leds/" TargetMode="External"/><Relationship Id="rId10" Type="http://schemas.openxmlformats.org/officeDocument/2006/relationships/hyperlink" Target="https://programarfacil.com/blog/arduino-blog/el-potenciometro-y-arduino/" TargetMode="External"/><Relationship Id="rId4" Type="http://schemas.openxmlformats.org/officeDocument/2006/relationships/hyperlink" Target="https://www.arduino.cc/reference/es/" TargetMode="External"/><Relationship Id="rId9" Type="http://schemas.openxmlformats.org/officeDocument/2006/relationships/hyperlink" Target="https://saraih1008.wixsite.com/roboticaeducativa/arduin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ángulo 2">
            <a:extLst>
              <a:ext uri="{FF2B5EF4-FFF2-40B4-BE49-F238E27FC236}">
                <a16:creationId xmlns:a16="http://schemas.microsoft.com/office/drawing/2014/main" id="{95E17D09-8F08-4E70-81EA-23D6B8E41E4F}"/>
              </a:ext>
            </a:extLst>
          </p:cNvPr>
          <p:cNvSpPr>
            <a:spLocks noChangeArrowheads="1"/>
          </p:cNvSpPr>
          <p:nvPr/>
        </p:nvSpPr>
        <p:spPr bwMode="auto">
          <a:xfrm>
            <a:off x="1735258" y="356017"/>
            <a:ext cx="9115425" cy="566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s-PE" altLang="es-PE" b="1" dirty="0">
              <a:solidFill>
                <a:srgbClr val="FF0000"/>
              </a:solidFill>
              <a:latin typeface="Arial Black" panose="020B0A04020102020204" pitchFamily="34" charset="0"/>
            </a:endParaRPr>
          </a:p>
          <a:p>
            <a:pPr algn="ctr" eaLnBrk="1" hangingPunct="1"/>
            <a:r>
              <a:rPr lang="es-PE" altLang="es-PE" sz="3600" b="1" dirty="0">
                <a:latin typeface="Arial Black" panose="020B0A04020102020204" pitchFamily="34" charset="0"/>
              </a:rPr>
              <a:t>INTERNET DE LAS COSAS</a:t>
            </a:r>
          </a:p>
          <a:p>
            <a:pPr algn="ctr" eaLnBrk="1" hangingPunct="1"/>
            <a:r>
              <a:rPr lang="es-PE" altLang="es-PE" sz="2800" b="1" dirty="0">
                <a:solidFill>
                  <a:srgbClr val="FF0000"/>
                </a:solidFill>
                <a:latin typeface="Arial Black" panose="020B0A04020102020204" pitchFamily="34" charset="0"/>
              </a:rPr>
              <a:t>I</a:t>
            </a:r>
            <a:r>
              <a:rPr lang="es-PE" altLang="es-PE" sz="2800" b="1" dirty="0">
                <a:latin typeface="Arial Black" panose="020B0A04020102020204" pitchFamily="34" charset="0"/>
              </a:rPr>
              <a:t>NTERNET </a:t>
            </a:r>
            <a:r>
              <a:rPr lang="es-PE" altLang="es-PE" sz="2800" b="1" dirty="0">
                <a:solidFill>
                  <a:srgbClr val="FF0000"/>
                </a:solidFill>
                <a:latin typeface="Arial Black" panose="020B0A04020102020204" pitchFamily="34" charset="0"/>
              </a:rPr>
              <a:t>O</a:t>
            </a:r>
            <a:r>
              <a:rPr lang="es-PE" altLang="es-PE" sz="2800" b="1" dirty="0">
                <a:latin typeface="Arial Black" panose="020B0A04020102020204" pitchFamily="34" charset="0"/>
              </a:rPr>
              <a:t>F </a:t>
            </a:r>
            <a:r>
              <a:rPr lang="es-PE" altLang="es-PE" sz="2800" b="1" dirty="0">
                <a:solidFill>
                  <a:srgbClr val="FF0000"/>
                </a:solidFill>
                <a:latin typeface="Arial Black" panose="020B0A04020102020204" pitchFamily="34" charset="0"/>
              </a:rPr>
              <a:t>T</a:t>
            </a:r>
            <a:r>
              <a:rPr lang="es-PE" altLang="es-PE" sz="2800" b="1" dirty="0">
                <a:latin typeface="Arial Black" panose="020B0A04020102020204" pitchFamily="34" charset="0"/>
              </a:rPr>
              <a:t>HINGS</a:t>
            </a:r>
          </a:p>
          <a:p>
            <a:pPr eaLnBrk="1" hangingPunct="1"/>
            <a:endParaRPr lang="es-PE" altLang="es-PE" sz="3600" b="1" dirty="0">
              <a:solidFill>
                <a:srgbClr val="FF0000"/>
              </a:solidFill>
              <a:latin typeface="Arial Black" panose="020B0A04020102020204" pitchFamily="34" charset="0"/>
            </a:endParaRPr>
          </a:p>
          <a:p>
            <a:pPr eaLnBrk="1" hangingPunct="1"/>
            <a:r>
              <a:rPr lang="es-PE" altLang="es-PE" sz="3600" b="1" dirty="0">
                <a:solidFill>
                  <a:srgbClr val="FF0000"/>
                </a:solidFill>
                <a:latin typeface="Arial Black" panose="020B0A04020102020204" pitchFamily="34" charset="0"/>
              </a:rPr>
              <a:t>TEMA N°3: </a:t>
            </a:r>
          </a:p>
          <a:p>
            <a:r>
              <a:rPr lang="es-PE" sz="2800" b="1" i="0" u="none" strike="noStrike" baseline="0" dirty="0">
                <a:solidFill>
                  <a:srgbClr val="252525"/>
                </a:solidFill>
                <a:latin typeface="Arial Black" panose="020B0A04020102020204" pitchFamily="34" charset="0"/>
              </a:rPr>
              <a:t>SOFTWARE PARA SISTEMAS IOT - PARTE 1 </a:t>
            </a:r>
            <a:r>
              <a:rPr lang="es-PE" sz="1800" b="0" i="0" u="none" strike="noStrike" baseline="0" dirty="0">
                <a:solidFill>
                  <a:srgbClr val="000000"/>
                </a:solidFill>
                <a:latin typeface="Arial" panose="020B0604020202020204" pitchFamily="34" charset="0"/>
              </a:rPr>
              <a:t>	</a:t>
            </a:r>
          </a:p>
          <a:p>
            <a:endParaRPr lang="es-PE" altLang="es-PE" sz="3600" b="1" dirty="0">
              <a:solidFill>
                <a:srgbClr val="FF0000"/>
              </a:solidFill>
              <a:latin typeface="Arial Black" panose="020B0A04020102020204" pitchFamily="34" charset="0"/>
            </a:endParaRPr>
          </a:p>
          <a:p>
            <a:pPr eaLnBrk="1" hangingPunct="1"/>
            <a:r>
              <a:rPr lang="es-PE" altLang="es-PE" sz="3600" b="1" dirty="0">
                <a:solidFill>
                  <a:srgbClr val="FF0000"/>
                </a:solidFill>
                <a:latin typeface="Arial Black" panose="020B0A04020102020204" pitchFamily="34" charset="0"/>
              </a:rPr>
              <a:t>DOCENTE:</a:t>
            </a:r>
          </a:p>
          <a:p>
            <a:pPr eaLnBrk="1" hangingPunct="1"/>
            <a:r>
              <a:rPr lang="es-PE" altLang="es-PE" sz="3600" b="1" dirty="0">
                <a:latin typeface="Arial Black" panose="020B0A04020102020204" pitchFamily="34" charset="0"/>
              </a:rPr>
              <a:t>GARCÍA LA CHIRA JULIO CESAR</a:t>
            </a:r>
          </a:p>
          <a:p>
            <a:pPr eaLnBrk="1" hangingPunct="1"/>
            <a:endParaRPr lang="es-PE" altLang="es-PE" sz="3600" b="1" dirty="0">
              <a:latin typeface="Arial Black" panose="020B0A04020102020204" pitchFamily="34" charset="0"/>
            </a:endParaRPr>
          </a:p>
          <a:p>
            <a:pPr eaLnBrk="1" hangingPunct="1"/>
            <a:r>
              <a:rPr lang="es-PE" altLang="es-PE" sz="3600" b="1" dirty="0">
                <a:latin typeface="Arial Black" panose="020B0A04020102020204" pitchFamily="34" charset="0"/>
              </a:rPr>
              <a:t>D19361@idat.edu.pe</a:t>
            </a:r>
          </a:p>
        </p:txBody>
      </p:sp>
      <p:pic>
        <p:nvPicPr>
          <p:cNvPr id="7172" name="Picture 4" descr="Resultado de imagen para logo idat">
            <a:extLst>
              <a:ext uri="{FF2B5EF4-FFF2-40B4-BE49-F238E27FC236}">
                <a16:creationId xmlns:a16="http://schemas.microsoft.com/office/drawing/2014/main" id="{4B448F03-639F-4370-AC0E-0AD807AF0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1260883" y="-220543"/>
            <a:ext cx="9938857" cy="1292662"/>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pPr algn="l" fontAlgn="base"/>
            <a:r>
              <a:rPr lang="es-PE" sz="3200" b="1" dirty="0">
                <a:latin typeface="Arial" panose="020B0604020202020204" pitchFamily="34" charset="0"/>
                <a:cs typeface="Arial" panose="020B0604020202020204" pitchFamily="34" charset="0"/>
              </a:rPr>
              <a:t>VOID </a:t>
            </a:r>
            <a:r>
              <a:rPr lang="es-PE" sz="3200" b="1" i="0" dirty="0">
                <a:effectLst/>
                <a:latin typeface="Arial" panose="020B0604020202020204" pitchFamily="34" charset="0"/>
                <a:cs typeface="Arial" panose="020B0604020202020204" pitchFamily="34" charset="0"/>
              </a:rPr>
              <a:t>SETUP () { }</a:t>
            </a:r>
            <a:endParaRPr lang="es-ES" sz="3200" b="1" i="0" dirty="0">
              <a:effectLst/>
              <a:latin typeface="Arial" panose="020B0604020202020204" pitchFamily="34" charset="0"/>
              <a:cs typeface="Arial" panose="020B0604020202020204" pitchFamily="34" charset="0"/>
            </a:endParaRPr>
          </a:p>
          <a:p>
            <a:r>
              <a:rPr lang="es-ES" sz="1800" b="0"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BF91BD52-98C2-4C1A-9900-01C120B83FC2}"/>
              </a:ext>
            </a:extLst>
          </p:cNvPr>
          <p:cNvSpPr txBox="1"/>
          <p:nvPr/>
        </p:nvSpPr>
        <p:spPr>
          <a:xfrm>
            <a:off x="752300" y="1214115"/>
            <a:ext cx="10956021" cy="2246769"/>
          </a:xfrm>
          <a:prstGeom prst="rect">
            <a:avLst/>
          </a:prstGeom>
          <a:noFill/>
        </p:spPr>
        <p:txBody>
          <a:bodyPr wrap="square">
            <a:spAutoFit/>
          </a:bodyPr>
          <a:lstStyle/>
          <a:p>
            <a:pPr algn="just" fontAlgn="base"/>
            <a:r>
              <a:rPr lang="es-ES" sz="2800" b="0" i="0" dirty="0">
                <a:effectLst/>
                <a:latin typeface="Roboto" panose="02000000000000000000" pitchFamily="2" charset="0"/>
              </a:rPr>
              <a:t>Esta función se ejecuta al iniciar Arduino, y no se vuelve a ejecutar a no ser que se reinicie la placa controladora. Es la zona encargada de realizar la configuración previa al curso normal del programa, nos permitirá iniciar pines y ejecutar la operaciones que consideremos oportunas. Se programa de la siguiente forma:</a:t>
            </a:r>
            <a:endParaRPr lang="es-PE" sz="2800" b="1" i="0" dirty="0">
              <a:effectLst/>
              <a:latin typeface="Arial" panose="020B0604020202020204" pitchFamily="34" charset="0"/>
              <a:cs typeface="Arial" panose="020B0604020202020204" pitchFamily="34" charset="0"/>
            </a:endParaRPr>
          </a:p>
        </p:txBody>
      </p:sp>
      <p:pic>
        <p:nvPicPr>
          <p:cNvPr id="8" name="Imagen 7">
            <a:extLst>
              <a:ext uri="{FF2B5EF4-FFF2-40B4-BE49-F238E27FC236}">
                <a16:creationId xmlns:a16="http://schemas.microsoft.com/office/drawing/2014/main" id="{2D63E13D-DD3F-4981-8CCD-F1297B6E3CEC}"/>
              </a:ext>
            </a:extLst>
          </p:cNvPr>
          <p:cNvPicPr>
            <a:picLocks noChangeAspect="1"/>
          </p:cNvPicPr>
          <p:nvPr/>
        </p:nvPicPr>
        <p:blipFill>
          <a:blip r:embed="rId3"/>
          <a:stretch>
            <a:fillRect/>
          </a:stretch>
        </p:blipFill>
        <p:spPr>
          <a:xfrm>
            <a:off x="1119091" y="3602880"/>
            <a:ext cx="10449702" cy="2919008"/>
          </a:xfrm>
          <a:prstGeom prst="rect">
            <a:avLst/>
          </a:prstGeom>
        </p:spPr>
      </p:pic>
    </p:spTree>
    <p:extLst>
      <p:ext uri="{BB962C8B-B14F-4D97-AF65-F5344CB8AC3E}">
        <p14:creationId xmlns:p14="http://schemas.microsoft.com/office/powerpoint/2010/main" val="302826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BF91BD52-98C2-4C1A-9900-01C120B83FC2}"/>
              </a:ext>
            </a:extLst>
          </p:cNvPr>
          <p:cNvSpPr txBox="1"/>
          <p:nvPr/>
        </p:nvSpPr>
        <p:spPr>
          <a:xfrm>
            <a:off x="617989" y="1217693"/>
            <a:ext cx="10956021" cy="3108543"/>
          </a:xfrm>
          <a:prstGeom prst="rect">
            <a:avLst/>
          </a:prstGeom>
          <a:noFill/>
        </p:spPr>
        <p:txBody>
          <a:bodyPr wrap="square">
            <a:spAutoFit/>
          </a:bodyPr>
          <a:lstStyle/>
          <a:p>
            <a:pPr algn="just" fontAlgn="base"/>
            <a:r>
              <a:rPr lang="es-ES" sz="2800" dirty="0">
                <a:latin typeface="Arial" panose="020B0604020202020204" pitchFamily="34" charset="0"/>
                <a:cs typeface="Arial" panose="020B0604020202020204" pitchFamily="34" charset="0"/>
              </a:rPr>
              <a:t>L</a:t>
            </a:r>
            <a:r>
              <a:rPr lang="es-ES" sz="2800" i="0" dirty="0">
                <a:effectLst/>
                <a:latin typeface="Arial" panose="020B0604020202020204" pitchFamily="34" charset="0"/>
                <a:cs typeface="Arial" panose="020B0604020202020204" pitchFamily="34" charset="0"/>
              </a:rPr>
              <a:t>a función </a:t>
            </a:r>
            <a:r>
              <a:rPr lang="es-ES" sz="2800" i="1" dirty="0" err="1">
                <a:effectLst/>
                <a:latin typeface="Arial" panose="020B0604020202020204" pitchFamily="34" charset="0"/>
                <a:cs typeface="Arial" panose="020B0604020202020204" pitchFamily="34" charset="0"/>
              </a:rPr>
              <a:t>loop</a:t>
            </a:r>
            <a:r>
              <a:rPr lang="es-ES" sz="2800" i="0" dirty="0">
                <a:effectLst/>
                <a:latin typeface="Arial" panose="020B0604020202020204" pitchFamily="34" charset="0"/>
                <a:cs typeface="Arial" panose="020B0604020202020204" pitchFamily="34" charset="0"/>
              </a:rPr>
              <a:t> se ejecuta después de la función </a:t>
            </a:r>
            <a:r>
              <a:rPr lang="es-ES" sz="2800" i="1" dirty="0" err="1">
                <a:effectLst/>
                <a:latin typeface="Arial" panose="020B0604020202020204" pitchFamily="34" charset="0"/>
                <a:cs typeface="Arial" panose="020B0604020202020204" pitchFamily="34" charset="0"/>
              </a:rPr>
              <a:t>setup</a:t>
            </a:r>
            <a:r>
              <a:rPr lang="es-ES" sz="2800" i="0" dirty="0">
                <a:effectLst/>
                <a:latin typeface="Arial" panose="020B0604020202020204" pitchFamily="34" charset="0"/>
                <a:cs typeface="Arial" panose="020B0604020202020204" pitchFamily="34" charset="0"/>
              </a:rPr>
              <a:t>. Lo hace infinitamente y de forma cíclica. Es decir, que cuando haya terminado la función </a:t>
            </a:r>
            <a:r>
              <a:rPr lang="es-ES" sz="2800" i="1" dirty="0" err="1">
                <a:effectLst/>
                <a:latin typeface="Arial" panose="020B0604020202020204" pitchFamily="34" charset="0"/>
                <a:cs typeface="Arial" panose="020B0604020202020204" pitchFamily="34" charset="0"/>
              </a:rPr>
              <a:t>setup</a:t>
            </a:r>
            <a:r>
              <a:rPr lang="es-ES" sz="2800" i="0" dirty="0">
                <a:effectLst/>
                <a:latin typeface="Arial" panose="020B0604020202020204" pitchFamily="34" charset="0"/>
                <a:cs typeface="Arial" panose="020B0604020202020204" pitchFamily="34" charset="0"/>
              </a:rPr>
              <a:t>, </a:t>
            </a:r>
            <a:r>
              <a:rPr lang="es-ES" sz="2800" i="1" dirty="0" err="1">
                <a:effectLst/>
                <a:latin typeface="Arial" panose="020B0604020202020204" pitchFamily="34" charset="0"/>
                <a:cs typeface="Arial" panose="020B0604020202020204" pitchFamily="34" charset="0"/>
              </a:rPr>
              <a:t>loop</a:t>
            </a:r>
            <a:r>
              <a:rPr lang="es-ES" sz="2800" i="1" dirty="0">
                <a:effectLst/>
                <a:latin typeface="Arial" panose="020B0604020202020204" pitchFamily="34" charset="0"/>
                <a:cs typeface="Arial" panose="020B0604020202020204" pitchFamily="34" charset="0"/>
              </a:rPr>
              <a:t> </a:t>
            </a:r>
            <a:r>
              <a:rPr lang="es-ES" sz="2800" i="0" dirty="0">
                <a:effectLst/>
                <a:latin typeface="Arial" panose="020B0604020202020204" pitchFamily="34" charset="0"/>
                <a:cs typeface="Arial" panose="020B0604020202020204" pitchFamily="34" charset="0"/>
              </a:rPr>
              <a:t>entrará en ejecución, y cuando llegue al final volverá a ejecutarse otra vez, infinitas veces hasta que el usuario reinicie o apague Arduino. Esta sección es la principal, y donde más programación tendremos que hacer. Un ejemplo de la función </a:t>
            </a:r>
            <a:r>
              <a:rPr lang="es-ES" sz="2800" i="1" dirty="0" err="1">
                <a:effectLst/>
                <a:latin typeface="Arial" panose="020B0604020202020204" pitchFamily="34" charset="0"/>
                <a:cs typeface="Arial" panose="020B0604020202020204" pitchFamily="34" charset="0"/>
              </a:rPr>
              <a:t>loop</a:t>
            </a:r>
            <a:r>
              <a:rPr lang="es-ES" sz="2800" i="1" dirty="0">
                <a:effectLst/>
                <a:latin typeface="Arial" panose="020B0604020202020204" pitchFamily="34" charset="0"/>
                <a:cs typeface="Arial" panose="020B0604020202020204" pitchFamily="34" charset="0"/>
              </a:rPr>
              <a:t> </a:t>
            </a:r>
            <a:r>
              <a:rPr lang="es-ES" sz="2800" i="0" dirty="0">
                <a:effectLst/>
                <a:latin typeface="Arial" panose="020B0604020202020204" pitchFamily="34" charset="0"/>
                <a:cs typeface="Arial" panose="020B0604020202020204" pitchFamily="34" charset="0"/>
              </a:rPr>
              <a:t>podría ser:</a:t>
            </a:r>
            <a:endParaRPr lang="es-PE" sz="2800" i="0" dirty="0">
              <a:effectLst/>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74884D33-1086-4487-8B07-28DD859397A9}"/>
              </a:ext>
            </a:extLst>
          </p:cNvPr>
          <p:cNvPicPr>
            <a:picLocks noChangeAspect="1"/>
          </p:cNvPicPr>
          <p:nvPr/>
        </p:nvPicPr>
        <p:blipFill>
          <a:blip r:embed="rId3"/>
          <a:stretch>
            <a:fillRect/>
          </a:stretch>
        </p:blipFill>
        <p:spPr>
          <a:xfrm>
            <a:off x="3048829" y="4782290"/>
            <a:ext cx="7419975" cy="2019300"/>
          </a:xfrm>
          <a:prstGeom prst="rect">
            <a:avLst/>
          </a:prstGeom>
        </p:spPr>
      </p:pic>
      <p:sp>
        <p:nvSpPr>
          <p:cNvPr id="9" name="CuadroTexto 8">
            <a:extLst>
              <a:ext uri="{FF2B5EF4-FFF2-40B4-BE49-F238E27FC236}">
                <a16:creationId xmlns:a16="http://schemas.microsoft.com/office/drawing/2014/main" id="{D12B690F-A0D9-45A4-9435-20B5353CA065}"/>
              </a:ext>
            </a:extLst>
          </p:cNvPr>
          <p:cNvSpPr txBox="1"/>
          <p:nvPr/>
        </p:nvSpPr>
        <p:spPr>
          <a:xfrm>
            <a:off x="1269272" y="-379934"/>
            <a:ext cx="9938857" cy="1292662"/>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pPr algn="l" fontAlgn="base"/>
            <a:r>
              <a:rPr lang="es-PE" sz="3200" b="1" dirty="0">
                <a:latin typeface="Arial" panose="020B0604020202020204" pitchFamily="34" charset="0"/>
                <a:cs typeface="Arial" panose="020B0604020202020204" pitchFamily="34" charset="0"/>
              </a:rPr>
              <a:t>VOID </a:t>
            </a:r>
            <a:r>
              <a:rPr lang="es-PE" sz="3200" b="1" i="0" dirty="0">
                <a:effectLst/>
                <a:latin typeface="Arial" panose="020B0604020202020204" pitchFamily="34" charset="0"/>
                <a:cs typeface="Arial" panose="020B0604020202020204" pitchFamily="34" charset="0"/>
              </a:rPr>
              <a:t>LOOP () { }</a:t>
            </a:r>
            <a:endParaRPr lang="es-ES" sz="3200" b="1" i="0" dirty="0">
              <a:effectLst/>
              <a:latin typeface="Arial" panose="020B0604020202020204" pitchFamily="34" charset="0"/>
              <a:cs typeface="Arial" panose="020B0604020202020204" pitchFamily="34" charset="0"/>
            </a:endParaRPr>
          </a:p>
          <a:p>
            <a:r>
              <a:rPr lang="es-ES" sz="1800" b="0" i="0" u="none" strike="noStrike" baseline="0" dirty="0">
                <a:solidFill>
                  <a:srgbClr val="000000"/>
                </a:solidFill>
                <a:latin typeface="Arial" panose="020B0604020202020204" pitchFamily="34" charset="0"/>
              </a:rPr>
              <a:t>	</a:t>
            </a:r>
          </a:p>
        </p:txBody>
      </p:sp>
      <p:sp>
        <p:nvSpPr>
          <p:cNvPr id="6" name="CuadroTexto 5">
            <a:extLst>
              <a:ext uri="{FF2B5EF4-FFF2-40B4-BE49-F238E27FC236}">
                <a16:creationId xmlns:a16="http://schemas.microsoft.com/office/drawing/2014/main" id="{6CEAEA81-FAF9-4E47-B955-15D14AEACE7A}"/>
              </a:ext>
            </a:extLst>
          </p:cNvPr>
          <p:cNvSpPr txBox="1"/>
          <p:nvPr/>
        </p:nvSpPr>
        <p:spPr>
          <a:xfrm>
            <a:off x="2556290" y="6550223"/>
            <a:ext cx="9706926" cy="307777"/>
          </a:xfrm>
          <a:prstGeom prst="rect">
            <a:avLst/>
          </a:prstGeom>
          <a:noFill/>
        </p:spPr>
        <p:txBody>
          <a:bodyPr wrap="square" rtlCol="0">
            <a:spAutoFit/>
          </a:bodyPr>
          <a:lstStyle/>
          <a:p>
            <a:r>
              <a:rPr lang="es-ES" sz="1400" dirty="0">
                <a:latin typeface="Arial" panose="020B0604020202020204" pitchFamily="34" charset="0"/>
                <a:cs typeface="Arial" panose="020B0604020202020204" pitchFamily="34" charset="0"/>
              </a:rPr>
              <a:t>// Al llegar aquí, el Arduino volverá a la primera línea y comenzara a ejecutar todas las instrucciones nuevamente.</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3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497222" y="-226643"/>
            <a:ext cx="9938857" cy="1231106"/>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r>
              <a:rPr lang="es-PE" sz="2800" b="1" dirty="0">
                <a:effectLst/>
                <a:latin typeface="Arial" panose="020B0604020202020204" pitchFamily="34" charset="0"/>
                <a:ea typeface="Times New Roman" panose="02020603050405020304" pitchFamily="18" charset="0"/>
                <a:cs typeface="Arial" panose="020B0604020202020204" pitchFamily="34" charset="0"/>
              </a:rPr>
              <a:t>SINTAXIS DE COMANDO </a:t>
            </a:r>
          </a:p>
          <a:p>
            <a:r>
              <a:rPr lang="es-ES" sz="1800" b="0"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1F15A6B6-3A03-446C-B9F9-26CFEB1B1348}"/>
              </a:ext>
            </a:extLst>
          </p:cNvPr>
          <p:cNvSpPr txBox="1"/>
          <p:nvPr/>
        </p:nvSpPr>
        <p:spPr>
          <a:xfrm>
            <a:off x="1556945" y="769571"/>
            <a:ext cx="10073080" cy="5940088"/>
          </a:xfrm>
          <a:prstGeom prst="rect">
            <a:avLst/>
          </a:prstGeom>
          <a:noFill/>
        </p:spPr>
        <p:txBody>
          <a:bodyPr wrap="square">
            <a:spAutoFit/>
          </a:bodyPr>
          <a:lstStyle/>
          <a:p>
            <a:pPr marL="342900" indent="-342900" algn="l">
              <a:buFont typeface="Wingdings" panose="05000000000000000000" pitchFamily="2" charset="2"/>
              <a:buChar char="ü"/>
            </a:pPr>
            <a:r>
              <a:rPr lang="es-ES" sz="2000" b="0" i="0" dirty="0">
                <a:effectLst/>
                <a:latin typeface="Arial" panose="020B0604020202020204" pitchFamily="34" charset="0"/>
              </a:rPr>
              <a:t>Los cuerpos de funciones se encierran entre llaves </a:t>
            </a:r>
            <a:r>
              <a:rPr lang="es-ES" sz="2000" b="1" i="0" dirty="0">
                <a:effectLst/>
                <a:latin typeface="Arial" panose="020B0604020202020204" pitchFamily="34" charset="0"/>
              </a:rPr>
              <a:t>{ }</a:t>
            </a:r>
            <a:r>
              <a:rPr lang="es-ES" sz="2000" b="0" i="0" dirty="0">
                <a:effectLst/>
                <a:latin typeface="Arial" panose="020B0604020202020204" pitchFamily="34" charset="0"/>
              </a:rPr>
              <a:t>.</a:t>
            </a:r>
          </a:p>
          <a:p>
            <a:pPr marL="342900" indent="-342900" algn="l">
              <a:buFont typeface="Wingdings" panose="05000000000000000000" pitchFamily="2" charset="2"/>
              <a:buChar char="ü"/>
            </a:pPr>
            <a:r>
              <a:rPr lang="es-ES" sz="2000" b="0" i="0" dirty="0">
                <a:effectLst/>
                <a:latin typeface="Arial" panose="020B0604020202020204" pitchFamily="34" charset="0"/>
              </a:rPr>
              <a:t>Cada comando termina con un punto y coma ;</a:t>
            </a:r>
          </a:p>
          <a:p>
            <a:pPr marL="342900" indent="-342900" algn="l">
              <a:buFont typeface="Wingdings" panose="05000000000000000000" pitchFamily="2" charset="2"/>
              <a:buChar char="ü"/>
            </a:pPr>
            <a:r>
              <a:rPr lang="es-ES" sz="2000" b="0" i="0" dirty="0">
                <a:effectLst/>
                <a:latin typeface="Arial" panose="020B0604020202020204" pitchFamily="34" charset="0"/>
              </a:rPr>
              <a:t>El método se aplica al objeto a través de un punto. Ejemplo: </a:t>
            </a:r>
            <a:r>
              <a:rPr lang="es-ES" sz="2000" b="1" i="0" dirty="0" err="1">
                <a:effectLst/>
                <a:latin typeface="Arial" panose="020B0604020202020204" pitchFamily="34" charset="0"/>
              </a:rPr>
              <a:t>Serial.begin</a:t>
            </a:r>
            <a:r>
              <a:rPr lang="es-ES" sz="2000" b="1" i="0" dirty="0">
                <a:effectLst/>
                <a:latin typeface="Arial" panose="020B0604020202020204" pitchFamily="34" charset="0"/>
              </a:rPr>
              <a:t>()</a:t>
            </a:r>
            <a:r>
              <a:rPr lang="es-ES" sz="2000" b="0" i="0" dirty="0">
                <a:effectLst/>
                <a:latin typeface="Arial" panose="020B0604020202020204" pitchFamily="34" charset="0"/>
              </a:rPr>
              <a:t>;</a:t>
            </a:r>
          </a:p>
          <a:p>
            <a:pPr marL="342900" indent="-342900" algn="l">
              <a:buFont typeface="Wingdings" panose="05000000000000000000" pitchFamily="2" charset="2"/>
              <a:buChar char="ü"/>
            </a:pPr>
            <a:r>
              <a:rPr lang="es-ES" sz="2000" b="0" i="0" dirty="0">
                <a:effectLst/>
                <a:latin typeface="Arial" panose="020B0604020202020204" pitchFamily="34" charset="0"/>
              </a:rPr>
              <a:t>Una llamada a una función o método siempre termina entre paréntesis, incluso si la función no toma parámetros. Ejemplo:</a:t>
            </a:r>
            <a:r>
              <a:rPr lang="es-ES" sz="2000" b="1" i="0" dirty="0">
                <a:effectLst/>
                <a:latin typeface="Arial" panose="020B0604020202020204" pitchFamily="34" charset="0"/>
              </a:rPr>
              <a:t> </a:t>
            </a:r>
            <a:r>
              <a:rPr lang="es-ES" sz="2000" b="1" i="0" dirty="0" err="1">
                <a:effectLst/>
                <a:latin typeface="Arial" panose="020B0604020202020204" pitchFamily="34" charset="0"/>
              </a:rPr>
              <a:t>loop</a:t>
            </a:r>
            <a:r>
              <a:rPr lang="es-ES" sz="2000" b="1" i="0" dirty="0">
                <a:effectLst/>
                <a:latin typeface="Arial" panose="020B0604020202020204" pitchFamily="34" charset="0"/>
              </a:rPr>
              <a:t>().</a:t>
            </a:r>
            <a:endParaRPr lang="es-ES" sz="2000" b="0" i="0" dirty="0">
              <a:effectLst/>
              <a:latin typeface="Arial" panose="020B0604020202020204" pitchFamily="34" charset="0"/>
            </a:endParaRPr>
          </a:p>
          <a:p>
            <a:pPr marL="342900" indent="-342900" algn="l">
              <a:buFont typeface="Wingdings" panose="05000000000000000000" pitchFamily="2" charset="2"/>
              <a:buChar char="ü"/>
            </a:pPr>
            <a:r>
              <a:rPr lang="es-ES" sz="2000" b="0" i="0" dirty="0">
                <a:effectLst/>
                <a:latin typeface="Arial" panose="020B0604020202020204" pitchFamily="34" charset="0"/>
              </a:rPr>
              <a:t>El separador decimal es un punto. Ejemplo: 0.25 La coma tiene un uso diferente aquí.</a:t>
            </a:r>
          </a:p>
          <a:p>
            <a:pPr marL="342900" indent="-342900" algn="l">
              <a:buFont typeface="Wingdings" panose="05000000000000000000" pitchFamily="2" charset="2"/>
              <a:buChar char="ü"/>
            </a:pPr>
            <a:r>
              <a:rPr lang="es-ES" sz="2000" b="0" i="0" dirty="0">
                <a:effectLst/>
                <a:latin typeface="Arial" panose="020B0604020202020204" pitchFamily="34" charset="0"/>
              </a:rPr>
              <a:t>Los argumentos de las funciones y métodos, así como los miembros de una matriz, se enumeran con comas. Ejemplo: </a:t>
            </a:r>
            <a:r>
              <a:rPr lang="es-ES" sz="2000" b="1" i="0" dirty="0" err="1">
                <a:effectLst/>
                <a:latin typeface="Arial" panose="020B0604020202020204" pitchFamily="34" charset="0"/>
              </a:rPr>
              <a:t>digitalWrite</a:t>
            </a:r>
            <a:r>
              <a:rPr lang="es-ES" sz="2000" b="1" i="0" dirty="0">
                <a:effectLst/>
                <a:latin typeface="Arial" panose="020B0604020202020204" pitchFamily="34" charset="0"/>
              </a:rPr>
              <a:t>(3, HIGH)</a:t>
            </a:r>
            <a:r>
              <a:rPr lang="es-ES" sz="2000" b="0" i="0" dirty="0">
                <a:effectLst/>
                <a:latin typeface="Arial" panose="020B0604020202020204" pitchFamily="34" charset="0"/>
              </a:rPr>
              <a:t>;  matriz –</a:t>
            </a:r>
            <a:r>
              <a:rPr lang="es-ES" sz="2000" b="1" i="0" dirty="0">
                <a:effectLst/>
                <a:latin typeface="Arial" panose="020B0604020202020204" pitchFamily="34" charset="0"/>
              </a:rPr>
              <a:t> </a:t>
            </a:r>
            <a:r>
              <a:rPr lang="es-ES" sz="2000" b="1" i="0" dirty="0" err="1">
                <a:effectLst/>
                <a:latin typeface="Arial" panose="020B0604020202020204" pitchFamily="34" charset="0"/>
              </a:rPr>
              <a:t>int</a:t>
            </a:r>
            <a:r>
              <a:rPr lang="es-ES" sz="2000" b="1" i="0" dirty="0">
                <a:effectLst/>
                <a:latin typeface="Arial" panose="020B0604020202020204" pitchFamily="34" charset="0"/>
              </a:rPr>
              <a:t> </a:t>
            </a:r>
            <a:r>
              <a:rPr lang="es-ES" sz="2000" b="1" i="0" dirty="0" err="1">
                <a:effectLst/>
                <a:latin typeface="Arial" panose="020B0604020202020204" pitchFamily="34" charset="0"/>
              </a:rPr>
              <a:t>myArray</a:t>
            </a:r>
            <a:r>
              <a:rPr lang="es-ES" sz="2000" b="1" i="0" dirty="0">
                <a:effectLst/>
                <a:latin typeface="Arial" panose="020B0604020202020204" pitchFamily="34" charset="0"/>
              </a:rPr>
              <a:t>[] = {3, 4, 5, 6}</a:t>
            </a:r>
            <a:r>
              <a:rPr lang="es-ES" sz="2000" b="0" i="0" dirty="0">
                <a:effectLst/>
                <a:latin typeface="Arial" panose="020B0604020202020204" pitchFamily="34" charset="0"/>
              </a:rPr>
              <a:t>; Además, la coma es un operador independiente, pero hablaremos de esto por separado en otra lección.</a:t>
            </a:r>
          </a:p>
          <a:p>
            <a:pPr marL="342900" indent="-342900" algn="l">
              <a:buFont typeface="Wingdings" panose="05000000000000000000" pitchFamily="2" charset="2"/>
              <a:buChar char="ü"/>
            </a:pPr>
            <a:r>
              <a:rPr lang="es-ES" sz="2000" b="0" i="0" dirty="0">
                <a:effectLst/>
                <a:latin typeface="Arial" panose="020B0604020202020204" pitchFamily="34" charset="0"/>
              </a:rPr>
              <a:t>Los caracteres aislados se encierran entre comillas simples </a:t>
            </a:r>
            <a:r>
              <a:rPr lang="es-ES" sz="2000" b="1" i="0" dirty="0">
                <a:effectLst/>
                <a:latin typeface="Arial" panose="020B0604020202020204" pitchFamily="34" charset="0"/>
              </a:rPr>
              <a:t>‘а’.</a:t>
            </a:r>
            <a:endParaRPr lang="es-ES" sz="2000" b="0" i="0" dirty="0">
              <a:effectLst/>
              <a:latin typeface="Arial" panose="020B0604020202020204" pitchFamily="34" charset="0"/>
            </a:endParaRPr>
          </a:p>
          <a:p>
            <a:pPr marL="342900" indent="-342900" algn="l">
              <a:buFont typeface="Wingdings" panose="05000000000000000000" pitchFamily="2" charset="2"/>
              <a:buChar char="ü"/>
            </a:pPr>
            <a:r>
              <a:rPr lang="es-ES" sz="2000" b="0" i="0" dirty="0">
                <a:effectLst/>
                <a:latin typeface="Arial" panose="020B0604020202020204" pitchFamily="34" charset="0"/>
              </a:rPr>
              <a:t>Las cadenas y las matrices de caracteres se incluyen entre comillas dobles «</a:t>
            </a:r>
            <a:r>
              <a:rPr lang="es-ES" sz="2000" b="1" i="0" dirty="0">
                <a:effectLst/>
                <a:latin typeface="Arial" panose="020B0604020202020204" pitchFamily="34" charset="0"/>
              </a:rPr>
              <a:t>línea</a:t>
            </a:r>
            <a:r>
              <a:rPr lang="es-ES" sz="2000" b="0" i="0" dirty="0">
                <a:effectLst/>
                <a:latin typeface="Arial" panose="020B0604020202020204" pitchFamily="34" charset="0"/>
              </a:rPr>
              <a:t>«.</a:t>
            </a:r>
          </a:p>
          <a:p>
            <a:pPr marL="342900" indent="-342900" algn="l">
              <a:buFont typeface="Wingdings" panose="05000000000000000000" pitchFamily="2" charset="2"/>
              <a:buChar char="ü"/>
            </a:pPr>
            <a:r>
              <a:rPr lang="es-ES" sz="2000" b="0" i="0" dirty="0">
                <a:effectLst/>
                <a:latin typeface="Arial" panose="020B0604020202020204" pitchFamily="34" charset="0"/>
              </a:rPr>
              <a:t>Los nombres de las variables pueden contener </a:t>
            </a:r>
            <a:r>
              <a:rPr lang="es-ES" sz="2000" b="1" i="0" dirty="0">
                <a:effectLst/>
                <a:latin typeface="Arial" panose="020B0604020202020204" pitchFamily="34" charset="0"/>
              </a:rPr>
              <a:t>letras latinas mayúsculas</a:t>
            </a:r>
            <a:r>
              <a:rPr lang="es-ES" sz="2000" b="0" i="0" dirty="0">
                <a:effectLst/>
                <a:latin typeface="Arial" panose="020B0604020202020204" pitchFamily="34" charset="0"/>
              </a:rPr>
              <a:t> y </a:t>
            </a:r>
            <a:r>
              <a:rPr lang="es-ES" sz="2000" b="1" i="0" dirty="0">
                <a:effectLst/>
                <a:latin typeface="Arial" panose="020B0604020202020204" pitchFamily="34" charset="0"/>
              </a:rPr>
              <a:t>minúsculas</a:t>
            </a:r>
            <a:r>
              <a:rPr lang="es-ES" sz="2000" b="0" i="0" dirty="0">
                <a:effectLst/>
                <a:latin typeface="Arial" panose="020B0604020202020204" pitchFamily="34" charset="0"/>
              </a:rPr>
              <a:t>, </a:t>
            </a:r>
            <a:r>
              <a:rPr lang="es-ES" sz="2000" b="1" i="0" dirty="0">
                <a:effectLst/>
                <a:latin typeface="Arial" panose="020B0604020202020204" pitchFamily="34" charset="0"/>
              </a:rPr>
              <a:t>números</a:t>
            </a:r>
            <a:r>
              <a:rPr lang="es-ES" sz="2000" b="0" i="0" dirty="0">
                <a:effectLst/>
                <a:latin typeface="Arial" panose="020B0604020202020204" pitchFamily="34" charset="0"/>
              </a:rPr>
              <a:t> y </a:t>
            </a:r>
            <a:r>
              <a:rPr lang="es-ES" sz="2000" b="1" i="0" dirty="0">
                <a:effectLst/>
                <a:latin typeface="Arial" panose="020B0604020202020204" pitchFamily="34" charset="0"/>
              </a:rPr>
              <a:t>guiones bajos</a:t>
            </a:r>
            <a:r>
              <a:rPr lang="es-ES" sz="2000" b="0" i="0" dirty="0">
                <a:effectLst/>
                <a:latin typeface="Arial" panose="020B0604020202020204" pitchFamily="34" charset="0"/>
              </a:rPr>
              <a:t>. Ejemplo: </a:t>
            </a:r>
            <a:r>
              <a:rPr lang="es-ES" sz="2000" b="1" i="0" dirty="0">
                <a:effectLst/>
                <a:latin typeface="Arial" panose="020B0604020202020204" pitchFamily="34" charset="0"/>
              </a:rPr>
              <a:t>myVal_35</a:t>
            </a:r>
            <a:r>
              <a:rPr lang="es-ES" sz="2000" b="0" i="0" dirty="0">
                <a:effectLst/>
                <a:latin typeface="Arial" panose="020B0604020202020204" pitchFamily="34" charset="0"/>
              </a:rPr>
              <a:t>.</a:t>
            </a:r>
          </a:p>
          <a:p>
            <a:pPr marL="342900" indent="-342900" algn="l">
              <a:buFont typeface="Wingdings" panose="05000000000000000000" pitchFamily="2" charset="2"/>
              <a:buChar char="ü"/>
            </a:pPr>
            <a:r>
              <a:rPr lang="es-ES" sz="2000" b="0" i="0" dirty="0">
                <a:effectLst/>
                <a:latin typeface="Arial" panose="020B0604020202020204" pitchFamily="34" charset="0"/>
              </a:rPr>
              <a:t>Los nombres de las variables </a:t>
            </a:r>
            <a:r>
              <a:rPr lang="es-ES" sz="2000" b="1" i="0" dirty="0">
                <a:effectLst/>
                <a:latin typeface="Arial" panose="020B0604020202020204" pitchFamily="34" charset="0"/>
              </a:rPr>
              <a:t>no pueden comenzar con un dígito</a:t>
            </a:r>
            <a:r>
              <a:rPr lang="es-ES" sz="2000" b="0" i="0" dirty="0">
                <a:effectLst/>
                <a:latin typeface="Arial" panose="020B0604020202020204" pitchFamily="34" charset="0"/>
              </a:rPr>
              <a:t>. Solo con letra o subrayado</a:t>
            </a:r>
          </a:p>
          <a:p>
            <a:pPr marL="342900" indent="-342900" algn="l">
              <a:buFont typeface="Wingdings" panose="05000000000000000000" pitchFamily="2" charset="2"/>
              <a:buChar char="ü"/>
            </a:pPr>
            <a:r>
              <a:rPr lang="es-ES" sz="2000" b="0" i="0" dirty="0">
                <a:effectLst/>
                <a:latin typeface="Arial" panose="020B0604020202020204" pitchFamily="34" charset="0"/>
              </a:rPr>
              <a:t>Es case sensitive, es decir la mayúscula es diferente a la minúscula. Ejemplo: las variables val y Val No son lo mismo.</a:t>
            </a:r>
          </a:p>
        </p:txBody>
      </p:sp>
    </p:spTree>
    <p:extLst>
      <p:ext uri="{BB962C8B-B14F-4D97-AF65-F5344CB8AC3E}">
        <p14:creationId xmlns:p14="http://schemas.microsoft.com/office/powerpoint/2010/main" val="267163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497222" y="-226643"/>
            <a:ext cx="9938857" cy="1231106"/>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r>
              <a:rPr lang="es-PE" sz="2800" b="1" dirty="0">
                <a:effectLst/>
                <a:latin typeface="Arial" panose="020B0604020202020204" pitchFamily="34" charset="0"/>
                <a:ea typeface="Times New Roman" panose="02020603050405020304" pitchFamily="18" charset="0"/>
                <a:cs typeface="Arial" panose="020B0604020202020204" pitchFamily="34" charset="0"/>
              </a:rPr>
              <a:t>SINTAXIS DE COMANDO </a:t>
            </a:r>
          </a:p>
          <a:p>
            <a:r>
              <a:rPr lang="es-ES" sz="1800" b="0"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E6B55CEB-2398-4E65-A027-CF7B1BAF23DC}"/>
              </a:ext>
            </a:extLst>
          </p:cNvPr>
          <p:cNvSpPr txBox="1"/>
          <p:nvPr/>
        </p:nvSpPr>
        <p:spPr>
          <a:xfrm>
            <a:off x="1333850" y="1477234"/>
            <a:ext cx="10975595" cy="4154984"/>
          </a:xfrm>
          <a:prstGeom prst="rect">
            <a:avLst/>
          </a:prstGeom>
          <a:noFill/>
        </p:spPr>
        <p:txBody>
          <a:bodyPr wrap="square">
            <a:spAutoFit/>
          </a:bodyPr>
          <a:lstStyle/>
          <a:p>
            <a:r>
              <a:rPr lang="es-PE" sz="2400" b="0" i="0" u="none" strike="noStrike" baseline="0" dirty="0" err="1">
                <a:solidFill>
                  <a:srgbClr val="EC7C30"/>
                </a:solidFill>
                <a:latin typeface="Arial" panose="020B0604020202020204" pitchFamily="34" charset="0"/>
                <a:cs typeface="Arial" panose="020B0604020202020204" pitchFamily="34" charset="0"/>
              </a:rPr>
              <a:t>pinMode</a:t>
            </a:r>
            <a:r>
              <a:rPr lang="es-PE" sz="2400" b="0" i="0" u="none" strike="noStrike" baseline="0" dirty="0">
                <a:solidFill>
                  <a:srgbClr val="000000"/>
                </a:solidFill>
                <a:latin typeface="Arial" panose="020B0604020202020204" pitchFamily="34" charset="0"/>
                <a:cs typeface="Arial" panose="020B0604020202020204" pitchFamily="34" charset="0"/>
              </a:rPr>
              <a:t>( X </a:t>
            </a:r>
            <a:r>
              <a:rPr lang="es-PE" sz="2400" b="0" i="0" u="none" strike="noStrike" baseline="0" dirty="0">
                <a:solidFill>
                  <a:srgbClr val="00A8A3"/>
                </a:solidFill>
                <a:latin typeface="Arial" panose="020B0604020202020204" pitchFamily="34" charset="0"/>
                <a:cs typeface="Arial" panose="020B0604020202020204" pitchFamily="34" charset="0"/>
              </a:rPr>
              <a:t>, OUTPUT</a:t>
            </a:r>
            <a:r>
              <a:rPr lang="es-PE" sz="2400" b="0" i="0" u="none" strike="noStrike" baseline="0" dirty="0">
                <a:solidFill>
                  <a:srgbClr val="000000"/>
                </a:solidFill>
                <a:latin typeface="Arial" panose="020B0604020202020204" pitchFamily="34" charset="0"/>
                <a:cs typeface="Arial" panose="020B0604020202020204" pitchFamily="34" charset="0"/>
              </a:rPr>
              <a:t>); </a:t>
            </a:r>
            <a:r>
              <a:rPr lang="es-PE" sz="2400" b="0" i="0" u="none" strike="noStrike" baseline="0" dirty="0">
                <a:solidFill>
                  <a:srgbClr val="A6A6A6"/>
                </a:solidFill>
                <a:latin typeface="Arial" panose="020B0604020202020204" pitchFamily="34" charset="0"/>
                <a:cs typeface="Arial" panose="020B0604020202020204" pitchFamily="34" charset="0"/>
              </a:rPr>
              <a:t>//configura pin como una salida</a:t>
            </a:r>
          </a:p>
          <a:p>
            <a:r>
              <a:rPr lang="es-ES" sz="2400" b="0" i="0" u="none" strike="noStrike" baseline="0" dirty="0" err="1">
                <a:solidFill>
                  <a:srgbClr val="EC7C30"/>
                </a:solidFill>
                <a:latin typeface="Arial" panose="020B0604020202020204" pitchFamily="34" charset="0"/>
                <a:cs typeface="Arial" panose="020B0604020202020204" pitchFamily="34" charset="0"/>
              </a:rPr>
              <a:t>pinMode</a:t>
            </a:r>
            <a:r>
              <a:rPr lang="es-ES" sz="2400" b="0" i="0" u="none" strike="noStrike" baseline="0" dirty="0">
                <a:solidFill>
                  <a:srgbClr val="000000"/>
                </a:solidFill>
                <a:latin typeface="Arial" panose="020B0604020202020204" pitchFamily="34" charset="0"/>
                <a:cs typeface="Arial" panose="020B0604020202020204" pitchFamily="34" charset="0"/>
              </a:rPr>
              <a:t>( X , </a:t>
            </a:r>
            <a:r>
              <a:rPr lang="es-ES" sz="2400" b="0" i="0" u="none" strike="noStrike" baseline="0" dirty="0">
                <a:solidFill>
                  <a:srgbClr val="009999"/>
                </a:solidFill>
                <a:latin typeface="Arial" panose="020B0604020202020204" pitchFamily="34" charset="0"/>
                <a:cs typeface="Arial" panose="020B0604020202020204" pitchFamily="34" charset="0"/>
              </a:rPr>
              <a:t>INPUT</a:t>
            </a:r>
            <a:r>
              <a:rPr lang="es-ES" sz="2400" b="0" i="0" u="none" strike="noStrike" baseline="0" dirty="0">
                <a:solidFill>
                  <a:srgbClr val="000000"/>
                </a:solidFill>
                <a:latin typeface="Arial" panose="020B0604020202020204" pitchFamily="34" charset="0"/>
                <a:cs typeface="Arial" panose="020B0604020202020204" pitchFamily="34" charset="0"/>
              </a:rPr>
              <a:t>); </a:t>
            </a:r>
            <a:r>
              <a:rPr lang="es-ES" sz="2400" b="0" i="0" u="none" strike="noStrike" baseline="0" dirty="0">
                <a:solidFill>
                  <a:srgbClr val="A6A6A6"/>
                </a:solidFill>
                <a:latin typeface="Arial" panose="020B0604020202020204" pitchFamily="34" charset="0"/>
                <a:cs typeface="Arial" panose="020B0604020202020204" pitchFamily="34" charset="0"/>
              </a:rPr>
              <a:t>//configura pin como una entrada</a:t>
            </a:r>
          </a:p>
          <a:p>
            <a:r>
              <a:rPr lang="es-ES" sz="2400" b="0" i="0" u="none" strike="noStrike" baseline="0" dirty="0" err="1">
                <a:solidFill>
                  <a:srgbClr val="EC7C30"/>
                </a:solidFill>
                <a:latin typeface="Arial" panose="020B0604020202020204" pitchFamily="34" charset="0"/>
                <a:cs typeface="Arial" panose="020B0604020202020204" pitchFamily="34" charset="0"/>
              </a:rPr>
              <a:t>digitalWrite</a:t>
            </a:r>
            <a:r>
              <a:rPr lang="es-ES" sz="2400" b="0" i="0" u="none" strike="noStrike" baseline="0" dirty="0">
                <a:solidFill>
                  <a:srgbClr val="000000"/>
                </a:solidFill>
                <a:latin typeface="Arial" panose="020B0604020202020204" pitchFamily="34" charset="0"/>
                <a:cs typeface="Arial" panose="020B0604020202020204" pitchFamily="34" charset="0"/>
              </a:rPr>
              <a:t>( X , </a:t>
            </a:r>
            <a:r>
              <a:rPr lang="es-ES" sz="2400" b="0" i="0" u="none" strike="noStrike" baseline="0" dirty="0">
                <a:solidFill>
                  <a:srgbClr val="00A8A3"/>
                </a:solidFill>
                <a:latin typeface="Arial" panose="020B0604020202020204" pitchFamily="34" charset="0"/>
                <a:cs typeface="Arial" panose="020B0604020202020204" pitchFamily="34" charset="0"/>
              </a:rPr>
              <a:t>HIGH</a:t>
            </a:r>
            <a:r>
              <a:rPr lang="es-ES" sz="2400" b="0" i="0" u="none" strike="noStrike" baseline="0" dirty="0">
                <a:solidFill>
                  <a:srgbClr val="000000"/>
                </a:solidFill>
                <a:latin typeface="Arial" panose="020B0604020202020204" pitchFamily="34" charset="0"/>
                <a:cs typeface="Arial" panose="020B0604020202020204" pitchFamily="34" charset="0"/>
              </a:rPr>
              <a:t>); </a:t>
            </a:r>
            <a:r>
              <a:rPr lang="es-ES" sz="2400" b="0" i="0" u="none" strike="noStrike" baseline="0" dirty="0">
                <a:solidFill>
                  <a:srgbClr val="A6A6A6"/>
                </a:solidFill>
                <a:latin typeface="Arial" panose="020B0604020202020204" pitchFamily="34" charset="0"/>
                <a:cs typeface="Arial" panose="020B0604020202020204" pitchFamily="34" charset="0"/>
              </a:rPr>
              <a:t>//manda un 1 lógico (5V) por el pin especificado</a:t>
            </a:r>
          </a:p>
          <a:p>
            <a:r>
              <a:rPr lang="es-ES" sz="2400" b="0" i="0" u="none" strike="noStrike" baseline="0" dirty="0" err="1">
                <a:solidFill>
                  <a:srgbClr val="EC7C30"/>
                </a:solidFill>
                <a:latin typeface="Arial" panose="020B0604020202020204" pitchFamily="34" charset="0"/>
                <a:cs typeface="Arial" panose="020B0604020202020204" pitchFamily="34" charset="0"/>
              </a:rPr>
              <a:t>digitalWrite</a:t>
            </a:r>
            <a:r>
              <a:rPr lang="es-ES" sz="2400" b="0" i="0" u="none" strike="noStrike" baseline="0" dirty="0">
                <a:solidFill>
                  <a:srgbClr val="000000"/>
                </a:solidFill>
                <a:latin typeface="Arial" panose="020B0604020202020204" pitchFamily="34" charset="0"/>
                <a:cs typeface="Arial" panose="020B0604020202020204" pitchFamily="34" charset="0"/>
              </a:rPr>
              <a:t>( X , </a:t>
            </a:r>
            <a:r>
              <a:rPr lang="es-ES" sz="2400" b="0" i="0" u="none" strike="noStrike" baseline="0" dirty="0">
                <a:solidFill>
                  <a:srgbClr val="009999"/>
                </a:solidFill>
                <a:latin typeface="Arial" panose="020B0604020202020204" pitchFamily="34" charset="0"/>
                <a:cs typeface="Arial" panose="020B0604020202020204" pitchFamily="34" charset="0"/>
              </a:rPr>
              <a:t>LOW</a:t>
            </a:r>
            <a:r>
              <a:rPr lang="es-ES" sz="2400" b="0" i="0" u="none" strike="noStrike" baseline="0" dirty="0">
                <a:solidFill>
                  <a:srgbClr val="000000"/>
                </a:solidFill>
                <a:latin typeface="Arial" panose="020B0604020202020204" pitchFamily="34" charset="0"/>
                <a:cs typeface="Arial" panose="020B0604020202020204" pitchFamily="34" charset="0"/>
              </a:rPr>
              <a:t>)</a:t>
            </a:r>
            <a:r>
              <a:rPr lang="es-ES" sz="2400" b="0" i="0" u="none" strike="noStrike" baseline="0" dirty="0">
                <a:solidFill>
                  <a:srgbClr val="A6A6A6"/>
                </a:solidFill>
                <a:latin typeface="Arial" panose="020B0604020202020204" pitchFamily="34" charset="0"/>
                <a:cs typeface="Arial" panose="020B0604020202020204" pitchFamily="34" charset="0"/>
              </a:rPr>
              <a:t>//manda un 0 lógico (0V) por el pin especificado</a:t>
            </a:r>
          </a:p>
          <a:p>
            <a:r>
              <a:rPr lang="es-ES" sz="2400" b="0" i="0" u="none" strike="noStrike" baseline="0" dirty="0" err="1">
                <a:solidFill>
                  <a:srgbClr val="EC7C30"/>
                </a:solidFill>
                <a:latin typeface="Arial" panose="020B0604020202020204" pitchFamily="34" charset="0"/>
                <a:cs typeface="Arial" panose="020B0604020202020204" pitchFamily="34" charset="0"/>
              </a:rPr>
              <a:t>digitalRead</a:t>
            </a:r>
            <a:r>
              <a:rPr lang="es-ES" sz="2400" b="0" i="0" u="none" strike="noStrike" baseline="0" dirty="0">
                <a:solidFill>
                  <a:srgbClr val="000000"/>
                </a:solidFill>
                <a:latin typeface="Arial" panose="020B0604020202020204" pitchFamily="34" charset="0"/>
                <a:cs typeface="Arial" panose="020B0604020202020204" pitchFamily="34" charset="0"/>
              </a:rPr>
              <a:t>(X);</a:t>
            </a:r>
            <a:r>
              <a:rPr lang="es-ES" sz="2400" b="0" i="0" u="none" strike="noStrike" baseline="0" dirty="0">
                <a:solidFill>
                  <a:srgbClr val="A6A6A6"/>
                </a:solidFill>
                <a:latin typeface="Arial" panose="020B0604020202020204" pitchFamily="34" charset="0"/>
                <a:cs typeface="Arial" panose="020B0604020202020204" pitchFamily="34" charset="0"/>
              </a:rPr>
              <a:t>//lee un estado lógico del pin especificado</a:t>
            </a:r>
          </a:p>
          <a:p>
            <a:r>
              <a:rPr lang="es-ES" sz="2400" b="0" i="0" u="none" strike="noStrike" baseline="0" dirty="0" err="1">
                <a:solidFill>
                  <a:srgbClr val="EC7C30"/>
                </a:solidFill>
                <a:latin typeface="Arial" panose="020B0604020202020204" pitchFamily="34" charset="0"/>
                <a:cs typeface="Arial" panose="020B0604020202020204" pitchFamily="34" charset="0"/>
              </a:rPr>
              <a:t>analogRead</a:t>
            </a:r>
            <a:r>
              <a:rPr lang="es-ES" sz="2400" b="0" i="0" u="none" strike="noStrike" baseline="0" dirty="0">
                <a:solidFill>
                  <a:srgbClr val="000000"/>
                </a:solidFill>
                <a:latin typeface="Arial" panose="020B0604020202020204" pitchFamily="34" charset="0"/>
                <a:cs typeface="Arial" panose="020B0604020202020204" pitchFamily="34" charset="0"/>
              </a:rPr>
              <a:t>(X);</a:t>
            </a:r>
            <a:r>
              <a:rPr lang="es-ES" sz="2400" b="0" i="0" u="none" strike="noStrike" baseline="0" dirty="0">
                <a:solidFill>
                  <a:srgbClr val="A6A6A6"/>
                </a:solidFill>
                <a:latin typeface="Arial" panose="020B0604020202020204" pitchFamily="34" charset="0"/>
                <a:cs typeface="Arial" panose="020B0604020202020204" pitchFamily="34" charset="0"/>
              </a:rPr>
              <a:t>//lee un valor analógico (un voltaje variable entre 0 y 5v)</a:t>
            </a:r>
          </a:p>
          <a:p>
            <a:r>
              <a:rPr lang="es-ES" sz="2400" b="0" i="0" u="none" strike="noStrike" baseline="0" dirty="0" err="1">
                <a:solidFill>
                  <a:srgbClr val="EC7C30"/>
                </a:solidFill>
                <a:latin typeface="Arial" panose="020B0604020202020204" pitchFamily="34" charset="0"/>
                <a:cs typeface="Arial" panose="020B0604020202020204" pitchFamily="34" charset="0"/>
              </a:rPr>
              <a:t>analogWrite</a:t>
            </a:r>
            <a:r>
              <a:rPr lang="es-ES" sz="2400" b="0" i="0" u="none" strike="noStrike" baseline="0" dirty="0">
                <a:solidFill>
                  <a:srgbClr val="000000"/>
                </a:solidFill>
                <a:latin typeface="Arial" panose="020B0604020202020204" pitchFamily="34" charset="0"/>
                <a:cs typeface="Arial" panose="020B0604020202020204" pitchFamily="34" charset="0"/>
              </a:rPr>
              <a:t>(X);</a:t>
            </a:r>
            <a:r>
              <a:rPr lang="es-ES" sz="2400" b="0" i="0" u="none" strike="noStrike" baseline="0" dirty="0">
                <a:solidFill>
                  <a:srgbClr val="A6A6A6"/>
                </a:solidFill>
                <a:latin typeface="Arial" panose="020B0604020202020204" pitchFamily="34" charset="0"/>
                <a:cs typeface="Arial" panose="020B0604020202020204" pitchFamily="34" charset="0"/>
              </a:rPr>
              <a:t>//manda un voltaje analógico por el pin especifico</a:t>
            </a:r>
          </a:p>
          <a:p>
            <a:r>
              <a:rPr lang="es-ES" sz="2400" b="0" i="0" u="none" strike="noStrike" baseline="0" dirty="0" err="1">
                <a:solidFill>
                  <a:srgbClr val="EC7C30"/>
                </a:solidFill>
                <a:latin typeface="Arial" panose="020B0604020202020204" pitchFamily="34" charset="0"/>
                <a:cs typeface="Arial" panose="020B0604020202020204" pitchFamily="34" charset="0"/>
              </a:rPr>
              <a:t>delay</a:t>
            </a:r>
            <a:r>
              <a:rPr lang="es-ES" sz="2400" b="0" i="0" u="none" strike="noStrike" baseline="0" dirty="0">
                <a:solidFill>
                  <a:srgbClr val="000000"/>
                </a:solidFill>
                <a:latin typeface="Arial" panose="020B0604020202020204" pitchFamily="34" charset="0"/>
                <a:cs typeface="Arial" panose="020B0604020202020204" pitchFamily="34" charset="0"/>
              </a:rPr>
              <a:t>( 1000);</a:t>
            </a:r>
            <a:r>
              <a:rPr lang="es-ES" sz="2400" b="0" i="0" u="none" strike="noStrike" baseline="0" dirty="0">
                <a:solidFill>
                  <a:srgbClr val="A6A6A6"/>
                </a:solidFill>
                <a:latin typeface="Arial" panose="020B0604020202020204" pitchFamily="34" charset="0"/>
                <a:cs typeface="Arial" panose="020B0604020202020204" pitchFamily="34" charset="0"/>
              </a:rPr>
              <a:t>//produce un retardo en milisegundo ( 1000 ms es = a 1 Segundo)</a:t>
            </a:r>
          </a:p>
          <a:p>
            <a:r>
              <a:rPr lang="es-ES" sz="2400" b="0" i="0" u="none" strike="noStrike" baseline="0" dirty="0" err="1">
                <a:solidFill>
                  <a:srgbClr val="EC7C30"/>
                </a:solidFill>
                <a:latin typeface="Arial" panose="020B0604020202020204" pitchFamily="34" charset="0"/>
                <a:cs typeface="Arial" panose="020B0604020202020204" pitchFamily="34" charset="0"/>
              </a:rPr>
              <a:t>Serial.begin</a:t>
            </a:r>
            <a:r>
              <a:rPr lang="es-ES" sz="2400" b="0" i="0" u="none" strike="noStrike" baseline="0" dirty="0">
                <a:solidFill>
                  <a:srgbClr val="000000"/>
                </a:solidFill>
                <a:latin typeface="Arial" panose="020B0604020202020204" pitchFamily="34" charset="0"/>
                <a:cs typeface="Arial" panose="020B0604020202020204" pitchFamily="34" charset="0"/>
              </a:rPr>
              <a:t>(9600); </a:t>
            </a:r>
            <a:r>
              <a:rPr lang="es-ES" sz="2400" b="0" i="0" u="none" strike="noStrike" baseline="0" dirty="0">
                <a:solidFill>
                  <a:srgbClr val="A6A6A6"/>
                </a:solidFill>
                <a:latin typeface="Arial" panose="020B0604020202020204" pitchFamily="34" charset="0"/>
                <a:cs typeface="Arial" panose="020B0604020202020204" pitchFamily="34" charset="0"/>
              </a:rPr>
              <a:t>//configura la comunicación a velocidad de 9600 </a:t>
            </a:r>
          </a:p>
          <a:p>
            <a:r>
              <a:rPr lang="es-ES" sz="2400" b="0" i="0" u="none" strike="noStrike" baseline="0" dirty="0" err="1">
                <a:solidFill>
                  <a:srgbClr val="EC7C30"/>
                </a:solidFill>
                <a:latin typeface="Arial" panose="020B0604020202020204" pitchFamily="34" charset="0"/>
                <a:cs typeface="Arial" panose="020B0604020202020204" pitchFamily="34" charset="0"/>
              </a:rPr>
              <a:t>Serial.Println</a:t>
            </a:r>
            <a:r>
              <a:rPr lang="es-ES" sz="2400" b="0" i="0" u="none" strike="noStrike" baseline="0" dirty="0">
                <a:solidFill>
                  <a:srgbClr val="000000"/>
                </a:solidFill>
                <a:latin typeface="Arial" panose="020B0604020202020204" pitchFamily="34" charset="0"/>
                <a:cs typeface="Arial" panose="020B0604020202020204" pitchFamily="34" charset="0"/>
              </a:rPr>
              <a:t>(“mensaje”); </a:t>
            </a:r>
            <a:r>
              <a:rPr lang="es-ES" sz="2400" b="0" i="0" u="none" strike="noStrike" baseline="0" dirty="0">
                <a:solidFill>
                  <a:srgbClr val="A6A6A6"/>
                </a:solidFill>
                <a:latin typeface="Arial" panose="020B0604020202020204" pitchFamily="34" charset="0"/>
                <a:cs typeface="Arial" panose="020B0604020202020204" pitchFamily="34" charset="0"/>
              </a:rPr>
              <a:t>//escribe un mensaje </a:t>
            </a:r>
          </a:p>
          <a:p>
            <a:pPr algn="ctr"/>
            <a:r>
              <a:rPr lang="it-IT" sz="2400" b="1" i="0" u="none" strike="noStrike" baseline="0" dirty="0">
                <a:solidFill>
                  <a:srgbClr val="FF0000"/>
                </a:solidFill>
                <a:latin typeface="Arial" panose="020B0604020202020204" pitchFamily="34" charset="0"/>
                <a:cs typeface="Arial" panose="020B0604020202020204" pitchFamily="34" charset="0"/>
              </a:rPr>
              <a:t>X: numero del pin arduino (2,5,…13) </a:t>
            </a:r>
            <a:endParaRPr lang="es-PE"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091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1295657" y="-222855"/>
            <a:ext cx="9938857" cy="1569660"/>
          </a:xfrm>
          <a:prstGeom prst="rect">
            <a:avLst/>
          </a:prstGeom>
          <a:noFill/>
        </p:spPr>
        <p:txBody>
          <a:bodyPr wrap="square">
            <a:spAutoFit/>
          </a:bodyPr>
          <a:lstStyle/>
          <a:p>
            <a:pPr algn="ctr"/>
            <a:endParaRPr lang="es-PE" sz="3200" dirty="0">
              <a:effectLst/>
              <a:latin typeface="Arial" panose="020B0604020202020204" pitchFamily="34" charset="0"/>
              <a:ea typeface="Times New Roman" panose="02020603050405020304" pitchFamily="18" charset="0"/>
              <a:cs typeface="Arial" panose="020B0604020202020204" pitchFamily="34" charset="0"/>
            </a:endParaRPr>
          </a:p>
          <a:p>
            <a:pPr algn="ctr"/>
            <a:r>
              <a:rPr lang="es-PE" sz="3200" b="1" dirty="0">
                <a:effectLst/>
                <a:latin typeface="Arial" panose="020B0604020202020204" pitchFamily="34" charset="0"/>
                <a:ea typeface="Times New Roman" panose="02020603050405020304" pitchFamily="18" charset="0"/>
                <a:cs typeface="Arial" panose="020B0604020202020204" pitchFamily="34" charset="0"/>
              </a:rPr>
              <a:t>ESTRUCTURAS CONDICIONALES</a:t>
            </a:r>
          </a:p>
          <a:p>
            <a:pPr algn="ctr"/>
            <a:r>
              <a:rPr lang="es-ES" sz="3200" b="0"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AB4F3F9E-6383-4625-9599-1D1DB1AAD290}"/>
              </a:ext>
            </a:extLst>
          </p:cNvPr>
          <p:cNvSpPr txBox="1"/>
          <p:nvPr/>
        </p:nvSpPr>
        <p:spPr>
          <a:xfrm>
            <a:off x="583153" y="1373128"/>
            <a:ext cx="11363867" cy="5786199"/>
          </a:xfrm>
          <a:prstGeom prst="rect">
            <a:avLst/>
          </a:prstGeom>
          <a:noFill/>
        </p:spPr>
        <p:txBody>
          <a:bodyPr wrap="square" rtlCol="0">
            <a:spAutoFit/>
          </a:bodyPr>
          <a:lstStyle/>
          <a:p>
            <a:pPr algn="just"/>
            <a:r>
              <a:rPr lang="es-ES" sz="2200" dirty="0">
                <a:latin typeface="Arial" panose="020B0604020202020204" pitchFamily="34" charset="0"/>
                <a:cs typeface="Arial" panose="020B0604020202020204" pitchFamily="34" charset="0"/>
              </a:rPr>
              <a:t>Dentro de las estructuras de control se engloban todo los estamentos que sirven para guiar al programa en una u otra dirección en función de si cumplen o no las condiciones que le marquemos al programa.</a:t>
            </a:r>
          </a:p>
          <a:p>
            <a:pPr algn="just"/>
            <a:r>
              <a:rPr lang="es-ES" sz="2200" b="1" dirty="0">
                <a:latin typeface="Arial" panose="020B0604020202020204" pitchFamily="34" charset="0"/>
                <a:cs typeface="Arial" panose="020B0604020202020204" pitchFamily="34" charset="0"/>
              </a:rPr>
              <a:t>Estructura Condicionales: </a:t>
            </a:r>
            <a:r>
              <a:rPr lang="es-ES" sz="2200" dirty="0">
                <a:latin typeface="Arial" panose="020B0604020202020204" pitchFamily="34" charset="0"/>
                <a:cs typeface="Arial" panose="020B0604020202020204" pitchFamily="34" charset="0"/>
              </a:rPr>
              <a:t>son elementos que chequean un estado o condición y si esta condición se cumple se pasa a ejecutar las sentencias englobadas dentro de la condición.</a:t>
            </a:r>
          </a:p>
          <a:p>
            <a:pPr algn="just"/>
            <a:endParaRPr lang="es-ES" sz="2200" dirty="0">
              <a:latin typeface="Arial" panose="020B0604020202020204" pitchFamily="34" charset="0"/>
              <a:cs typeface="Arial" panose="020B0604020202020204" pitchFamily="34" charset="0"/>
            </a:endParaRPr>
          </a:p>
          <a:p>
            <a:pPr algn="just"/>
            <a:r>
              <a:rPr lang="es-ES" sz="2200" b="1" dirty="0">
                <a:latin typeface="Arial" panose="020B0604020202020204" pitchFamily="34" charset="0"/>
                <a:cs typeface="Arial" panose="020B0604020202020204" pitchFamily="34" charset="0"/>
              </a:rPr>
              <a:t>IF (Si…)</a:t>
            </a:r>
          </a:p>
          <a:p>
            <a:pPr algn="just"/>
            <a:r>
              <a:rPr lang="es-ES" sz="2200" dirty="0">
                <a:latin typeface="Arial" panose="020B0604020202020204" pitchFamily="34" charset="0"/>
                <a:cs typeface="Arial" panose="020B0604020202020204" pitchFamily="34" charset="0"/>
              </a:rPr>
              <a:t>Es un estamento que se utiliza para comprobar si una determinada condición se cumple. Si la condición se cumple, se pasara a ejecutar las sentencias encerradas dentro del </a:t>
            </a:r>
            <a:r>
              <a:rPr lang="es-ES" sz="2200" b="1" dirty="0">
                <a:latin typeface="Arial" panose="020B0604020202020204" pitchFamily="34" charset="0"/>
                <a:cs typeface="Arial" panose="020B0604020202020204" pitchFamily="34" charset="0"/>
              </a:rPr>
              <a:t>bloque </a:t>
            </a:r>
            <a:r>
              <a:rPr lang="es-ES" sz="2200" b="1" dirty="0" err="1">
                <a:latin typeface="Arial" panose="020B0604020202020204" pitchFamily="34" charset="0"/>
                <a:cs typeface="Arial" panose="020B0604020202020204" pitchFamily="34" charset="0"/>
              </a:rPr>
              <a:t>if</a:t>
            </a:r>
            <a:r>
              <a:rPr lang="es-ES" sz="2200" b="1" dirty="0">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rPr>
              <a:t>si no se cumple la condición el programa saltara este bloque sin ejecutar ninguna instrucción.</a:t>
            </a:r>
          </a:p>
          <a:p>
            <a:pPr algn="just"/>
            <a:endParaRPr lang="es-ES" sz="2200" dirty="0">
              <a:latin typeface="Arial" panose="020B0604020202020204" pitchFamily="34" charset="0"/>
              <a:cs typeface="Arial" panose="020B0604020202020204" pitchFamily="34" charset="0"/>
            </a:endParaRPr>
          </a:p>
          <a:p>
            <a:pPr algn="just"/>
            <a:r>
              <a:rPr lang="es-ES" sz="2200" dirty="0">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if</a:t>
            </a:r>
            <a:r>
              <a:rPr lang="es-ES" sz="2200" dirty="0">
                <a:solidFill>
                  <a:srgbClr val="0070C0"/>
                </a:solidFill>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rPr>
              <a:t>(x==10) // Si “x” es igual a 10 ejecuta la instrucción</a:t>
            </a:r>
          </a:p>
          <a:p>
            <a:pPr algn="just"/>
            <a:r>
              <a:rPr lang="es-ES" sz="2200" dirty="0">
                <a:latin typeface="Arial" panose="020B0604020202020204" pitchFamily="34" charset="0"/>
                <a:cs typeface="Arial" panose="020B0604020202020204" pitchFamily="34" charset="0"/>
              </a:rPr>
              <a:t>					{</a:t>
            </a:r>
          </a:p>
          <a:p>
            <a:pPr algn="just"/>
            <a:r>
              <a:rPr lang="es-ES" sz="2200" dirty="0">
                <a:latin typeface="Arial" panose="020B0604020202020204" pitchFamily="34" charset="0"/>
                <a:cs typeface="Arial" panose="020B0604020202020204" pitchFamily="34" charset="0"/>
              </a:rPr>
              <a:t>						ejecuta instrucciones;</a:t>
            </a:r>
          </a:p>
          <a:p>
            <a:pPr algn="just"/>
            <a:r>
              <a:rPr lang="es-ES" sz="2200" dirty="0">
                <a:latin typeface="Arial" panose="020B0604020202020204" pitchFamily="34" charset="0"/>
                <a:cs typeface="Arial" panose="020B0604020202020204" pitchFamily="34" charset="0"/>
              </a:rPr>
              <a:t>							}</a:t>
            </a:r>
          </a:p>
          <a:p>
            <a:endParaRPr lang="es-PE" b="1" dirty="0"/>
          </a:p>
        </p:txBody>
      </p:sp>
    </p:spTree>
    <p:extLst>
      <p:ext uri="{BB962C8B-B14F-4D97-AF65-F5344CB8AC3E}">
        <p14:creationId xmlns:p14="http://schemas.microsoft.com/office/powerpoint/2010/main" val="284091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1129193" y="-249178"/>
            <a:ext cx="9938857" cy="1292662"/>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pPr algn="ctr"/>
            <a:r>
              <a:rPr lang="es-PE" sz="3200" b="1" dirty="0">
                <a:effectLst/>
                <a:latin typeface="Arial" panose="020B0604020202020204" pitchFamily="34" charset="0"/>
                <a:ea typeface="Times New Roman" panose="02020603050405020304" pitchFamily="18" charset="0"/>
                <a:cs typeface="Arial" panose="020B0604020202020204" pitchFamily="34" charset="0"/>
              </a:rPr>
              <a:t>ESTRUCTURAS CONDICIONALES</a:t>
            </a:r>
          </a:p>
          <a:p>
            <a:r>
              <a:rPr lang="es-ES" sz="1800" b="0"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AB4F3F9E-6383-4625-9599-1D1DB1AAD290}"/>
              </a:ext>
            </a:extLst>
          </p:cNvPr>
          <p:cNvSpPr txBox="1"/>
          <p:nvPr/>
        </p:nvSpPr>
        <p:spPr>
          <a:xfrm>
            <a:off x="583153" y="1373128"/>
            <a:ext cx="11363867" cy="5786199"/>
          </a:xfrm>
          <a:prstGeom prst="rect">
            <a:avLst/>
          </a:prstGeom>
          <a:noFill/>
        </p:spPr>
        <p:txBody>
          <a:bodyPr wrap="square" rtlCol="0">
            <a:spAutoFit/>
          </a:bodyPr>
          <a:lstStyle/>
          <a:p>
            <a:pPr algn="just"/>
            <a:r>
              <a:rPr lang="es-ES" sz="2200" b="1" dirty="0">
                <a:latin typeface="Arial" panose="020B0604020202020204" pitchFamily="34" charset="0"/>
                <a:cs typeface="Arial" panose="020B0604020202020204" pitchFamily="34" charset="0"/>
              </a:rPr>
              <a:t>IF….ELSE (si… si no…)</a:t>
            </a:r>
          </a:p>
          <a:p>
            <a:pPr algn="just"/>
            <a:r>
              <a:rPr lang="es-ES" sz="2200" dirty="0">
                <a:latin typeface="Arial" panose="020B0604020202020204" pitchFamily="34" charset="0"/>
                <a:cs typeface="Arial" panose="020B0604020202020204" pitchFamily="34" charset="0"/>
              </a:rPr>
              <a:t>Funciona de igual forma que</a:t>
            </a:r>
            <a:r>
              <a:rPr lang="es-ES" sz="2200" b="1" dirty="0">
                <a:latin typeface="Arial" panose="020B0604020202020204" pitchFamily="34" charset="0"/>
                <a:cs typeface="Arial" panose="020B0604020202020204" pitchFamily="34" charset="0"/>
              </a:rPr>
              <a:t> </a:t>
            </a:r>
            <a:r>
              <a:rPr lang="es-ES" sz="2200" b="1" dirty="0" err="1">
                <a:latin typeface="Arial" panose="020B0604020202020204" pitchFamily="34" charset="0"/>
                <a:cs typeface="Arial" panose="020B0604020202020204" pitchFamily="34" charset="0"/>
              </a:rPr>
              <a:t>if</a:t>
            </a:r>
            <a:r>
              <a:rPr lang="es-ES" sz="2200" b="1" dirty="0">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rPr>
              <a:t>pero añade la posibilidad de que la condición no se cumpla, pasando a ejecutar las instrucciones encerradas dentro del </a:t>
            </a:r>
            <a:r>
              <a:rPr lang="es-ES" sz="2200" b="1" dirty="0" err="1">
                <a:latin typeface="Arial" panose="020B0604020202020204" pitchFamily="34" charset="0"/>
                <a:cs typeface="Arial" panose="020B0604020202020204" pitchFamily="34" charset="0"/>
              </a:rPr>
              <a:t>else</a:t>
            </a:r>
            <a:r>
              <a:rPr lang="es-ES" sz="2200" b="1" dirty="0">
                <a:latin typeface="Arial" panose="020B0604020202020204" pitchFamily="34" charset="0"/>
                <a:cs typeface="Arial" panose="020B0604020202020204" pitchFamily="34" charset="0"/>
              </a:rPr>
              <a:t>.</a:t>
            </a:r>
          </a:p>
          <a:p>
            <a:pPr algn="just"/>
            <a:r>
              <a:rPr lang="es-ES" sz="2200" dirty="0">
                <a:latin typeface="Arial" panose="020B0604020202020204" pitchFamily="34" charset="0"/>
                <a:cs typeface="Arial" panose="020B0604020202020204" pitchFamily="34" charset="0"/>
              </a:rPr>
              <a:t>Este condicional puede ir precedido de otras estructuras condicionales del mismo tipo, anidando unas dentro de otras y haciendo que sean mutuamente excluyentes.</a:t>
            </a:r>
          </a:p>
          <a:p>
            <a:pPr algn="just"/>
            <a:endParaRPr lang="es-ES" sz="2200" dirty="0">
              <a:latin typeface="Arial" panose="020B0604020202020204" pitchFamily="34" charset="0"/>
              <a:cs typeface="Arial" panose="020B0604020202020204" pitchFamily="34" charset="0"/>
            </a:endParaRPr>
          </a:p>
          <a:p>
            <a:pPr algn="just"/>
            <a:r>
              <a:rPr lang="es-ES" sz="2200" b="1" dirty="0">
                <a:latin typeface="Arial" panose="020B0604020202020204" pitchFamily="34" charset="0"/>
                <a:cs typeface="Arial" panose="020B0604020202020204" pitchFamily="34" charset="0"/>
              </a:rPr>
              <a:t>Ejemplo # 1</a:t>
            </a:r>
          </a:p>
          <a:p>
            <a:pPr algn="just"/>
            <a:r>
              <a:rPr lang="es-ES" sz="2200" dirty="0">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if</a:t>
            </a:r>
            <a:r>
              <a:rPr lang="es-ES" sz="2200" dirty="0">
                <a:solidFill>
                  <a:srgbClr val="0070C0"/>
                </a:solidFill>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rPr>
              <a:t>(y ! = 10) // Si “y” es distinto de 10 ejecuta la instrucción</a:t>
            </a:r>
          </a:p>
          <a:p>
            <a:pPr algn="just"/>
            <a:r>
              <a:rPr lang="es-ES" sz="2200" dirty="0">
                <a:latin typeface="Arial" panose="020B0604020202020204" pitchFamily="34" charset="0"/>
                <a:cs typeface="Arial" panose="020B0604020202020204" pitchFamily="34" charset="0"/>
              </a:rPr>
              <a:t>					{</a:t>
            </a:r>
          </a:p>
          <a:p>
            <a:pPr algn="just"/>
            <a:r>
              <a:rPr lang="es-ES" sz="2200" dirty="0">
                <a:latin typeface="Arial" panose="020B0604020202020204" pitchFamily="34" charset="0"/>
                <a:cs typeface="Arial" panose="020B0604020202020204" pitchFamily="34" charset="0"/>
              </a:rPr>
              <a:t>						ejecuta instrucciones;</a:t>
            </a:r>
          </a:p>
          <a:p>
            <a:pPr algn="just"/>
            <a:r>
              <a:rPr lang="es-ES" sz="2200" dirty="0">
                <a:latin typeface="Arial" panose="020B0604020202020204" pitchFamily="34" charset="0"/>
                <a:cs typeface="Arial" panose="020B0604020202020204" pitchFamily="34" charset="0"/>
              </a:rPr>
              <a:t>							}</a:t>
            </a:r>
          </a:p>
          <a:p>
            <a:pPr algn="just"/>
            <a:r>
              <a:rPr lang="es-ES" sz="2200" dirty="0">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else</a:t>
            </a:r>
            <a:r>
              <a:rPr lang="es-ES" sz="2200" dirty="0">
                <a:solidFill>
                  <a:srgbClr val="0070C0"/>
                </a:solidFill>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rPr>
              <a:t> // si no, ejecuta esta instrucción</a:t>
            </a:r>
          </a:p>
          <a:p>
            <a:pPr algn="just"/>
            <a:r>
              <a:rPr lang="es-ES" sz="2200" dirty="0">
                <a:latin typeface="Arial" panose="020B0604020202020204" pitchFamily="34" charset="0"/>
                <a:cs typeface="Arial" panose="020B0604020202020204" pitchFamily="34" charset="0"/>
              </a:rPr>
              <a:t>					{</a:t>
            </a:r>
          </a:p>
          <a:p>
            <a:pPr algn="just"/>
            <a:r>
              <a:rPr lang="es-ES" sz="2200" dirty="0">
                <a:latin typeface="Arial" panose="020B0604020202020204" pitchFamily="34" charset="0"/>
                <a:cs typeface="Arial" panose="020B0604020202020204" pitchFamily="34" charset="0"/>
              </a:rPr>
              <a:t>						ejecuta instrucciones;</a:t>
            </a:r>
          </a:p>
          <a:p>
            <a:pPr algn="just"/>
            <a:r>
              <a:rPr lang="es-ES" sz="2200" dirty="0">
                <a:latin typeface="Arial" panose="020B0604020202020204" pitchFamily="34" charset="0"/>
                <a:cs typeface="Arial" panose="020B0604020202020204" pitchFamily="34" charset="0"/>
              </a:rPr>
              <a:t>							}</a:t>
            </a:r>
          </a:p>
          <a:p>
            <a:pPr algn="just"/>
            <a:endParaRPr lang="es-ES" sz="2200" dirty="0">
              <a:latin typeface="Arial" panose="020B0604020202020204" pitchFamily="34" charset="0"/>
              <a:cs typeface="Arial" panose="020B0604020202020204" pitchFamily="34" charset="0"/>
            </a:endParaRPr>
          </a:p>
          <a:p>
            <a:endParaRPr lang="es-PE" b="1" dirty="0"/>
          </a:p>
        </p:txBody>
      </p:sp>
    </p:spTree>
    <p:extLst>
      <p:ext uri="{BB962C8B-B14F-4D97-AF65-F5344CB8AC3E}">
        <p14:creationId xmlns:p14="http://schemas.microsoft.com/office/powerpoint/2010/main" val="265790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1320824" y="-168712"/>
            <a:ext cx="9938857" cy="1292662"/>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pPr algn="ctr"/>
            <a:r>
              <a:rPr lang="es-PE" sz="3200" b="1" dirty="0">
                <a:effectLst/>
                <a:latin typeface="Arial" panose="020B0604020202020204" pitchFamily="34" charset="0"/>
                <a:ea typeface="Times New Roman" panose="02020603050405020304" pitchFamily="18" charset="0"/>
                <a:cs typeface="Arial" panose="020B0604020202020204" pitchFamily="34" charset="0"/>
              </a:rPr>
              <a:t>ESTRUCTURAS CONDICIONALES</a:t>
            </a:r>
          </a:p>
          <a:p>
            <a:r>
              <a:rPr lang="es-ES" sz="1800" b="0"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AB4F3F9E-6383-4625-9599-1D1DB1AAD290}"/>
              </a:ext>
            </a:extLst>
          </p:cNvPr>
          <p:cNvSpPr txBox="1"/>
          <p:nvPr/>
        </p:nvSpPr>
        <p:spPr>
          <a:xfrm>
            <a:off x="608320" y="1389906"/>
            <a:ext cx="11363867" cy="6124754"/>
          </a:xfrm>
          <a:prstGeom prst="rect">
            <a:avLst/>
          </a:prstGeom>
          <a:noFill/>
        </p:spPr>
        <p:txBody>
          <a:bodyPr wrap="square" rtlCol="0">
            <a:spAutoFit/>
          </a:bodyPr>
          <a:lstStyle/>
          <a:p>
            <a:pPr algn="just"/>
            <a:r>
              <a:rPr lang="es-ES" sz="2200" b="1" dirty="0">
                <a:latin typeface="Arial" panose="020B0604020202020204" pitchFamily="34" charset="0"/>
                <a:cs typeface="Arial" panose="020B0604020202020204" pitchFamily="34" charset="0"/>
              </a:rPr>
              <a:t>IF….ELSE (si… si no…)</a:t>
            </a:r>
          </a:p>
          <a:p>
            <a:pPr algn="just"/>
            <a:endParaRPr lang="es-ES" sz="2200" b="1" dirty="0">
              <a:latin typeface="Arial" panose="020B0604020202020204" pitchFamily="34" charset="0"/>
              <a:cs typeface="Arial" panose="020B0604020202020204" pitchFamily="34" charset="0"/>
            </a:endParaRPr>
          </a:p>
          <a:p>
            <a:pPr algn="just"/>
            <a:r>
              <a:rPr lang="es-ES" sz="2200" b="1" dirty="0">
                <a:latin typeface="Arial" panose="020B0604020202020204" pitchFamily="34" charset="0"/>
                <a:cs typeface="Arial" panose="020B0604020202020204" pitchFamily="34" charset="0"/>
              </a:rPr>
              <a:t>Ejemplo # 2</a:t>
            </a:r>
          </a:p>
          <a:p>
            <a:pPr algn="just"/>
            <a:r>
              <a:rPr lang="es-ES" sz="2200" dirty="0">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if</a:t>
            </a:r>
            <a:r>
              <a:rPr lang="es-ES" sz="2200" dirty="0">
                <a:solidFill>
                  <a:srgbClr val="0070C0"/>
                </a:solidFill>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rPr>
              <a:t>(Valor &lt; 100) // si valor es menor que 100 ejecuta la instrucción</a:t>
            </a:r>
          </a:p>
          <a:p>
            <a:pPr algn="just"/>
            <a:r>
              <a:rPr lang="es-ES" sz="2200" dirty="0">
                <a:latin typeface="Arial" panose="020B0604020202020204" pitchFamily="34" charset="0"/>
                <a:cs typeface="Arial" panose="020B0604020202020204" pitchFamily="34" charset="0"/>
              </a:rPr>
              <a:t>					{</a:t>
            </a:r>
          </a:p>
          <a:p>
            <a:pPr algn="just"/>
            <a:r>
              <a:rPr lang="es-ES" sz="2200" dirty="0">
                <a:latin typeface="Arial" panose="020B0604020202020204" pitchFamily="34" charset="0"/>
                <a:cs typeface="Arial" panose="020B0604020202020204" pitchFamily="34" charset="0"/>
              </a:rPr>
              <a:t>						ejecuta instrucciones;</a:t>
            </a:r>
          </a:p>
          <a:p>
            <a:pPr algn="just"/>
            <a:r>
              <a:rPr lang="es-ES" sz="2200" dirty="0">
                <a:latin typeface="Arial" panose="020B0604020202020204" pitchFamily="34" charset="0"/>
                <a:cs typeface="Arial" panose="020B0604020202020204" pitchFamily="34" charset="0"/>
              </a:rPr>
              <a:t>							}</a:t>
            </a:r>
          </a:p>
          <a:p>
            <a:pPr algn="just"/>
            <a:r>
              <a:rPr lang="es-ES" sz="2200" dirty="0">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else</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if</a:t>
            </a:r>
            <a:r>
              <a:rPr lang="es-ES" sz="2200" dirty="0">
                <a:solidFill>
                  <a:srgbClr val="0070C0"/>
                </a:solidFill>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rPr>
              <a:t>(Valor &gt; 500) // si valor es mayor que 500 ejecuta la instrucción</a:t>
            </a:r>
          </a:p>
          <a:p>
            <a:pPr algn="just"/>
            <a:r>
              <a:rPr lang="es-ES" sz="2200" dirty="0">
                <a:latin typeface="Arial" panose="020B0604020202020204" pitchFamily="34" charset="0"/>
                <a:cs typeface="Arial" panose="020B0604020202020204" pitchFamily="34" charset="0"/>
              </a:rPr>
              <a:t>					{</a:t>
            </a:r>
          </a:p>
          <a:p>
            <a:pPr algn="just"/>
            <a:r>
              <a:rPr lang="es-ES" sz="2200" dirty="0">
                <a:latin typeface="Arial" panose="020B0604020202020204" pitchFamily="34" charset="0"/>
                <a:cs typeface="Arial" panose="020B0604020202020204" pitchFamily="34" charset="0"/>
              </a:rPr>
              <a:t>						ejecuta instrucciones;</a:t>
            </a:r>
          </a:p>
          <a:p>
            <a:pPr algn="just"/>
            <a:r>
              <a:rPr lang="es-ES" sz="2200" dirty="0">
                <a:latin typeface="Arial" panose="020B0604020202020204" pitchFamily="34" charset="0"/>
                <a:cs typeface="Arial" panose="020B0604020202020204" pitchFamily="34" charset="0"/>
              </a:rPr>
              <a:t>							}</a:t>
            </a:r>
          </a:p>
          <a:p>
            <a:pPr algn="just"/>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else</a:t>
            </a:r>
            <a:r>
              <a:rPr lang="es-ES" sz="2200" dirty="0">
                <a:solidFill>
                  <a:srgbClr val="0070C0"/>
                </a:solidFill>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rPr>
              <a:t>// si no se cumplen las condiciones anteriores, ejecuta esta instrucción</a:t>
            </a:r>
          </a:p>
          <a:p>
            <a:pPr algn="just"/>
            <a:r>
              <a:rPr lang="es-ES" sz="2200" dirty="0">
                <a:latin typeface="Arial" panose="020B0604020202020204" pitchFamily="34" charset="0"/>
                <a:cs typeface="Arial" panose="020B0604020202020204" pitchFamily="34" charset="0"/>
              </a:rPr>
              <a:t>					{</a:t>
            </a:r>
          </a:p>
          <a:p>
            <a:pPr algn="just"/>
            <a:r>
              <a:rPr lang="es-ES" sz="2200" dirty="0">
                <a:latin typeface="Arial" panose="020B0604020202020204" pitchFamily="34" charset="0"/>
                <a:cs typeface="Arial" panose="020B0604020202020204" pitchFamily="34" charset="0"/>
              </a:rPr>
              <a:t>						ejecuta instrucciones;</a:t>
            </a:r>
          </a:p>
          <a:p>
            <a:pPr algn="just"/>
            <a:r>
              <a:rPr lang="es-ES" sz="2200" dirty="0">
                <a:latin typeface="Arial" panose="020B0604020202020204" pitchFamily="34" charset="0"/>
                <a:cs typeface="Arial" panose="020B0604020202020204" pitchFamily="34" charset="0"/>
              </a:rPr>
              <a:t>							}</a:t>
            </a:r>
          </a:p>
          <a:p>
            <a:pPr algn="just"/>
            <a:endParaRPr lang="es-ES" sz="2200" dirty="0">
              <a:latin typeface="Arial" panose="020B0604020202020204" pitchFamily="34" charset="0"/>
              <a:cs typeface="Arial" panose="020B0604020202020204" pitchFamily="34" charset="0"/>
            </a:endParaRPr>
          </a:p>
          <a:p>
            <a:pPr algn="just"/>
            <a:endParaRPr lang="es-ES" sz="2200" dirty="0">
              <a:latin typeface="Arial" panose="020B0604020202020204" pitchFamily="34" charset="0"/>
              <a:cs typeface="Arial" panose="020B0604020202020204" pitchFamily="34" charset="0"/>
            </a:endParaRPr>
          </a:p>
          <a:p>
            <a:endParaRPr lang="es-PE" b="1" dirty="0"/>
          </a:p>
        </p:txBody>
      </p:sp>
    </p:spTree>
    <p:extLst>
      <p:ext uri="{BB962C8B-B14F-4D97-AF65-F5344CB8AC3E}">
        <p14:creationId xmlns:p14="http://schemas.microsoft.com/office/powerpoint/2010/main" val="290537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82712D2-E9A8-49FE-895D-85832A19F8D0}"/>
              </a:ext>
            </a:extLst>
          </p:cNvPr>
          <p:cNvSpPr txBox="1"/>
          <p:nvPr/>
        </p:nvSpPr>
        <p:spPr>
          <a:xfrm>
            <a:off x="3471973" y="536895"/>
            <a:ext cx="4821321" cy="584775"/>
          </a:xfrm>
          <a:prstGeom prst="rect">
            <a:avLst/>
          </a:prstGeom>
          <a:noFill/>
        </p:spPr>
        <p:txBody>
          <a:bodyPr wrap="none" rtlCol="0">
            <a:spAutoFit/>
          </a:bodyPr>
          <a:lstStyle/>
          <a:p>
            <a:pPr algn="ctr"/>
            <a:r>
              <a:rPr lang="es-ES" sz="3200" b="1" dirty="0">
                <a:latin typeface="Arial" panose="020B0604020202020204" pitchFamily="34" charset="0"/>
                <a:cs typeface="Arial" panose="020B0604020202020204" pitchFamily="34" charset="0"/>
              </a:rPr>
              <a:t>ELECTRÓNICA BÁSICA</a:t>
            </a:r>
            <a:endParaRPr lang="es-PE" sz="3200" b="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45C0B89C-031A-4032-9A8F-CDD09DA22C59}"/>
              </a:ext>
            </a:extLst>
          </p:cNvPr>
          <p:cNvSpPr txBox="1"/>
          <p:nvPr/>
        </p:nvSpPr>
        <p:spPr>
          <a:xfrm>
            <a:off x="2904688" y="2222893"/>
            <a:ext cx="6094602" cy="1200329"/>
          </a:xfrm>
          <a:prstGeom prst="rect">
            <a:avLst/>
          </a:prstGeom>
          <a:noFill/>
        </p:spPr>
        <p:txBody>
          <a:bodyPr wrap="square">
            <a:spAutoFit/>
          </a:bodyPr>
          <a:lstStyle/>
          <a:p>
            <a:r>
              <a:rPr lang="es-PE" dirty="0">
                <a:hlinkClick r:id="rId2"/>
              </a:rPr>
              <a:t>https://www.maristashuelva.es/webinfo/tecnologia/arduino/Libro_kit_Basico.pdf</a:t>
            </a:r>
            <a:endParaRPr lang="es-PE" dirty="0"/>
          </a:p>
          <a:p>
            <a:endParaRPr lang="es-PE" dirty="0"/>
          </a:p>
          <a:p>
            <a:r>
              <a:rPr lang="es-PE" b="1" dirty="0"/>
              <a:t>Pág.17</a:t>
            </a:r>
          </a:p>
        </p:txBody>
      </p:sp>
    </p:spTree>
    <p:extLst>
      <p:ext uri="{BB962C8B-B14F-4D97-AF65-F5344CB8AC3E}">
        <p14:creationId xmlns:p14="http://schemas.microsoft.com/office/powerpoint/2010/main" val="94291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FC4A062-86F4-41B6-A0CE-6B33F7C9C707}"/>
              </a:ext>
            </a:extLst>
          </p:cNvPr>
          <p:cNvPicPr>
            <a:picLocks noChangeAspect="1"/>
          </p:cNvPicPr>
          <p:nvPr/>
        </p:nvPicPr>
        <p:blipFill>
          <a:blip r:embed="rId2"/>
          <a:stretch>
            <a:fillRect/>
          </a:stretch>
        </p:blipFill>
        <p:spPr>
          <a:xfrm>
            <a:off x="79699" y="142875"/>
            <a:ext cx="6210300" cy="6715125"/>
          </a:xfrm>
          <a:prstGeom prst="rect">
            <a:avLst/>
          </a:prstGeom>
        </p:spPr>
      </p:pic>
      <p:pic>
        <p:nvPicPr>
          <p:cNvPr id="7" name="Imagen 6">
            <a:extLst>
              <a:ext uri="{FF2B5EF4-FFF2-40B4-BE49-F238E27FC236}">
                <a16:creationId xmlns:a16="http://schemas.microsoft.com/office/drawing/2014/main" id="{3D391C72-9DCF-492A-99C7-5DD1CC6B570C}"/>
              </a:ext>
            </a:extLst>
          </p:cNvPr>
          <p:cNvPicPr>
            <a:picLocks noChangeAspect="1"/>
          </p:cNvPicPr>
          <p:nvPr/>
        </p:nvPicPr>
        <p:blipFill>
          <a:blip r:embed="rId3"/>
          <a:stretch>
            <a:fillRect/>
          </a:stretch>
        </p:blipFill>
        <p:spPr>
          <a:xfrm>
            <a:off x="6143625" y="0"/>
            <a:ext cx="6048375" cy="6829425"/>
          </a:xfrm>
          <a:prstGeom prst="rect">
            <a:avLst/>
          </a:prstGeom>
        </p:spPr>
      </p:pic>
    </p:spTree>
    <p:extLst>
      <p:ext uri="{BB962C8B-B14F-4D97-AF65-F5344CB8AC3E}">
        <p14:creationId xmlns:p14="http://schemas.microsoft.com/office/powerpoint/2010/main" val="229824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47CB4A2-FACF-4805-855C-4D775799A67D}"/>
              </a:ext>
            </a:extLst>
          </p:cNvPr>
          <p:cNvPicPr>
            <a:picLocks noChangeAspect="1"/>
          </p:cNvPicPr>
          <p:nvPr/>
        </p:nvPicPr>
        <p:blipFill>
          <a:blip r:embed="rId2"/>
          <a:stretch>
            <a:fillRect/>
          </a:stretch>
        </p:blipFill>
        <p:spPr>
          <a:xfrm>
            <a:off x="1615110" y="289249"/>
            <a:ext cx="8961779" cy="6062790"/>
          </a:xfrm>
          <a:prstGeom prst="rect">
            <a:avLst/>
          </a:prstGeom>
        </p:spPr>
      </p:pic>
    </p:spTree>
    <p:extLst>
      <p:ext uri="{BB962C8B-B14F-4D97-AF65-F5344CB8AC3E}">
        <p14:creationId xmlns:p14="http://schemas.microsoft.com/office/powerpoint/2010/main" val="176856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902542" y="2183377"/>
            <a:ext cx="9938857" cy="1815882"/>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r>
              <a:rPr lang="es-PE" sz="2800" b="1" dirty="0">
                <a:effectLst/>
                <a:latin typeface="Arial" panose="020B0604020202020204" pitchFamily="34" charset="0"/>
                <a:ea typeface="Times New Roman" panose="02020603050405020304" pitchFamily="18" charset="0"/>
                <a:cs typeface="Arial" panose="020B0604020202020204" pitchFamily="34" charset="0"/>
              </a:rPr>
              <a:t>INDICADOR DE LOGRO </a:t>
            </a:r>
            <a:r>
              <a:rPr lang="es-PE" sz="2800" b="1" dirty="0" err="1">
                <a:effectLst/>
                <a:latin typeface="Arial" panose="020B0604020202020204" pitchFamily="34" charset="0"/>
                <a:ea typeface="Times New Roman" panose="02020603050405020304" pitchFamily="18" charset="0"/>
                <a:cs typeface="Arial" panose="020B0604020202020204" pitchFamily="34" charset="0"/>
              </a:rPr>
              <a:t>Nº</a:t>
            </a:r>
            <a:r>
              <a:rPr lang="es-PE" sz="2800" b="1" dirty="0">
                <a:effectLst/>
                <a:latin typeface="Arial" panose="020B0604020202020204" pitchFamily="34" charset="0"/>
                <a:ea typeface="Times New Roman" panose="02020603050405020304" pitchFamily="18" charset="0"/>
                <a:cs typeface="Arial" panose="020B0604020202020204" pitchFamily="34" charset="0"/>
              </a:rPr>
              <a:t> 3:</a:t>
            </a:r>
          </a:p>
          <a:p>
            <a:r>
              <a:rPr lang="es-ES" sz="2800" b="0" i="0" u="none" strike="noStrike" baseline="0" dirty="0">
                <a:solidFill>
                  <a:srgbClr val="252525"/>
                </a:solidFill>
                <a:latin typeface="Arial" panose="020B0604020202020204" pitchFamily="34" charset="0"/>
              </a:rPr>
              <a:t>Simular código para sistemas IOT con estructuras de control condicionales en C. </a:t>
            </a:r>
            <a:r>
              <a:rPr lang="es-ES" sz="1800" b="0"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354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inkerCAD: es una sencilla aplicación en línea de diseño e impresión 3D |  Universo Abierto">
            <a:extLst>
              <a:ext uri="{FF2B5EF4-FFF2-40B4-BE49-F238E27FC236}">
                <a16:creationId xmlns:a16="http://schemas.microsoft.com/office/drawing/2014/main" id="{43EFBD4A-21B6-4183-845A-D72F0E3C7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499" y="302004"/>
            <a:ext cx="4191000"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EAF998AE-DFA6-41E2-9655-9EAC74D6D79F}"/>
              </a:ext>
            </a:extLst>
          </p:cNvPr>
          <p:cNvSpPr txBox="1"/>
          <p:nvPr/>
        </p:nvSpPr>
        <p:spPr>
          <a:xfrm>
            <a:off x="6872681" y="719248"/>
            <a:ext cx="6094602" cy="369332"/>
          </a:xfrm>
          <a:prstGeom prst="rect">
            <a:avLst/>
          </a:prstGeom>
          <a:noFill/>
        </p:spPr>
        <p:txBody>
          <a:bodyPr wrap="square">
            <a:spAutoFit/>
          </a:bodyPr>
          <a:lstStyle/>
          <a:p>
            <a:pPr algn="just"/>
            <a:r>
              <a:rPr lang="es-PE" sz="1800" u="sng" dirty="0">
                <a:solidFill>
                  <a:srgbClr val="6EAC1C"/>
                </a:solidFill>
                <a:effectLst/>
                <a:latin typeface="Calibri" panose="020F0502020204030204" pitchFamily="34" charset="0"/>
                <a:ea typeface="Times New Roman" panose="02020603050405020304" pitchFamily="18" charset="0"/>
                <a:hlinkClick r:id="rId3"/>
              </a:rPr>
              <a:t>https://www.tinkercad.com/</a:t>
            </a:r>
            <a:endParaRPr lang="es-PE" sz="2000"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DA567C6C-52F4-44A0-A00B-BF0004E18F1D}"/>
              </a:ext>
            </a:extLst>
          </p:cNvPr>
          <p:cNvPicPr>
            <a:picLocks noChangeAspect="1"/>
          </p:cNvPicPr>
          <p:nvPr/>
        </p:nvPicPr>
        <p:blipFill>
          <a:blip r:embed="rId4"/>
          <a:stretch>
            <a:fillRect/>
          </a:stretch>
        </p:blipFill>
        <p:spPr>
          <a:xfrm>
            <a:off x="333675" y="2489338"/>
            <a:ext cx="5832021" cy="4061139"/>
          </a:xfrm>
          <a:prstGeom prst="rect">
            <a:avLst/>
          </a:prstGeom>
        </p:spPr>
      </p:pic>
      <p:sp>
        <p:nvSpPr>
          <p:cNvPr id="7" name="CuadroTexto 6">
            <a:extLst>
              <a:ext uri="{FF2B5EF4-FFF2-40B4-BE49-F238E27FC236}">
                <a16:creationId xmlns:a16="http://schemas.microsoft.com/office/drawing/2014/main" id="{D21E3A2A-2D54-4FBF-BF73-4C5B85661007}"/>
              </a:ext>
            </a:extLst>
          </p:cNvPr>
          <p:cNvSpPr txBox="1"/>
          <p:nvPr/>
        </p:nvSpPr>
        <p:spPr>
          <a:xfrm>
            <a:off x="1063690" y="1968760"/>
            <a:ext cx="4100225" cy="369332"/>
          </a:xfrm>
          <a:prstGeom prst="rect">
            <a:avLst/>
          </a:prstGeom>
          <a:noFill/>
        </p:spPr>
        <p:txBody>
          <a:bodyPr wrap="none" rtlCol="0">
            <a:spAutoFit/>
          </a:bodyPr>
          <a:lstStyle/>
          <a:p>
            <a:r>
              <a:rPr lang="es-ES" b="1" dirty="0">
                <a:latin typeface="Arial" panose="020B0604020202020204" pitchFamily="34" charset="0"/>
                <a:cs typeface="Arial" panose="020B0604020202020204" pitchFamily="34" charset="0"/>
              </a:rPr>
              <a:t>PRÁCTICA # 1 ENCENDER UN LED </a:t>
            </a:r>
            <a:endParaRPr lang="es-PE" b="1" dirty="0">
              <a:latin typeface="Arial" panose="020B0604020202020204" pitchFamily="34" charset="0"/>
              <a:cs typeface="Arial" panose="020B0604020202020204" pitchFamily="34" charset="0"/>
            </a:endParaRPr>
          </a:p>
        </p:txBody>
      </p:sp>
      <p:pic>
        <p:nvPicPr>
          <p:cNvPr id="10" name="Imagen 9">
            <a:extLst>
              <a:ext uri="{FF2B5EF4-FFF2-40B4-BE49-F238E27FC236}">
                <a16:creationId xmlns:a16="http://schemas.microsoft.com/office/drawing/2014/main" id="{2120A401-FD65-4A6B-9E4C-23843CDCE2A3}"/>
              </a:ext>
            </a:extLst>
          </p:cNvPr>
          <p:cNvPicPr>
            <a:picLocks noChangeAspect="1"/>
          </p:cNvPicPr>
          <p:nvPr/>
        </p:nvPicPr>
        <p:blipFill>
          <a:blip r:embed="rId5"/>
          <a:stretch>
            <a:fillRect/>
          </a:stretch>
        </p:blipFill>
        <p:spPr>
          <a:xfrm>
            <a:off x="6266364" y="2579780"/>
            <a:ext cx="5772150" cy="3695700"/>
          </a:xfrm>
          <a:prstGeom prst="rect">
            <a:avLst/>
          </a:prstGeom>
        </p:spPr>
      </p:pic>
    </p:spTree>
    <p:extLst>
      <p:ext uri="{BB962C8B-B14F-4D97-AF65-F5344CB8AC3E}">
        <p14:creationId xmlns:p14="http://schemas.microsoft.com/office/powerpoint/2010/main" val="1356727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inkerCAD: es una sencilla aplicación en línea de diseño e impresión 3D |  Universo Abierto">
            <a:extLst>
              <a:ext uri="{FF2B5EF4-FFF2-40B4-BE49-F238E27FC236}">
                <a16:creationId xmlns:a16="http://schemas.microsoft.com/office/drawing/2014/main" id="{43EFBD4A-21B6-4183-845A-D72F0E3C7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499" y="302004"/>
            <a:ext cx="4191000"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EAF998AE-DFA6-41E2-9655-9EAC74D6D79F}"/>
              </a:ext>
            </a:extLst>
          </p:cNvPr>
          <p:cNvSpPr txBox="1"/>
          <p:nvPr/>
        </p:nvSpPr>
        <p:spPr>
          <a:xfrm>
            <a:off x="6872681" y="719248"/>
            <a:ext cx="6094602" cy="369332"/>
          </a:xfrm>
          <a:prstGeom prst="rect">
            <a:avLst/>
          </a:prstGeom>
          <a:noFill/>
        </p:spPr>
        <p:txBody>
          <a:bodyPr wrap="square">
            <a:spAutoFit/>
          </a:bodyPr>
          <a:lstStyle/>
          <a:p>
            <a:pPr algn="just"/>
            <a:r>
              <a:rPr lang="es-PE" sz="1800" u="sng" dirty="0">
                <a:solidFill>
                  <a:srgbClr val="6EAC1C"/>
                </a:solidFill>
                <a:effectLst/>
                <a:latin typeface="Calibri" panose="020F0502020204030204" pitchFamily="34" charset="0"/>
                <a:ea typeface="Times New Roman" panose="02020603050405020304" pitchFamily="18" charset="0"/>
                <a:hlinkClick r:id="rId3"/>
              </a:rPr>
              <a:t>https://www.tinkercad.com/</a:t>
            </a:r>
            <a:endParaRPr lang="es-PE" sz="2000" dirty="0">
              <a:effectLst/>
              <a:latin typeface="Times New Roman" panose="02020603050405020304" pitchFamily="18" charset="0"/>
              <a:ea typeface="Times New Roman" panose="02020603050405020304" pitchFamily="18" charset="0"/>
            </a:endParaRPr>
          </a:p>
        </p:txBody>
      </p:sp>
      <p:sp>
        <p:nvSpPr>
          <p:cNvPr id="7" name="CuadroTexto 6">
            <a:extLst>
              <a:ext uri="{FF2B5EF4-FFF2-40B4-BE49-F238E27FC236}">
                <a16:creationId xmlns:a16="http://schemas.microsoft.com/office/drawing/2014/main" id="{D21E3A2A-2D54-4FBF-BF73-4C5B85661007}"/>
              </a:ext>
            </a:extLst>
          </p:cNvPr>
          <p:cNvSpPr txBox="1"/>
          <p:nvPr/>
        </p:nvSpPr>
        <p:spPr>
          <a:xfrm>
            <a:off x="1063690" y="1968760"/>
            <a:ext cx="5348580" cy="369332"/>
          </a:xfrm>
          <a:prstGeom prst="rect">
            <a:avLst/>
          </a:prstGeom>
          <a:noFill/>
        </p:spPr>
        <p:txBody>
          <a:bodyPr wrap="none" rtlCol="0">
            <a:spAutoFit/>
          </a:bodyPr>
          <a:lstStyle/>
          <a:p>
            <a:r>
              <a:rPr lang="es-ES" b="1" dirty="0">
                <a:latin typeface="Arial" panose="020B0604020202020204" pitchFamily="34" charset="0"/>
                <a:cs typeface="Arial" panose="020B0604020202020204" pitchFamily="34" charset="0"/>
              </a:rPr>
              <a:t>PRÁCTICA # 2 ENCENDER Y APAGAR UN LED </a:t>
            </a:r>
            <a:endParaRPr lang="es-PE"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9637903-CB93-40E9-A6EB-A415642888C6}"/>
              </a:ext>
            </a:extLst>
          </p:cNvPr>
          <p:cNvPicPr>
            <a:picLocks noChangeAspect="1"/>
          </p:cNvPicPr>
          <p:nvPr/>
        </p:nvPicPr>
        <p:blipFill>
          <a:blip r:embed="rId4"/>
          <a:stretch>
            <a:fillRect/>
          </a:stretch>
        </p:blipFill>
        <p:spPr>
          <a:xfrm>
            <a:off x="5837033" y="2422146"/>
            <a:ext cx="5819775" cy="4133850"/>
          </a:xfrm>
          <a:prstGeom prst="rect">
            <a:avLst/>
          </a:prstGeom>
        </p:spPr>
      </p:pic>
      <p:pic>
        <p:nvPicPr>
          <p:cNvPr id="11" name="Imagen 10">
            <a:extLst>
              <a:ext uri="{FF2B5EF4-FFF2-40B4-BE49-F238E27FC236}">
                <a16:creationId xmlns:a16="http://schemas.microsoft.com/office/drawing/2014/main" id="{3D0382F8-0564-4D54-AE73-42FB679DBAB7}"/>
              </a:ext>
            </a:extLst>
          </p:cNvPr>
          <p:cNvPicPr>
            <a:picLocks noChangeAspect="1"/>
          </p:cNvPicPr>
          <p:nvPr/>
        </p:nvPicPr>
        <p:blipFill>
          <a:blip r:embed="rId5"/>
          <a:stretch>
            <a:fillRect/>
          </a:stretch>
        </p:blipFill>
        <p:spPr>
          <a:xfrm>
            <a:off x="661988" y="2422146"/>
            <a:ext cx="4925509" cy="3934437"/>
          </a:xfrm>
          <a:prstGeom prst="rect">
            <a:avLst/>
          </a:prstGeom>
        </p:spPr>
      </p:pic>
    </p:spTree>
    <p:extLst>
      <p:ext uri="{BB962C8B-B14F-4D97-AF65-F5344CB8AC3E}">
        <p14:creationId xmlns:p14="http://schemas.microsoft.com/office/powerpoint/2010/main" val="378130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inkerCAD: es una sencilla aplicación en línea de diseño e impresión 3D |  Universo Abierto">
            <a:extLst>
              <a:ext uri="{FF2B5EF4-FFF2-40B4-BE49-F238E27FC236}">
                <a16:creationId xmlns:a16="http://schemas.microsoft.com/office/drawing/2014/main" id="{43EFBD4A-21B6-4183-845A-D72F0E3C7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499" y="302004"/>
            <a:ext cx="4191000"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EAF998AE-DFA6-41E2-9655-9EAC74D6D79F}"/>
              </a:ext>
            </a:extLst>
          </p:cNvPr>
          <p:cNvSpPr txBox="1"/>
          <p:nvPr/>
        </p:nvSpPr>
        <p:spPr>
          <a:xfrm>
            <a:off x="3433195" y="1572992"/>
            <a:ext cx="6094602" cy="369332"/>
          </a:xfrm>
          <a:prstGeom prst="rect">
            <a:avLst/>
          </a:prstGeom>
          <a:noFill/>
        </p:spPr>
        <p:txBody>
          <a:bodyPr wrap="square">
            <a:spAutoFit/>
          </a:bodyPr>
          <a:lstStyle/>
          <a:p>
            <a:pPr algn="just"/>
            <a:r>
              <a:rPr lang="es-PE" sz="1800" u="sng" dirty="0">
                <a:solidFill>
                  <a:srgbClr val="6EAC1C"/>
                </a:solidFill>
                <a:effectLst/>
                <a:latin typeface="Calibri" panose="020F0502020204030204" pitchFamily="34" charset="0"/>
                <a:ea typeface="Times New Roman" panose="02020603050405020304" pitchFamily="18" charset="0"/>
                <a:hlinkClick r:id="rId3"/>
              </a:rPr>
              <a:t>https://www.tinkercad.com/</a:t>
            </a:r>
            <a:endParaRPr lang="es-PE" sz="2000" dirty="0">
              <a:effectLst/>
              <a:latin typeface="Times New Roman" panose="02020603050405020304" pitchFamily="18" charset="0"/>
              <a:ea typeface="Times New Roman" panose="02020603050405020304" pitchFamily="18" charset="0"/>
            </a:endParaRPr>
          </a:p>
        </p:txBody>
      </p:sp>
      <p:sp>
        <p:nvSpPr>
          <p:cNvPr id="7" name="CuadroTexto 6">
            <a:extLst>
              <a:ext uri="{FF2B5EF4-FFF2-40B4-BE49-F238E27FC236}">
                <a16:creationId xmlns:a16="http://schemas.microsoft.com/office/drawing/2014/main" id="{D21E3A2A-2D54-4FBF-BF73-4C5B85661007}"/>
              </a:ext>
            </a:extLst>
          </p:cNvPr>
          <p:cNvSpPr txBox="1"/>
          <p:nvPr/>
        </p:nvSpPr>
        <p:spPr>
          <a:xfrm>
            <a:off x="1063690" y="1968760"/>
            <a:ext cx="6382901" cy="369332"/>
          </a:xfrm>
          <a:prstGeom prst="rect">
            <a:avLst/>
          </a:prstGeom>
          <a:noFill/>
        </p:spPr>
        <p:txBody>
          <a:bodyPr wrap="none" rtlCol="0">
            <a:spAutoFit/>
          </a:bodyPr>
          <a:lstStyle/>
          <a:p>
            <a:r>
              <a:rPr lang="es-ES" b="1" dirty="0">
                <a:latin typeface="Arial" panose="020B0604020202020204" pitchFamily="34" charset="0"/>
                <a:cs typeface="Arial" panose="020B0604020202020204" pitchFamily="34" charset="0"/>
              </a:rPr>
              <a:t>PRÁCTICA # 2 ENCENDER LED CON POTENCIOMETRO </a:t>
            </a:r>
            <a:endParaRPr lang="es-PE" b="1"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CE7E9B14-D176-4EAC-A6B8-FCCDC03E1053}"/>
              </a:ext>
            </a:extLst>
          </p:cNvPr>
          <p:cNvPicPr>
            <a:picLocks noChangeAspect="1"/>
          </p:cNvPicPr>
          <p:nvPr/>
        </p:nvPicPr>
        <p:blipFill rotWithShape="1">
          <a:blip r:embed="rId4"/>
          <a:srcRect l="1172" t="4404"/>
          <a:stretch/>
        </p:blipFill>
        <p:spPr>
          <a:xfrm>
            <a:off x="380300" y="2364528"/>
            <a:ext cx="4798503" cy="4214066"/>
          </a:xfrm>
          <a:prstGeom prst="rect">
            <a:avLst/>
          </a:prstGeom>
        </p:spPr>
      </p:pic>
      <p:pic>
        <p:nvPicPr>
          <p:cNvPr id="11" name="Imagen 10">
            <a:extLst>
              <a:ext uri="{FF2B5EF4-FFF2-40B4-BE49-F238E27FC236}">
                <a16:creationId xmlns:a16="http://schemas.microsoft.com/office/drawing/2014/main" id="{C0D5A8B5-8E08-404D-A72F-F41380CDCA81}"/>
              </a:ext>
            </a:extLst>
          </p:cNvPr>
          <p:cNvPicPr>
            <a:picLocks noChangeAspect="1"/>
          </p:cNvPicPr>
          <p:nvPr/>
        </p:nvPicPr>
        <p:blipFill>
          <a:blip r:embed="rId5"/>
          <a:stretch>
            <a:fillRect/>
          </a:stretch>
        </p:blipFill>
        <p:spPr>
          <a:xfrm>
            <a:off x="9393573" y="131879"/>
            <a:ext cx="2418127" cy="6594239"/>
          </a:xfrm>
          <a:prstGeom prst="rect">
            <a:avLst/>
          </a:prstGeom>
        </p:spPr>
      </p:pic>
      <p:pic>
        <p:nvPicPr>
          <p:cNvPr id="13" name="Imagen 12">
            <a:extLst>
              <a:ext uri="{FF2B5EF4-FFF2-40B4-BE49-F238E27FC236}">
                <a16:creationId xmlns:a16="http://schemas.microsoft.com/office/drawing/2014/main" id="{C051C858-4EB1-4F5E-8CB9-5B866DAC17D4}"/>
              </a:ext>
            </a:extLst>
          </p:cNvPr>
          <p:cNvPicPr>
            <a:picLocks noChangeAspect="1"/>
          </p:cNvPicPr>
          <p:nvPr/>
        </p:nvPicPr>
        <p:blipFill>
          <a:blip r:embed="rId6"/>
          <a:stretch>
            <a:fillRect/>
          </a:stretch>
        </p:blipFill>
        <p:spPr>
          <a:xfrm>
            <a:off x="5178803" y="3428999"/>
            <a:ext cx="3995125" cy="1423491"/>
          </a:xfrm>
          <a:prstGeom prst="rect">
            <a:avLst/>
          </a:prstGeom>
        </p:spPr>
      </p:pic>
    </p:spTree>
    <p:extLst>
      <p:ext uri="{BB962C8B-B14F-4D97-AF65-F5344CB8AC3E}">
        <p14:creationId xmlns:p14="http://schemas.microsoft.com/office/powerpoint/2010/main" val="2907010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inkerCAD: es una sencilla aplicación en línea de diseño e impresión 3D |  Universo Abierto">
            <a:extLst>
              <a:ext uri="{FF2B5EF4-FFF2-40B4-BE49-F238E27FC236}">
                <a16:creationId xmlns:a16="http://schemas.microsoft.com/office/drawing/2014/main" id="{43EFBD4A-21B6-4183-845A-D72F0E3C7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499" y="302004"/>
            <a:ext cx="4191000"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EAF998AE-DFA6-41E2-9655-9EAC74D6D79F}"/>
              </a:ext>
            </a:extLst>
          </p:cNvPr>
          <p:cNvSpPr txBox="1"/>
          <p:nvPr/>
        </p:nvSpPr>
        <p:spPr>
          <a:xfrm>
            <a:off x="3433195" y="1572992"/>
            <a:ext cx="6094602" cy="369332"/>
          </a:xfrm>
          <a:prstGeom prst="rect">
            <a:avLst/>
          </a:prstGeom>
          <a:noFill/>
        </p:spPr>
        <p:txBody>
          <a:bodyPr wrap="square">
            <a:spAutoFit/>
          </a:bodyPr>
          <a:lstStyle/>
          <a:p>
            <a:pPr algn="just"/>
            <a:r>
              <a:rPr lang="es-PE" sz="1800" u="sng" dirty="0">
                <a:solidFill>
                  <a:srgbClr val="6EAC1C"/>
                </a:solidFill>
                <a:effectLst/>
                <a:latin typeface="Calibri" panose="020F0502020204030204" pitchFamily="34" charset="0"/>
                <a:ea typeface="Times New Roman" panose="02020603050405020304" pitchFamily="18" charset="0"/>
                <a:hlinkClick r:id="rId3"/>
              </a:rPr>
              <a:t>https://www.tinkercad.com/</a:t>
            </a:r>
            <a:endParaRPr lang="es-PE" sz="2000" dirty="0">
              <a:effectLst/>
              <a:latin typeface="Times New Roman" panose="02020603050405020304" pitchFamily="18" charset="0"/>
              <a:ea typeface="Times New Roman" panose="02020603050405020304" pitchFamily="18" charset="0"/>
            </a:endParaRPr>
          </a:p>
        </p:txBody>
      </p:sp>
      <p:sp>
        <p:nvSpPr>
          <p:cNvPr id="7" name="CuadroTexto 6">
            <a:extLst>
              <a:ext uri="{FF2B5EF4-FFF2-40B4-BE49-F238E27FC236}">
                <a16:creationId xmlns:a16="http://schemas.microsoft.com/office/drawing/2014/main" id="{D21E3A2A-2D54-4FBF-BF73-4C5B85661007}"/>
              </a:ext>
            </a:extLst>
          </p:cNvPr>
          <p:cNvSpPr txBox="1"/>
          <p:nvPr/>
        </p:nvSpPr>
        <p:spPr>
          <a:xfrm>
            <a:off x="1063690" y="1968760"/>
            <a:ext cx="4993611" cy="369332"/>
          </a:xfrm>
          <a:prstGeom prst="rect">
            <a:avLst/>
          </a:prstGeom>
          <a:noFill/>
        </p:spPr>
        <p:txBody>
          <a:bodyPr wrap="none" rtlCol="0">
            <a:spAutoFit/>
          </a:bodyPr>
          <a:lstStyle/>
          <a:p>
            <a:r>
              <a:rPr lang="es-ES" b="1" dirty="0">
                <a:latin typeface="Arial" panose="020B0604020202020204" pitchFamily="34" charset="0"/>
                <a:cs typeface="Arial" panose="020B0604020202020204" pitchFamily="34" charset="0"/>
              </a:rPr>
              <a:t>PRÁCTICA # 3 SENSOR DE TEMPERATURA</a:t>
            </a:r>
            <a:endParaRPr lang="es-PE" b="1"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0C1D9FFD-C504-4AD9-B2DA-0473E5E37940}"/>
              </a:ext>
            </a:extLst>
          </p:cNvPr>
          <p:cNvPicPr>
            <a:picLocks noChangeAspect="1"/>
          </p:cNvPicPr>
          <p:nvPr/>
        </p:nvPicPr>
        <p:blipFill>
          <a:blip r:embed="rId4"/>
          <a:stretch>
            <a:fillRect/>
          </a:stretch>
        </p:blipFill>
        <p:spPr>
          <a:xfrm>
            <a:off x="734838" y="2338092"/>
            <a:ext cx="5024799" cy="4461975"/>
          </a:xfrm>
          <a:prstGeom prst="rect">
            <a:avLst/>
          </a:prstGeom>
        </p:spPr>
      </p:pic>
      <p:pic>
        <p:nvPicPr>
          <p:cNvPr id="6" name="Imagen 5">
            <a:extLst>
              <a:ext uri="{FF2B5EF4-FFF2-40B4-BE49-F238E27FC236}">
                <a16:creationId xmlns:a16="http://schemas.microsoft.com/office/drawing/2014/main" id="{B18AAD08-80EA-45CB-8B72-3F17DF9413D3}"/>
              </a:ext>
            </a:extLst>
          </p:cNvPr>
          <p:cNvPicPr>
            <a:picLocks noChangeAspect="1"/>
          </p:cNvPicPr>
          <p:nvPr/>
        </p:nvPicPr>
        <p:blipFill>
          <a:blip r:embed="rId5"/>
          <a:stretch>
            <a:fillRect/>
          </a:stretch>
        </p:blipFill>
        <p:spPr>
          <a:xfrm>
            <a:off x="6386153" y="990799"/>
            <a:ext cx="5624495" cy="5809268"/>
          </a:xfrm>
          <a:prstGeom prst="rect">
            <a:avLst/>
          </a:prstGeom>
        </p:spPr>
      </p:pic>
    </p:spTree>
    <p:extLst>
      <p:ext uri="{BB962C8B-B14F-4D97-AF65-F5344CB8AC3E}">
        <p14:creationId xmlns:p14="http://schemas.microsoft.com/office/powerpoint/2010/main" val="179265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Resultado de imagen para logo idat">
            <a:extLst>
              <a:ext uri="{FF2B5EF4-FFF2-40B4-BE49-F238E27FC236}">
                <a16:creationId xmlns:a16="http://schemas.microsoft.com/office/drawing/2014/main" id="{C1FC4182-A1A0-4678-8B6C-61B8183DC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D20C7A8D-377F-462E-AAE4-59371E96720C}"/>
              </a:ext>
            </a:extLst>
          </p:cNvPr>
          <p:cNvSpPr txBox="1"/>
          <p:nvPr/>
        </p:nvSpPr>
        <p:spPr>
          <a:xfrm>
            <a:off x="910991" y="950372"/>
            <a:ext cx="10719034" cy="4957255"/>
          </a:xfrm>
          <a:prstGeom prst="rect">
            <a:avLst/>
          </a:prstGeom>
          <a:noFill/>
        </p:spPr>
        <p:txBody>
          <a:bodyPr wrap="square">
            <a:spAutoFit/>
          </a:bodyPr>
          <a:lstStyle/>
          <a:p>
            <a:pPr>
              <a:lnSpc>
                <a:spcPct val="107000"/>
              </a:lnSpc>
              <a:spcAft>
                <a:spcPts val="800"/>
              </a:spcAft>
            </a:pPr>
            <a:br>
              <a:rPr lang="es-PE" sz="1800" b="1" dirty="0">
                <a:solidFill>
                  <a:srgbClr val="6F01EE"/>
                </a:solidFill>
                <a:effectLst/>
                <a:latin typeface="Arial" panose="020B0604020202020204" pitchFamily="34" charset="0"/>
                <a:ea typeface="Times New Roman" panose="02020603050405020304" pitchFamily="18" charset="0"/>
              </a:rPr>
            </a:br>
            <a:r>
              <a:rPr lang="es-ES" sz="2800" dirty="0">
                <a:solidFill>
                  <a:srgbClr val="000000"/>
                </a:solidFill>
                <a:effectLst/>
                <a:latin typeface="Arial" panose="020B0604020202020204" pitchFamily="34" charset="0"/>
                <a:ea typeface="Calibri" panose="020F0502020204030204" pitchFamily="34" charset="0"/>
              </a:rPr>
              <a:t>Se debe realizar las simulaciones y responder a las siguientes preguntas:</a:t>
            </a:r>
            <a:endParaRPr lang="es-PE" sz="2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1800" dirty="0">
                <a:solidFill>
                  <a:srgbClr val="000000"/>
                </a:solidFill>
                <a:effectLst/>
                <a:latin typeface="Arial" panose="020B0604020202020204" pitchFamily="34" charset="0"/>
                <a:ea typeface="Calibri" panose="020F0502020204030204" pitchFamily="34" charset="0"/>
              </a:rPr>
              <a:t> </a:t>
            </a:r>
            <a:endParaRPr lang="es-PE"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800" dirty="0">
                <a:solidFill>
                  <a:srgbClr val="000000"/>
                </a:solidFill>
                <a:effectLst/>
                <a:latin typeface="Arial" panose="020B0604020202020204" pitchFamily="34" charset="0"/>
                <a:ea typeface="Calibri" panose="020F0502020204030204" pitchFamily="34" charset="0"/>
              </a:rPr>
              <a:t>¿Cómo funcionan las estructuras condicionales?</a:t>
            </a:r>
            <a:endParaRPr lang="es-PE" sz="2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800" dirty="0">
                <a:solidFill>
                  <a:srgbClr val="000000"/>
                </a:solidFill>
                <a:effectLst/>
                <a:latin typeface="Arial" panose="020B0604020202020204" pitchFamily="34" charset="0"/>
                <a:ea typeface="Calibri" panose="020F0502020204030204" pitchFamily="34" charset="0"/>
              </a:rPr>
              <a:t>¿Cómo funciona el sensor de Temperatura LM35?</a:t>
            </a:r>
            <a:endParaRPr lang="es-PE" sz="2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800" dirty="0">
                <a:solidFill>
                  <a:srgbClr val="000000"/>
                </a:solidFill>
                <a:effectLst/>
                <a:latin typeface="Arial" panose="020B0604020202020204" pitchFamily="34" charset="0"/>
                <a:ea typeface="Calibri" panose="020F0502020204030204" pitchFamily="34" charset="0"/>
              </a:rPr>
              <a:t>¿Qué es la herramienta Monitor Serie? ¿Como lo ejecuto?</a:t>
            </a:r>
            <a:endParaRPr lang="es-PE" sz="2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800" dirty="0">
                <a:solidFill>
                  <a:srgbClr val="000000"/>
                </a:solidFill>
                <a:effectLst/>
                <a:latin typeface="Arial" panose="020B0604020202020204" pitchFamily="34" charset="0"/>
                <a:ea typeface="Calibri" panose="020F0502020204030204" pitchFamily="34" charset="0"/>
              </a:rPr>
              <a:t>¿Qué es ADC del Arduino? ¿Por qué en el programa se utiliza el valor 1024?</a:t>
            </a:r>
            <a:endParaRPr lang="es-PE" sz="2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800" dirty="0">
                <a:solidFill>
                  <a:srgbClr val="000000"/>
                </a:solidFill>
                <a:effectLst/>
                <a:latin typeface="Arial" panose="020B0604020202020204" pitchFamily="34" charset="0"/>
                <a:ea typeface="Calibri" panose="020F0502020204030204" pitchFamily="34" charset="0"/>
              </a:rPr>
              <a:t>Explicar cómo simular el circuito en la herramienta </a:t>
            </a:r>
            <a:r>
              <a:rPr lang="es-PE" sz="2800" dirty="0" err="1">
                <a:solidFill>
                  <a:srgbClr val="000000"/>
                </a:solidFill>
                <a:effectLst/>
                <a:latin typeface="Arial" panose="020B0604020202020204" pitchFamily="34" charset="0"/>
                <a:ea typeface="Calibri" panose="020F0502020204030204" pitchFamily="34" charset="0"/>
              </a:rPr>
              <a:t>Tinkercad</a:t>
            </a:r>
            <a:r>
              <a:rPr lang="es-PE" sz="2800" dirty="0">
                <a:solidFill>
                  <a:srgbClr val="000000"/>
                </a:solidFill>
                <a:effectLst/>
                <a:latin typeface="Arial" panose="020B0604020202020204" pitchFamily="34" charset="0"/>
                <a:ea typeface="Calibri" panose="020F0502020204030204" pitchFamily="34" charset="0"/>
              </a:rPr>
              <a:t>.</a:t>
            </a:r>
            <a:endParaRPr lang="es-PE" sz="2800" dirty="0">
              <a:effectLst/>
              <a:latin typeface="Times New Roman" panose="02020603050405020304" pitchFamily="18" charset="0"/>
              <a:ea typeface="Times New Roman" panose="02020603050405020304" pitchFamily="18" charset="0"/>
            </a:endParaRPr>
          </a:p>
        </p:txBody>
      </p:sp>
      <p:sp>
        <p:nvSpPr>
          <p:cNvPr id="6" name="CuadroTexto 5">
            <a:extLst>
              <a:ext uri="{FF2B5EF4-FFF2-40B4-BE49-F238E27FC236}">
                <a16:creationId xmlns:a16="http://schemas.microsoft.com/office/drawing/2014/main" id="{76138C16-5173-4DFB-885E-7F681C466A22}"/>
              </a:ext>
            </a:extLst>
          </p:cNvPr>
          <p:cNvSpPr txBox="1"/>
          <p:nvPr/>
        </p:nvSpPr>
        <p:spPr>
          <a:xfrm>
            <a:off x="580938" y="238809"/>
            <a:ext cx="6094602" cy="646331"/>
          </a:xfrm>
          <a:prstGeom prst="rect">
            <a:avLst/>
          </a:prstGeom>
          <a:noFill/>
        </p:spPr>
        <p:txBody>
          <a:bodyPr wrap="square">
            <a:spAutoFit/>
          </a:bodyPr>
          <a:lstStyle/>
          <a:p>
            <a:r>
              <a:rPr lang="es-PE" sz="3600" b="1" dirty="0">
                <a:effectLst/>
                <a:latin typeface="Arial Black" panose="020B0A04020102020204" pitchFamily="34" charset="0"/>
                <a:ea typeface="Times New Roman" panose="02020603050405020304" pitchFamily="18" charset="0"/>
              </a:rPr>
              <a:t>ACTIVIDAD 3</a:t>
            </a:r>
            <a:endParaRPr lang="es-PE" sz="3600" dirty="0">
              <a:effectLst/>
              <a:latin typeface="Arial Black" panose="020B0A04020102020204" pitchFamily="34"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07903-0199-4584-9043-B6B379969EB9}"/>
              </a:ext>
            </a:extLst>
          </p:cNvPr>
          <p:cNvSpPr>
            <a:spLocks noGrp="1"/>
          </p:cNvSpPr>
          <p:nvPr>
            <p:ph type="title"/>
          </p:nvPr>
        </p:nvSpPr>
        <p:spPr/>
        <p:txBody>
          <a:bodyPr/>
          <a:lstStyle/>
          <a:p>
            <a:endParaRPr lang="es-PE"/>
          </a:p>
        </p:txBody>
      </p:sp>
      <p:sp>
        <p:nvSpPr>
          <p:cNvPr id="5" name="CuadroTexto 4">
            <a:extLst>
              <a:ext uri="{FF2B5EF4-FFF2-40B4-BE49-F238E27FC236}">
                <a16:creationId xmlns:a16="http://schemas.microsoft.com/office/drawing/2014/main" id="{885275C8-4D08-4C23-8FE2-8114DBF1AD90}"/>
              </a:ext>
            </a:extLst>
          </p:cNvPr>
          <p:cNvSpPr txBox="1"/>
          <p:nvPr/>
        </p:nvSpPr>
        <p:spPr>
          <a:xfrm>
            <a:off x="461394" y="2480936"/>
            <a:ext cx="11610364" cy="3477875"/>
          </a:xfrm>
          <a:prstGeom prst="rect">
            <a:avLst/>
          </a:prstGeom>
          <a:noFill/>
        </p:spPr>
        <p:txBody>
          <a:bodyPr wrap="square">
            <a:spAutoFit/>
          </a:bodyPr>
          <a:lstStyle/>
          <a:p>
            <a:r>
              <a:rPr lang="es-PE" sz="2000" dirty="0">
                <a:latin typeface="Arial" panose="020B0604020202020204" pitchFamily="34" charset="0"/>
                <a:cs typeface="Arial" panose="020B0604020202020204" pitchFamily="34" charset="0"/>
              </a:rPr>
              <a:t>http://diwo.bq.com/partes-del-codigo-arduino/</a:t>
            </a:r>
          </a:p>
          <a:p>
            <a:r>
              <a:rPr lang="es-PE" sz="20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http://diwo.bq.com/librerias-arduino/</a:t>
            </a:r>
            <a:endParaRPr lang="es-PE" sz="2000" dirty="0">
              <a:latin typeface="Arial" panose="020B0604020202020204" pitchFamily="34" charset="0"/>
              <a:cs typeface="Arial" panose="020B0604020202020204" pitchFamily="34" charset="0"/>
            </a:endParaRPr>
          </a:p>
          <a:p>
            <a:r>
              <a:rPr lang="es-PE"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https://internetpasoapaso.com/arduino-ide/</a:t>
            </a:r>
            <a:endParaRPr lang="es-PE" sz="2000" dirty="0">
              <a:latin typeface="Arial" panose="020B0604020202020204" pitchFamily="34" charset="0"/>
              <a:cs typeface="Arial" panose="020B0604020202020204" pitchFamily="34" charset="0"/>
            </a:endParaRPr>
          </a:p>
          <a:p>
            <a:r>
              <a:rPr lang="es-PE" sz="20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https://www.arduino.cc/reference/es/</a:t>
            </a:r>
            <a:endParaRPr lang="es-PE" sz="2000" dirty="0">
              <a:latin typeface="Arial" panose="020B0604020202020204" pitchFamily="34" charset="0"/>
              <a:cs typeface="Arial" panose="020B0604020202020204" pitchFamily="34" charset="0"/>
            </a:endParaRPr>
          </a:p>
          <a:p>
            <a:r>
              <a:rPr lang="es-PE" sz="2000"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https://www.electrodaddy.com/control-y-polarizacion-de-leds/</a:t>
            </a:r>
            <a:endParaRPr lang="es-PE" sz="2000" dirty="0">
              <a:latin typeface="Arial" panose="020B0604020202020204" pitchFamily="34" charset="0"/>
              <a:cs typeface="Arial" panose="020B0604020202020204" pitchFamily="34" charset="0"/>
            </a:endParaRPr>
          </a:p>
          <a:p>
            <a:r>
              <a:rPr lang="es-PE" sz="2000" dirty="0">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https://www.wexterhome.com/curso-arduino/sentencia-if-else/</a:t>
            </a:r>
            <a:endParaRPr lang="es-PE" sz="2000" dirty="0">
              <a:latin typeface="Arial" panose="020B0604020202020204" pitchFamily="34" charset="0"/>
              <a:cs typeface="Arial" panose="020B0604020202020204" pitchFamily="34" charset="0"/>
            </a:endParaRPr>
          </a:p>
          <a:p>
            <a:r>
              <a:rPr lang="es-PE" sz="2000" dirty="0">
                <a:solidFill>
                  <a:srgbClr val="FB4A18"/>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https://aprendiendoarduino.wordpress.com/2015/03/26/estructuras-de-control</a:t>
            </a:r>
            <a:r>
              <a:rPr lang="es-PE" sz="2000" dirty="0">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a:t>
            </a:r>
            <a:endParaRPr lang="es-PE" sz="2000" dirty="0">
              <a:latin typeface="Arial" panose="020B0604020202020204" pitchFamily="34" charset="0"/>
              <a:cs typeface="Arial" panose="020B0604020202020204" pitchFamily="34" charset="0"/>
            </a:endParaRPr>
          </a:p>
          <a:p>
            <a:r>
              <a:rPr lang="es-PE" sz="2000" dirty="0">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https://programarfacil.com/blog/arduino-blog/leer-el-sensor-de-temperatura-lm35-en-arduino/</a:t>
            </a:r>
            <a:endParaRPr lang="es-PE" sz="2000" dirty="0">
              <a:latin typeface="Arial" panose="020B0604020202020204" pitchFamily="34" charset="0"/>
              <a:cs typeface="Arial" panose="020B0604020202020204" pitchFamily="34" charset="0"/>
            </a:endParaRPr>
          </a:p>
          <a:p>
            <a:r>
              <a:rPr lang="es-PE" sz="2000" dirty="0">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https://saraih1008.wixsite.com/roboticaeducativa/arduino</a:t>
            </a:r>
            <a:endParaRPr lang="es-PE" sz="2000" dirty="0">
              <a:latin typeface="Arial" panose="020B0604020202020204" pitchFamily="34" charset="0"/>
              <a:cs typeface="Arial" panose="020B0604020202020204" pitchFamily="34" charset="0"/>
            </a:endParaRPr>
          </a:p>
          <a:p>
            <a:r>
              <a:rPr lang="es-PE" sz="2000" dirty="0">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https://programarfacil.com/blog/arduino-blog/el-potenciometro-y-arduino/</a:t>
            </a:r>
            <a:endParaRPr lang="es-PE" sz="2000" dirty="0">
              <a:latin typeface="Arial" panose="020B0604020202020204" pitchFamily="34" charset="0"/>
              <a:cs typeface="Arial" panose="020B0604020202020204" pitchFamily="34" charset="0"/>
            </a:endParaRPr>
          </a:p>
          <a:p>
            <a:r>
              <a:rPr lang="es-PE" sz="2000" dirty="0">
                <a:latin typeface="Arial" panose="020B0604020202020204" pitchFamily="34" charset="0"/>
                <a:cs typeface="Arial" panose="020B0604020202020204" pitchFamily="34" charset="0"/>
              </a:rPr>
              <a:t>https://controlautomaticoeducacion.com/arduino/entradas-analogicas-adc/</a:t>
            </a:r>
          </a:p>
        </p:txBody>
      </p:sp>
    </p:spTree>
    <p:extLst>
      <p:ext uri="{BB962C8B-B14F-4D97-AF65-F5344CB8AC3E}">
        <p14:creationId xmlns:p14="http://schemas.microsoft.com/office/powerpoint/2010/main" val="350490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1126571" y="-168712"/>
            <a:ext cx="9938857" cy="1292662"/>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pPr algn="ctr"/>
            <a:r>
              <a:rPr lang="es-PE" sz="3200" b="1" dirty="0">
                <a:effectLst/>
                <a:latin typeface="Arial" panose="020B0604020202020204" pitchFamily="34" charset="0"/>
                <a:ea typeface="Times New Roman" panose="02020603050405020304" pitchFamily="18" charset="0"/>
                <a:cs typeface="Arial" panose="020B0604020202020204" pitchFamily="34" charset="0"/>
              </a:rPr>
              <a:t>LENGUAJE C Y IDE ARDUINO</a:t>
            </a:r>
          </a:p>
          <a:p>
            <a:r>
              <a:rPr lang="es-ES" sz="1800" b="0"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14DF846A-1D66-4BCA-91CF-5E4C732EA81A}"/>
              </a:ext>
            </a:extLst>
          </p:cNvPr>
          <p:cNvSpPr txBox="1"/>
          <p:nvPr/>
        </p:nvSpPr>
        <p:spPr>
          <a:xfrm>
            <a:off x="1001261" y="1223874"/>
            <a:ext cx="10066789" cy="5262979"/>
          </a:xfrm>
          <a:prstGeom prst="rect">
            <a:avLst/>
          </a:prstGeom>
          <a:noFill/>
        </p:spPr>
        <p:txBody>
          <a:bodyPr wrap="square">
            <a:spAutoFit/>
          </a:bodyPr>
          <a:lstStyle/>
          <a:p>
            <a:pPr algn="just"/>
            <a:r>
              <a:rPr lang="es-ES" sz="2400" b="0" i="0" dirty="0">
                <a:effectLst/>
                <a:latin typeface="Arial" panose="020B0604020202020204" pitchFamily="34" charset="0"/>
                <a:cs typeface="Arial" panose="020B0604020202020204" pitchFamily="34" charset="0"/>
              </a:rPr>
              <a:t>El lenguaje de programación Arduino se basa en un lenguaje de programación de hardware muy simple llamado </a:t>
            </a:r>
            <a:r>
              <a:rPr lang="es-ES" sz="2400" b="1" i="0" dirty="0">
                <a:effectLst/>
                <a:latin typeface="Arial" panose="020B0604020202020204" pitchFamily="34" charset="0"/>
                <a:cs typeface="Arial" panose="020B0604020202020204" pitchFamily="34" charset="0"/>
              </a:rPr>
              <a:t>Processing</a:t>
            </a:r>
            <a:r>
              <a:rPr lang="es-ES" sz="2400" b="0" i="0" dirty="0">
                <a:effectLst/>
                <a:latin typeface="Arial" panose="020B0604020202020204" pitchFamily="34" charset="0"/>
                <a:cs typeface="Arial" panose="020B0604020202020204" pitchFamily="34" charset="0"/>
              </a:rPr>
              <a:t>, que es muy similar al C y al C++. Pero tiene algunas funciones incorporadas además de las funciones normales utilizadas en el C común. Después de compilar el sketch en el IDE, debe ser cargado en la placa Arduino para su ejecución.</a:t>
            </a:r>
          </a:p>
          <a:p>
            <a:pPr algn="just"/>
            <a:endParaRPr lang="es-ES" sz="2400" b="0" i="0" dirty="0">
              <a:effectLst/>
              <a:latin typeface="Arial" panose="020B0604020202020204" pitchFamily="34" charset="0"/>
              <a:cs typeface="Arial" panose="020B0604020202020204" pitchFamily="34" charset="0"/>
            </a:endParaRPr>
          </a:p>
          <a:p>
            <a:pPr algn="just"/>
            <a:r>
              <a:rPr lang="es-ES" sz="2400" b="1" i="0" dirty="0">
                <a:effectLst/>
                <a:latin typeface="Arial" panose="020B0604020202020204" pitchFamily="34" charset="0"/>
                <a:cs typeface="Arial" panose="020B0604020202020204" pitchFamily="34" charset="0"/>
              </a:rPr>
              <a:t>¿Qué es un Sketch?</a:t>
            </a:r>
          </a:p>
          <a:p>
            <a:pPr algn="just"/>
            <a:r>
              <a:rPr lang="es-ES" sz="2400" b="0" i="0" dirty="0">
                <a:effectLst/>
                <a:latin typeface="Arial" panose="020B0604020202020204" pitchFamily="34" charset="0"/>
                <a:cs typeface="Arial" panose="020B0604020202020204" pitchFamily="34" charset="0"/>
              </a:rPr>
              <a:t>El programa escrito en código fuente de Arduino se llama sketch. Contiene todas las instrucciones que debe realizar la placa Arduino, las configuraciones iniciales de pines, y la inclusión de librerías entre otras cosas.</a:t>
            </a:r>
          </a:p>
          <a:p>
            <a:pPr algn="just"/>
            <a:r>
              <a:rPr lang="es-ES" sz="2400" b="0" i="0" dirty="0">
                <a:effectLst/>
                <a:latin typeface="Arial" panose="020B0604020202020204" pitchFamily="34" charset="0"/>
                <a:cs typeface="Arial" panose="020B0604020202020204" pitchFamily="34" charset="0"/>
              </a:rPr>
              <a:t>La sintaxis general para escribir el programa Arduino es casi similar a la del C y C++ ordinario. </a:t>
            </a:r>
          </a:p>
        </p:txBody>
      </p:sp>
    </p:spTree>
    <p:extLst>
      <p:ext uri="{BB962C8B-B14F-4D97-AF65-F5344CB8AC3E}">
        <p14:creationId xmlns:p14="http://schemas.microsoft.com/office/powerpoint/2010/main" val="317244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777205" y="-103069"/>
            <a:ext cx="10637589" cy="1661993"/>
          </a:xfrm>
          <a:prstGeom prst="rect">
            <a:avLst/>
          </a:prstGeom>
          <a:noFill/>
        </p:spPr>
        <p:txBody>
          <a:bodyPr wrap="square">
            <a:spAutoFit/>
          </a:bodyPr>
          <a:lstStyle/>
          <a:p>
            <a:pPr algn="ctr"/>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pPr algn="ctr"/>
            <a:r>
              <a:rPr lang="es-PE" sz="2800" b="1" dirty="0">
                <a:effectLst/>
                <a:latin typeface="Arial Black" panose="020B0A04020102020204" pitchFamily="34" charset="0"/>
                <a:ea typeface="Times New Roman" panose="02020603050405020304" pitchFamily="18" charset="0"/>
                <a:cs typeface="Arial" panose="020B0604020202020204" pitchFamily="34" charset="0"/>
              </a:rPr>
              <a:t>IDE ARDUINO</a:t>
            </a:r>
          </a:p>
          <a:p>
            <a:pPr algn="ctr"/>
            <a:r>
              <a:rPr lang="es-ES" sz="2800" i="0" dirty="0">
                <a:effectLst/>
                <a:latin typeface="Arial Black" panose="020B0A04020102020204" pitchFamily="34" charset="0"/>
                <a:cs typeface="Arial" panose="020B0604020202020204" pitchFamily="34" charset="0"/>
              </a:rPr>
              <a:t>(</a:t>
            </a:r>
            <a:r>
              <a:rPr lang="es-PE" sz="2800" i="0" u="none" strike="noStrike" dirty="0" err="1">
                <a:effectLst/>
                <a:latin typeface="Arial Black" panose="020B0A04020102020204" pitchFamily="34" charset="0"/>
                <a:cs typeface="Arial" panose="020B0604020202020204" pitchFamily="34" charset="0"/>
              </a:rPr>
              <a:t>Integrated</a:t>
            </a:r>
            <a:r>
              <a:rPr lang="es-PE" sz="2800" i="0" u="none" strike="noStrike" dirty="0">
                <a:effectLst/>
                <a:latin typeface="Arial Black" panose="020B0A04020102020204" pitchFamily="34" charset="0"/>
                <a:cs typeface="Arial" panose="020B0604020202020204" pitchFamily="34" charset="0"/>
              </a:rPr>
              <a:t> </a:t>
            </a:r>
            <a:r>
              <a:rPr lang="es-PE" sz="2800" i="0" u="none" strike="noStrike" dirty="0" err="1">
                <a:effectLst/>
                <a:latin typeface="Arial Black" panose="020B0A04020102020204" pitchFamily="34" charset="0"/>
                <a:cs typeface="Arial" panose="020B0604020202020204" pitchFamily="34" charset="0"/>
              </a:rPr>
              <a:t>Development</a:t>
            </a:r>
            <a:r>
              <a:rPr lang="es-PE" sz="2800" i="0" u="none" strike="noStrike" dirty="0">
                <a:effectLst/>
                <a:latin typeface="Arial Black" panose="020B0A04020102020204" pitchFamily="34" charset="0"/>
                <a:cs typeface="Arial" panose="020B0604020202020204" pitchFamily="34" charset="0"/>
              </a:rPr>
              <a:t> </a:t>
            </a:r>
            <a:r>
              <a:rPr lang="es-PE" sz="2800" i="0" u="none" strike="noStrike" dirty="0" err="1">
                <a:effectLst/>
                <a:latin typeface="Arial Black" panose="020B0A04020102020204" pitchFamily="34" charset="0"/>
                <a:cs typeface="Arial" panose="020B0604020202020204" pitchFamily="34" charset="0"/>
              </a:rPr>
              <a:t>Environment</a:t>
            </a:r>
            <a:r>
              <a:rPr lang="es-ES" sz="2800" i="0" dirty="0">
                <a:effectLst/>
                <a:latin typeface="Arial Black" panose="020B0A04020102020204" pitchFamily="34" charset="0"/>
                <a:cs typeface="Arial" panose="020B0604020202020204" pitchFamily="34" charset="0"/>
              </a:rPr>
              <a:t>)</a:t>
            </a:r>
            <a:endParaRPr lang="es-PE" sz="2800" b="1" dirty="0">
              <a:effectLst/>
              <a:latin typeface="Arial Black" panose="020B0A04020102020204" pitchFamily="34" charset="0"/>
              <a:ea typeface="Times New Roman" panose="02020603050405020304" pitchFamily="18" charset="0"/>
              <a:cs typeface="Arial" panose="020B0604020202020204" pitchFamily="34" charset="0"/>
            </a:endParaRPr>
          </a:p>
          <a:p>
            <a:pPr algn="ctr"/>
            <a:r>
              <a:rPr lang="es-ES" sz="1800" b="0" i="0" u="none" strike="noStrike" baseline="0" dirty="0">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BA24D7F0-7211-4DD3-9F09-0A6898C05C68}"/>
              </a:ext>
            </a:extLst>
          </p:cNvPr>
          <p:cNvSpPr txBox="1"/>
          <p:nvPr/>
        </p:nvSpPr>
        <p:spPr>
          <a:xfrm>
            <a:off x="2487336" y="6291634"/>
            <a:ext cx="6098796" cy="369332"/>
          </a:xfrm>
          <a:prstGeom prst="rect">
            <a:avLst/>
          </a:prstGeom>
          <a:noFill/>
        </p:spPr>
        <p:txBody>
          <a:bodyPr wrap="square">
            <a:spAutoFit/>
          </a:bodyPr>
          <a:lstStyle/>
          <a:p>
            <a:r>
              <a:rPr lang="es-PE" dirty="0"/>
              <a:t>https://www.arduino.cc/en/software</a:t>
            </a:r>
          </a:p>
        </p:txBody>
      </p:sp>
      <p:sp>
        <p:nvSpPr>
          <p:cNvPr id="7" name="CuadroTexto 6">
            <a:extLst>
              <a:ext uri="{FF2B5EF4-FFF2-40B4-BE49-F238E27FC236}">
                <a16:creationId xmlns:a16="http://schemas.microsoft.com/office/drawing/2014/main" id="{3E7009EE-F3AB-4384-A90C-F60B52DA7F0D}"/>
              </a:ext>
            </a:extLst>
          </p:cNvPr>
          <p:cNvSpPr txBox="1"/>
          <p:nvPr/>
        </p:nvSpPr>
        <p:spPr>
          <a:xfrm>
            <a:off x="1032052" y="1558924"/>
            <a:ext cx="10127894" cy="3970318"/>
          </a:xfrm>
          <a:prstGeom prst="rect">
            <a:avLst/>
          </a:prstGeom>
          <a:noFill/>
        </p:spPr>
        <p:txBody>
          <a:bodyPr wrap="square">
            <a:spAutoFit/>
          </a:bodyPr>
          <a:lstStyle/>
          <a:p>
            <a:pPr algn="just"/>
            <a:r>
              <a:rPr lang="es-ES" sz="2800" i="0" dirty="0">
                <a:effectLst/>
                <a:latin typeface="Arial" panose="020B0604020202020204" pitchFamily="34" charset="0"/>
                <a:cs typeface="Arial" panose="020B0604020202020204" pitchFamily="34" charset="0"/>
              </a:rPr>
              <a:t>El entorno de desarrollo interactivo también llamado IDE (siglas en inglés </a:t>
            </a:r>
            <a:r>
              <a:rPr lang="es-PE" sz="2800" i="0" u="none" strike="noStrike" dirty="0" err="1">
                <a:effectLst/>
                <a:latin typeface="Arial" panose="020B0604020202020204" pitchFamily="34" charset="0"/>
                <a:cs typeface="Arial" panose="020B0604020202020204" pitchFamily="34" charset="0"/>
              </a:rPr>
              <a:t>Integrated</a:t>
            </a:r>
            <a:r>
              <a:rPr lang="es-PE" sz="2800" i="0" u="none" strike="noStrike" dirty="0">
                <a:effectLst/>
                <a:latin typeface="Arial" panose="020B0604020202020204" pitchFamily="34" charset="0"/>
                <a:cs typeface="Arial" panose="020B0604020202020204" pitchFamily="34" charset="0"/>
              </a:rPr>
              <a:t> </a:t>
            </a:r>
            <a:r>
              <a:rPr lang="es-PE" sz="2800" i="0" u="none" strike="noStrike" dirty="0" err="1">
                <a:effectLst/>
                <a:latin typeface="Arial" panose="020B0604020202020204" pitchFamily="34" charset="0"/>
                <a:cs typeface="Arial" panose="020B0604020202020204" pitchFamily="34" charset="0"/>
              </a:rPr>
              <a:t>Development</a:t>
            </a:r>
            <a:r>
              <a:rPr lang="es-PE" sz="2800" i="0" u="none" strike="noStrike" dirty="0">
                <a:effectLst/>
                <a:latin typeface="Arial" panose="020B0604020202020204" pitchFamily="34" charset="0"/>
                <a:cs typeface="Arial" panose="020B0604020202020204" pitchFamily="34" charset="0"/>
              </a:rPr>
              <a:t> </a:t>
            </a:r>
            <a:r>
              <a:rPr lang="es-PE" sz="2800" i="0" u="none" strike="noStrike" dirty="0" err="1">
                <a:effectLst/>
                <a:latin typeface="Arial" panose="020B0604020202020204" pitchFamily="34" charset="0"/>
                <a:cs typeface="Arial" panose="020B0604020202020204" pitchFamily="34" charset="0"/>
              </a:rPr>
              <a:t>Environment</a:t>
            </a:r>
            <a:r>
              <a:rPr lang="es-ES" sz="2800" i="0" dirty="0">
                <a:effectLst/>
                <a:latin typeface="Arial" panose="020B0604020202020204" pitchFamily="34" charset="0"/>
                <a:cs typeface="Arial" panose="020B0604020202020204" pitchFamily="34" charset="0"/>
              </a:rPr>
              <a:t>), </a:t>
            </a:r>
            <a:r>
              <a:rPr lang="es-ES" sz="2800" b="0" i="0" dirty="0">
                <a:effectLst/>
                <a:latin typeface="Arial" panose="020B0604020202020204" pitchFamily="34" charset="0"/>
                <a:cs typeface="Arial" panose="020B0604020202020204" pitchFamily="34" charset="0"/>
              </a:rPr>
              <a:t>es un programa informático compuesto por un conjunto de herramientas de programación que ha sido empaquetado como un programa de aplicación; es decir, que consiste en un editor de código, un compilador, un depurador y un constructor de interfaz gráfica (GUI). Además en el caso de Arduino incorpora las herramientas para cargar el programa ya compilado en la memoria flash del hardware.</a:t>
            </a:r>
            <a:endParaRPr lang="es-P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331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echa: doblada 15">
            <a:extLst>
              <a:ext uri="{FF2B5EF4-FFF2-40B4-BE49-F238E27FC236}">
                <a16:creationId xmlns:a16="http://schemas.microsoft.com/office/drawing/2014/main" id="{A1B97601-5EBD-45BA-B7D8-1E48C3357D11}"/>
              </a:ext>
            </a:extLst>
          </p:cNvPr>
          <p:cNvSpPr/>
          <p:nvPr/>
        </p:nvSpPr>
        <p:spPr>
          <a:xfrm>
            <a:off x="2563472" y="578752"/>
            <a:ext cx="1392575" cy="1233183"/>
          </a:xfrm>
          <a:prstGeom prst="bentArrow">
            <a:avLst>
              <a:gd name="adj1" fmla="val 11395"/>
              <a:gd name="adj2" fmla="val 12755"/>
              <a:gd name="adj3" fmla="val 2636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pic>
        <p:nvPicPr>
          <p:cNvPr id="10" name="Imagen 9">
            <a:extLst>
              <a:ext uri="{FF2B5EF4-FFF2-40B4-BE49-F238E27FC236}">
                <a16:creationId xmlns:a16="http://schemas.microsoft.com/office/drawing/2014/main" id="{3CE9A838-458B-413E-9C22-C856A6909994}"/>
              </a:ext>
            </a:extLst>
          </p:cNvPr>
          <p:cNvPicPr>
            <a:picLocks noChangeAspect="1"/>
          </p:cNvPicPr>
          <p:nvPr/>
        </p:nvPicPr>
        <p:blipFill rotWithShape="1">
          <a:blip r:embed="rId2"/>
          <a:srcRect l="10631" t="7379" r="3413" b="5508"/>
          <a:stretch/>
        </p:blipFill>
        <p:spPr>
          <a:xfrm>
            <a:off x="1092713" y="1741707"/>
            <a:ext cx="2472612" cy="2397968"/>
          </a:xfrm>
          <a:prstGeom prst="rect">
            <a:avLst/>
          </a:prstGeom>
        </p:spPr>
      </p:pic>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7">
            <a:extLst>
              <a:ext uri="{FF2B5EF4-FFF2-40B4-BE49-F238E27FC236}">
                <a16:creationId xmlns:a16="http://schemas.microsoft.com/office/drawing/2014/main" id="{0BD4143E-B2A6-4A4A-AC29-3860C6EEA6AD}"/>
              </a:ext>
            </a:extLst>
          </p:cNvPr>
          <p:cNvPicPr>
            <a:picLocks noChangeAspect="1"/>
          </p:cNvPicPr>
          <p:nvPr/>
        </p:nvPicPr>
        <p:blipFill>
          <a:blip r:embed="rId4"/>
          <a:stretch>
            <a:fillRect/>
          </a:stretch>
        </p:blipFill>
        <p:spPr>
          <a:xfrm>
            <a:off x="3956047" y="113490"/>
            <a:ext cx="6553795" cy="6452186"/>
          </a:xfrm>
          <a:prstGeom prst="rect">
            <a:avLst/>
          </a:prstGeom>
        </p:spPr>
      </p:pic>
      <p:sp>
        <p:nvSpPr>
          <p:cNvPr id="11" name="CuadroTexto 10">
            <a:extLst>
              <a:ext uri="{FF2B5EF4-FFF2-40B4-BE49-F238E27FC236}">
                <a16:creationId xmlns:a16="http://schemas.microsoft.com/office/drawing/2014/main" id="{DC2C76FE-D756-414C-AF10-DDB8162121C6}"/>
              </a:ext>
            </a:extLst>
          </p:cNvPr>
          <p:cNvSpPr txBox="1"/>
          <p:nvPr/>
        </p:nvSpPr>
        <p:spPr>
          <a:xfrm>
            <a:off x="4848971" y="5862574"/>
            <a:ext cx="4767943" cy="369332"/>
          </a:xfrm>
          <a:prstGeom prst="rect">
            <a:avLst/>
          </a:prstGeom>
          <a:noFill/>
        </p:spPr>
        <p:txBody>
          <a:bodyPr wrap="square" rtlCol="0">
            <a:spAutoFit/>
          </a:bodyPr>
          <a:lstStyle/>
          <a:p>
            <a:pPr algn="ctr"/>
            <a:r>
              <a:rPr lang="es-ES" b="1" dirty="0">
                <a:solidFill>
                  <a:srgbClr val="FF0000"/>
                </a:solidFill>
                <a:latin typeface="Arial" panose="020B0604020202020204" pitchFamily="34" charset="0"/>
                <a:cs typeface="Arial" panose="020B0604020202020204" pitchFamily="34" charset="0"/>
              </a:rPr>
              <a:t>Zona de mensajes de error y acciones</a:t>
            </a:r>
            <a:endParaRPr lang="es-PE" b="1" dirty="0">
              <a:solidFill>
                <a:srgbClr val="FF0000"/>
              </a:solidFill>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B0F26067-01AB-4CDB-9425-0AE8BBF83952}"/>
              </a:ext>
            </a:extLst>
          </p:cNvPr>
          <p:cNvSpPr txBox="1"/>
          <p:nvPr/>
        </p:nvSpPr>
        <p:spPr>
          <a:xfrm>
            <a:off x="500318" y="292324"/>
            <a:ext cx="3901928" cy="369332"/>
          </a:xfrm>
          <a:prstGeom prst="rect">
            <a:avLst/>
          </a:prstGeom>
          <a:noFill/>
        </p:spPr>
        <p:txBody>
          <a:bodyPr wrap="square" rtlCol="0">
            <a:spAutoFit/>
          </a:bodyPr>
          <a:lstStyle/>
          <a:p>
            <a:pPr algn="ctr"/>
            <a:r>
              <a:rPr lang="es-ES" b="1" dirty="0">
                <a:solidFill>
                  <a:srgbClr val="FF0000"/>
                </a:solidFill>
                <a:latin typeface="Arial" panose="020B0604020202020204" pitchFamily="34" charset="0"/>
                <a:cs typeface="Arial" panose="020B0604020202020204" pitchFamily="34" charset="0"/>
              </a:rPr>
              <a:t>BARRA DE MENÚS</a:t>
            </a:r>
            <a:endParaRPr lang="es-PE" b="1" dirty="0">
              <a:solidFill>
                <a:srgbClr val="FF0000"/>
              </a:solidFill>
              <a:latin typeface="Arial" panose="020B0604020202020204" pitchFamily="34" charset="0"/>
              <a:cs typeface="Arial" panose="020B0604020202020204" pitchFamily="34" charset="0"/>
            </a:endParaRPr>
          </a:p>
        </p:txBody>
      </p:sp>
      <p:sp>
        <p:nvSpPr>
          <p:cNvPr id="13" name="CuadroTexto 12">
            <a:extLst>
              <a:ext uri="{FF2B5EF4-FFF2-40B4-BE49-F238E27FC236}">
                <a16:creationId xmlns:a16="http://schemas.microsoft.com/office/drawing/2014/main" id="{2C9D4462-9679-4CD3-97FB-1BB1E2ABC265}"/>
              </a:ext>
            </a:extLst>
          </p:cNvPr>
          <p:cNvSpPr txBox="1"/>
          <p:nvPr/>
        </p:nvSpPr>
        <p:spPr>
          <a:xfrm>
            <a:off x="4960454" y="526658"/>
            <a:ext cx="4767943" cy="369332"/>
          </a:xfrm>
          <a:prstGeom prst="rect">
            <a:avLst/>
          </a:prstGeom>
          <a:noFill/>
        </p:spPr>
        <p:txBody>
          <a:bodyPr wrap="square" rtlCol="0">
            <a:spAutoFit/>
          </a:bodyPr>
          <a:lstStyle/>
          <a:p>
            <a:pPr algn="r"/>
            <a:r>
              <a:rPr lang="es-ES" b="1" dirty="0">
                <a:solidFill>
                  <a:srgbClr val="FF0000"/>
                </a:solidFill>
                <a:latin typeface="Arial" panose="020B0604020202020204" pitchFamily="34" charset="0"/>
                <a:cs typeface="Arial" panose="020B0604020202020204" pitchFamily="34" charset="0"/>
              </a:rPr>
              <a:t>MONITOR SERIAL</a:t>
            </a:r>
            <a:endParaRPr lang="es-PE" b="1" dirty="0">
              <a:solidFill>
                <a:srgbClr val="FF0000"/>
              </a:solidFill>
              <a:latin typeface="Arial" panose="020B0604020202020204" pitchFamily="34" charset="0"/>
              <a:cs typeface="Arial" panose="020B0604020202020204" pitchFamily="34" charset="0"/>
            </a:endParaRPr>
          </a:p>
        </p:txBody>
      </p:sp>
      <p:sp>
        <p:nvSpPr>
          <p:cNvPr id="14" name="Flecha: a la derecha 13">
            <a:extLst>
              <a:ext uri="{FF2B5EF4-FFF2-40B4-BE49-F238E27FC236}">
                <a16:creationId xmlns:a16="http://schemas.microsoft.com/office/drawing/2014/main" id="{08248499-A1B9-4ACD-982A-1449881F17AA}"/>
              </a:ext>
            </a:extLst>
          </p:cNvPr>
          <p:cNvSpPr/>
          <p:nvPr/>
        </p:nvSpPr>
        <p:spPr>
          <a:xfrm>
            <a:off x="9728397" y="604006"/>
            <a:ext cx="390722" cy="192947"/>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PE"/>
          </a:p>
        </p:txBody>
      </p:sp>
      <p:sp>
        <p:nvSpPr>
          <p:cNvPr id="15" name="Flecha: a la derecha 14">
            <a:extLst>
              <a:ext uri="{FF2B5EF4-FFF2-40B4-BE49-F238E27FC236}">
                <a16:creationId xmlns:a16="http://schemas.microsoft.com/office/drawing/2014/main" id="{6E49F149-7393-4075-8DDF-8BCF4AF21799}"/>
              </a:ext>
            </a:extLst>
          </p:cNvPr>
          <p:cNvSpPr/>
          <p:nvPr/>
        </p:nvSpPr>
        <p:spPr>
          <a:xfrm>
            <a:off x="3565325" y="370874"/>
            <a:ext cx="390722" cy="192947"/>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7" name="CuadroTexto 16">
            <a:extLst>
              <a:ext uri="{FF2B5EF4-FFF2-40B4-BE49-F238E27FC236}">
                <a16:creationId xmlns:a16="http://schemas.microsoft.com/office/drawing/2014/main" id="{2BDFAEA8-49AA-44C0-AC03-8EBAD1781630}"/>
              </a:ext>
            </a:extLst>
          </p:cNvPr>
          <p:cNvSpPr txBox="1"/>
          <p:nvPr/>
        </p:nvSpPr>
        <p:spPr>
          <a:xfrm>
            <a:off x="-811896" y="6279248"/>
            <a:ext cx="4767943" cy="369332"/>
          </a:xfrm>
          <a:prstGeom prst="rect">
            <a:avLst/>
          </a:prstGeom>
          <a:noFill/>
        </p:spPr>
        <p:txBody>
          <a:bodyPr wrap="square" rtlCol="0">
            <a:spAutoFit/>
          </a:bodyPr>
          <a:lstStyle/>
          <a:p>
            <a:pPr algn="r"/>
            <a:r>
              <a:rPr lang="es-ES" b="1" dirty="0">
                <a:solidFill>
                  <a:srgbClr val="FF0000"/>
                </a:solidFill>
                <a:latin typeface="Arial" panose="020B0604020202020204" pitchFamily="34" charset="0"/>
                <a:cs typeface="Arial" panose="020B0604020202020204" pitchFamily="34" charset="0"/>
              </a:rPr>
              <a:t>Número de Línea</a:t>
            </a:r>
            <a:endParaRPr lang="es-PE" b="1" dirty="0">
              <a:solidFill>
                <a:srgbClr val="FF0000"/>
              </a:solidFill>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E0CFE604-672F-4E79-88E9-471205763162}"/>
              </a:ext>
            </a:extLst>
          </p:cNvPr>
          <p:cNvSpPr txBox="1"/>
          <p:nvPr/>
        </p:nvSpPr>
        <p:spPr>
          <a:xfrm>
            <a:off x="6429202" y="6526398"/>
            <a:ext cx="5108632" cy="369332"/>
          </a:xfrm>
          <a:prstGeom prst="rect">
            <a:avLst/>
          </a:prstGeom>
          <a:noFill/>
        </p:spPr>
        <p:txBody>
          <a:bodyPr wrap="square" rtlCol="0">
            <a:spAutoFit/>
          </a:bodyPr>
          <a:lstStyle/>
          <a:p>
            <a:pPr algn="r"/>
            <a:r>
              <a:rPr lang="es-ES" b="1" dirty="0">
                <a:solidFill>
                  <a:srgbClr val="FF0000"/>
                </a:solidFill>
                <a:latin typeface="Arial" panose="020B0604020202020204" pitchFamily="34" charset="0"/>
                <a:cs typeface="Arial" panose="020B0604020202020204" pitchFamily="34" charset="0"/>
              </a:rPr>
              <a:t>Nombre del puerto COM (USB) </a:t>
            </a:r>
            <a:endParaRPr lang="es-PE" b="1" dirty="0">
              <a:solidFill>
                <a:srgbClr val="FF0000"/>
              </a:solidFill>
              <a:latin typeface="Arial" panose="020B0604020202020204" pitchFamily="34" charset="0"/>
              <a:cs typeface="Arial" panose="020B0604020202020204" pitchFamily="34" charset="0"/>
            </a:endParaRPr>
          </a:p>
        </p:txBody>
      </p:sp>
      <p:sp>
        <p:nvSpPr>
          <p:cNvPr id="19" name="CuadroTexto 18">
            <a:extLst>
              <a:ext uri="{FF2B5EF4-FFF2-40B4-BE49-F238E27FC236}">
                <a16:creationId xmlns:a16="http://schemas.microsoft.com/office/drawing/2014/main" id="{189B2023-3ECE-4308-8E01-88633CD96417}"/>
              </a:ext>
            </a:extLst>
          </p:cNvPr>
          <p:cNvSpPr txBox="1"/>
          <p:nvPr/>
        </p:nvSpPr>
        <p:spPr>
          <a:xfrm>
            <a:off x="6169674" y="1336647"/>
            <a:ext cx="5108632" cy="369332"/>
          </a:xfrm>
          <a:prstGeom prst="rect">
            <a:avLst/>
          </a:prstGeom>
          <a:noFill/>
        </p:spPr>
        <p:txBody>
          <a:bodyPr wrap="square" rtlCol="0">
            <a:spAutoFit/>
          </a:bodyPr>
          <a:lstStyle/>
          <a:p>
            <a:pPr algn="r"/>
            <a:r>
              <a:rPr lang="es-ES" b="1" dirty="0">
                <a:solidFill>
                  <a:srgbClr val="FF0000"/>
                </a:solidFill>
                <a:latin typeface="Arial" panose="020B0604020202020204" pitchFamily="34" charset="0"/>
                <a:cs typeface="Arial" panose="020B0604020202020204" pitchFamily="34" charset="0"/>
              </a:rPr>
              <a:t>Tabulación al Menú </a:t>
            </a:r>
            <a:endParaRPr lang="es-PE" b="1" dirty="0">
              <a:solidFill>
                <a:srgbClr val="FF0000"/>
              </a:solidFill>
              <a:latin typeface="Arial" panose="020B0604020202020204" pitchFamily="34" charset="0"/>
              <a:cs typeface="Arial" panose="020B0604020202020204" pitchFamily="34" charset="0"/>
            </a:endParaRPr>
          </a:p>
        </p:txBody>
      </p:sp>
      <p:sp>
        <p:nvSpPr>
          <p:cNvPr id="20" name="CuadroTexto 19">
            <a:extLst>
              <a:ext uri="{FF2B5EF4-FFF2-40B4-BE49-F238E27FC236}">
                <a16:creationId xmlns:a16="http://schemas.microsoft.com/office/drawing/2014/main" id="{AFC7529F-1AC8-4A9F-B46C-D33233CF7373}"/>
              </a:ext>
            </a:extLst>
          </p:cNvPr>
          <p:cNvSpPr txBox="1"/>
          <p:nvPr/>
        </p:nvSpPr>
        <p:spPr>
          <a:xfrm>
            <a:off x="4308404" y="3029638"/>
            <a:ext cx="5108632" cy="369332"/>
          </a:xfrm>
          <a:prstGeom prst="rect">
            <a:avLst/>
          </a:prstGeom>
          <a:noFill/>
        </p:spPr>
        <p:txBody>
          <a:bodyPr wrap="square" rtlCol="0">
            <a:spAutoFit/>
          </a:bodyPr>
          <a:lstStyle/>
          <a:p>
            <a:pPr algn="r"/>
            <a:r>
              <a:rPr lang="es-ES" b="1" dirty="0">
                <a:solidFill>
                  <a:srgbClr val="FF0000"/>
                </a:solidFill>
                <a:latin typeface="Arial" panose="020B0604020202020204" pitchFamily="34" charset="0"/>
                <a:cs typeface="Arial" panose="020B0604020202020204" pitchFamily="34" charset="0"/>
              </a:rPr>
              <a:t>Editor de Sketch (Programa)</a:t>
            </a:r>
            <a:endParaRPr lang="es-PE" b="1" dirty="0">
              <a:solidFill>
                <a:srgbClr val="FF0000"/>
              </a:solidFill>
              <a:latin typeface="Arial" panose="020B0604020202020204" pitchFamily="34" charset="0"/>
              <a:cs typeface="Arial" panose="020B0604020202020204" pitchFamily="34" charset="0"/>
            </a:endParaRPr>
          </a:p>
        </p:txBody>
      </p:sp>
      <p:sp>
        <p:nvSpPr>
          <p:cNvPr id="21" name="Flecha: a la derecha 20">
            <a:extLst>
              <a:ext uri="{FF2B5EF4-FFF2-40B4-BE49-F238E27FC236}">
                <a16:creationId xmlns:a16="http://schemas.microsoft.com/office/drawing/2014/main" id="{B50FDDF5-B8EF-4042-B2C8-3DB86BA05A65}"/>
              </a:ext>
            </a:extLst>
          </p:cNvPr>
          <p:cNvSpPr/>
          <p:nvPr/>
        </p:nvSpPr>
        <p:spPr>
          <a:xfrm rot="16200000">
            <a:off x="10047395" y="1123724"/>
            <a:ext cx="390722" cy="192947"/>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PE" dirty="0"/>
          </a:p>
        </p:txBody>
      </p:sp>
      <p:sp>
        <p:nvSpPr>
          <p:cNvPr id="22" name="CuadroTexto 21">
            <a:extLst>
              <a:ext uri="{FF2B5EF4-FFF2-40B4-BE49-F238E27FC236}">
                <a16:creationId xmlns:a16="http://schemas.microsoft.com/office/drawing/2014/main" id="{3AFA852B-9ECB-4AE1-B49C-097998612F74}"/>
              </a:ext>
            </a:extLst>
          </p:cNvPr>
          <p:cNvSpPr txBox="1"/>
          <p:nvPr/>
        </p:nvSpPr>
        <p:spPr>
          <a:xfrm>
            <a:off x="4848971" y="5512881"/>
            <a:ext cx="4767943" cy="369332"/>
          </a:xfrm>
          <a:prstGeom prst="rect">
            <a:avLst/>
          </a:prstGeom>
          <a:noFill/>
        </p:spPr>
        <p:txBody>
          <a:bodyPr wrap="square" rtlCol="0">
            <a:spAutoFit/>
          </a:bodyPr>
          <a:lstStyle/>
          <a:p>
            <a:pPr algn="ctr"/>
            <a:r>
              <a:rPr lang="es-ES" b="1" dirty="0">
                <a:solidFill>
                  <a:srgbClr val="FF0000"/>
                </a:solidFill>
                <a:latin typeface="Arial" panose="020B0604020202020204" pitchFamily="34" charset="0"/>
                <a:cs typeface="Arial" panose="020B0604020202020204" pitchFamily="34" charset="0"/>
              </a:rPr>
              <a:t>Área de mensajes</a:t>
            </a:r>
            <a:endParaRPr lang="es-PE"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56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621B6740-488D-311B-3B6A-97774435ECA5}"/>
              </a:ext>
            </a:extLst>
          </p:cNvPr>
          <p:cNvPicPr>
            <a:picLocks noChangeAspect="1"/>
          </p:cNvPicPr>
          <p:nvPr/>
        </p:nvPicPr>
        <p:blipFill>
          <a:blip r:embed="rId3"/>
          <a:stretch>
            <a:fillRect/>
          </a:stretch>
        </p:blipFill>
        <p:spPr>
          <a:xfrm>
            <a:off x="1770478" y="236604"/>
            <a:ext cx="8651044" cy="6534082"/>
          </a:xfrm>
          <a:prstGeom prst="rect">
            <a:avLst/>
          </a:prstGeom>
        </p:spPr>
      </p:pic>
    </p:spTree>
    <p:extLst>
      <p:ext uri="{BB962C8B-B14F-4D97-AF65-F5344CB8AC3E}">
        <p14:creationId xmlns:p14="http://schemas.microsoft.com/office/powerpoint/2010/main" val="20226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BF91BD52-98C2-4C1A-9900-01C120B83FC2}"/>
              </a:ext>
            </a:extLst>
          </p:cNvPr>
          <p:cNvSpPr txBox="1"/>
          <p:nvPr/>
        </p:nvSpPr>
        <p:spPr>
          <a:xfrm>
            <a:off x="706974" y="1272905"/>
            <a:ext cx="10923051" cy="4770537"/>
          </a:xfrm>
          <a:prstGeom prst="rect">
            <a:avLst/>
          </a:prstGeom>
          <a:noFill/>
        </p:spPr>
        <p:txBody>
          <a:bodyPr wrap="square">
            <a:spAutoFit/>
          </a:bodyPr>
          <a:lstStyle/>
          <a:p>
            <a:pPr marL="342900" indent="-342900" algn="just" fontAlgn="base">
              <a:buFont typeface="Wingdings" panose="05000000000000000000" pitchFamily="2" charset="2"/>
              <a:buChar char="ü"/>
            </a:pPr>
            <a:r>
              <a:rPr lang="es-ES" sz="2800" b="0" i="0" dirty="0">
                <a:effectLst/>
                <a:latin typeface="Arial" panose="020B0604020202020204" pitchFamily="34" charset="0"/>
                <a:cs typeface="Arial" panose="020B0604020202020204" pitchFamily="34" charset="0"/>
              </a:rPr>
              <a:t>Lo primero que hemos de incluir en nuestro programa serán las librerías externas que queramos usar.</a:t>
            </a:r>
          </a:p>
          <a:p>
            <a:pPr marL="342900" indent="-342900" algn="just" fontAlgn="base">
              <a:buFont typeface="Wingdings" panose="05000000000000000000" pitchFamily="2" charset="2"/>
              <a:buChar char="ü"/>
            </a:pPr>
            <a:r>
              <a:rPr lang="es-ES" sz="2800" b="0" i="0" dirty="0">
                <a:effectLst/>
                <a:latin typeface="Arial" panose="020B0604020202020204" pitchFamily="34" charset="0"/>
                <a:cs typeface="Arial" panose="020B0604020202020204" pitchFamily="34" charset="0"/>
              </a:rPr>
              <a:t>Una librería la podemos definir como un contenedor de funciones y utilidades que alguien ha programado con anterioridad y nos facilitan el trabajo pudiendo reutilizar su código. </a:t>
            </a:r>
          </a:p>
          <a:p>
            <a:pPr marL="342900" indent="-342900" algn="just" fontAlgn="base">
              <a:buFont typeface="Wingdings" panose="05000000000000000000" pitchFamily="2" charset="2"/>
              <a:buChar char="ü"/>
            </a:pPr>
            <a:r>
              <a:rPr lang="es-ES" sz="2800" b="0" i="0" dirty="0">
                <a:effectLst/>
                <a:latin typeface="Arial" panose="020B0604020202020204" pitchFamily="34" charset="0"/>
                <a:cs typeface="Arial" panose="020B0604020202020204" pitchFamily="34" charset="0"/>
              </a:rPr>
              <a:t>A menudo, para programar los componentes habituales no nos hará falta incluir ninguna, puesto que Arduino ya tiene por defecto algunos módulos de funciones, pero si quisiéramos programar, por ejemplo, un servomotor, lo más cómodo sería añadir la librería llamada </a:t>
            </a:r>
            <a:r>
              <a:rPr lang="es-ES" sz="2800" b="1" i="0" dirty="0" err="1">
                <a:effectLst/>
                <a:latin typeface="Arial" panose="020B0604020202020204" pitchFamily="34" charset="0"/>
                <a:cs typeface="Arial" panose="020B0604020202020204" pitchFamily="34" charset="0"/>
              </a:rPr>
              <a:t>Servo.h</a:t>
            </a:r>
            <a:r>
              <a:rPr lang="es-ES" sz="2800" b="0" i="0" dirty="0">
                <a:effectLst/>
                <a:latin typeface="Arial" panose="020B0604020202020204" pitchFamily="34" charset="0"/>
                <a:cs typeface="Arial" panose="020B0604020202020204" pitchFamily="34" charset="0"/>
              </a:rPr>
              <a:t> de la siguiente forma:</a:t>
            </a:r>
            <a:endParaRPr lang="es-PE" sz="2800" b="1" i="0" dirty="0">
              <a:effectLst/>
              <a:latin typeface="Arial" panose="020B0604020202020204" pitchFamily="34" charset="0"/>
              <a:cs typeface="Arial" panose="020B0604020202020204" pitchFamily="34" charset="0"/>
            </a:endParaRPr>
          </a:p>
          <a:p>
            <a:pPr algn="l" fontAlgn="base"/>
            <a:endParaRPr lang="es-PE" sz="2400" b="1" i="0" dirty="0">
              <a:solidFill>
                <a:srgbClr val="333333"/>
              </a:solidFill>
              <a:effectLst/>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74081B3C-CEB4-436F-BA5F-AF909E272EA7}"/>
              </a:ext>
            </a:extLst>
          </p:cNvPr>
          <p:cNvSpPr txBox="1"/>
          <p:nvPr/>
        </p:nvSpPr>
        <p:spPr>
          <a:xfrm>
            <a:off x="1738618" y="229783"/>
            <a:ext cx="6094602" cy="584775"/>
          </a:xfrm>
          <a:prstGeom prst="rect">
            <a:avLst/>
          </a:prstGeom>
          <a:noFill/>
        </p:spPr>
        <p:txBody>
          <a:bodyPr wrap="square">
            <a:spAutoFit/>
          </a:bodyPr>
          <a:lstStyle/>
          <a:p>
            <a:pPr algn="l" fontAlgn="base"/>
            <a:r>
              <a:rPr lang="es-PE" sz="3200" b="1" i="0" dirty="0">
                <a:effectLst/>
                <a:latin typeface="Arial" panose="020B0604020202020204" pitchFamily="34" charset="0"/>
                <a:cs typeface="Arial" panose="020B0604020202020204" pitchFamily="34" charset="0"/>
              </a:rPr>
              <a:t>INCLUSIÓN DE LIBRERÍAS:</a:t>
            </a:r>
          </a:p>
        </p:txBody>
      </p:sp>
    </p:spTree>
    <p:extLst>
      <p:ext uri="{BB962C8B-B14F-4D97-AF65-F5344CB8AC3E}">
        <p14:creationId xmlns:p14="http://schemas.microsoft.com/office/powerpoint/2010/main" val="274403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BF91BD52-98C2-4C1A-9900-01C120B83FC2}"/>
              </a:ext>
            </a:extLst>
          </p:cNvPr>
          <p:cNvSpPr txBox="1"/>
          <p:nvPr/>
        </p:nvSpPr>
        <p:spPr>
          <a:xfrm>
            <a:off x="691755" y="1123950"/>
            <a:ext cx="10808489" cy="8217634"/>
          </a:xfrm>
          <a:prstGeom prst="rect">
            <a:avLst/>
          </a:prstGeom>
          <a:noFill/>
        </p:spPr>
        <p:txBody>
          <a:bodyPr wrap="square">
            <a:spAutoFit/>
          </a:bodyPr>
          <a:lstStyle/>
          <a:p>
            <a:pPr algn="just"/>
            <a:r>
              <a:rPr lang="es-ES" sz="2400" b="0" i="0" dirty="0">
                <a:effectLst/>
                <a:latin typeface="Arial" panose="020B0604020202020204" pitchFamily="34" charset="0"/>
                <a:cs typeface="Arial" panose="020B0604020202020204" pitchFamily="34" charset="0"/>
              </a:rPr>
              <a:t>Para incluirlas bastará con utilizar la instrucción </a:t>
            </a:r>
            <a:r>
              <a:rPr lang="es-ES" sz="2400" b="0" i="1" dirty="0">
                <a:effectLst/>
                <a:latin typeface="Arial" panose="020B0604020202020204" pitchFamily="34" charset="0"/>
                <a:cs typeface="Arial" panose="020B0604020202020204" pitchFamily="34" charset="0"/>
              </a:rPr>
              <a:t>#include</a:t>
            </a:r>
            <a:r>
              <a:rPr lang="es-ES" sz="2400" b="0" i="0" dirty="0">
                <a:effectLst/>
                <a:latin typeface="Arial" panose="020B0604020202020204" pitchFamily="34" charset="0"/>
                <a:cs typeface="Arial" panose="020B0604020202020204" pitchFamily="34" charset="0"/>
              </a:rPr>
              <a:t> y poner el nombre de la librería que queramos incluir entre </a:t>
            </a:r>
            <a:r>
              <a:rPr lang="es-ES" sz="2400" b="1" i="0" dirty="0">
                <a:effectLst/>
                <a:latin typeface="Arial" panose="020B0604020202020204" pitchFamily="34" charset="0"/>
                <a:cs typeface="Arial" panose="020B0604020202020204" pitchFamily="34" charset="0"/>
              </a:rPr>
              <a:t>comillas</a:t>
            </a:r>
            <a:r>
              <a:rPr lang="es-ES" sz="2400" b="0" i="0" dirty="0">
                <a:effectLst/>
                <a:latin typeface="Arial" panose="020B0604020202020204" pitchFamily="34" charset="0"/>
                <a:cs typeface="Arial" panose="020B0604020202020204" pitchFamily="34" charset="0"/>
              </a:rPr>
              <a:t> o entre </a:t>
            </a:r>
            <a:r>
              <a:rPr lang="es-ES" sz="2400" b="1" i="0" dirty="0">
                <a:effectLst/>
                <a:latin typeface="Arial" panose="020B0604020202020204" pitchFamily="34" charset="0"/>
                <a:cs typeface="Arial" panose="020B0604020202020204" pitchFamily="34" charset="0"/>
              </a:rPr>
              <a:t>&lt; &gt; (comillas angulares) </a:t>
            </a:r>
            <a:r>
              <a:rPr lang="es-ES" sz="2400" b="0" i="0" dirty="0">
                <a:effectLst/>
                <a:latin typeface="Arial" panose="020B0604020202020204" pitchFamily="34" charset="0"/>
                <a:cs typeface="Arial" panose="020B0604020202020204" pitchFamily="34" charset="0"/>
              </a:rPr>
              <a:t>de la siguiente manera:</a:t>
            </a:r>
          </a:p>
          <a:p>
            <a:endParaRPr lang="es-ES" sz="2400" dirty="0">
              <a:latin typeface="Roboto" panose="02000000000000000000" pitchFamily="2" charset="0"/>
            </a:endParaRPr>
          </a:p>
          <a:p>
            <a:endParaRPr lang="es-ES" sz="2400" dirty="0">
              <a:latin typeface="Roboto" panose="02000000000000000000" pitchFamily="2" charset="0"/>
            </a:endParaRPr>
          </a:p>
          <a:p>
            <a:endParaRPr lang="es-ES" sz="2400" dirty="0">
              <a:latin typeface="Roboto" panose="02000000000000000000" pitchFamily="2" charset="0"/>
            </a:endParaRPr>
          </a:p>
          <a:p>
            <a:endParaRPr lang="es-ES" sz="2400" dirty="0">
              <a:latin typeface="Roboto" panose="02000000000000000000" pitchFamily="2" charset="0"/>
            </a:endParaRPr>
          </a:p>
          <a:p>
            <a:endParaRPr lang="es-ES" sz="2400" dirty="0">
              <a:latin typeface="Roboto" panose="02000000000000000000" pitchFamily="2" charset="0"/>
            </a:endParaRPr>
          </a:p>
          <a:p>
            <a:endParaRPr lang="es-ES" sz="2400" dirty="0">
              <a:latin typeface="Roboto" panose="02000000000000000000" pitchFamily="2" charset="0"/>
            </a:endParaRPr>
          </a:p>
          <a:p>
            <a:pPr marL="342900" indent="-342900" algn="just" fontAlgn="base">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Cuando ponemos el nombre de la librería entre </a:t>
            </a:r>
            <a:r>
              <a:rPr lang="es-ES" sz="2400" b="1" i="0" dirty="0">
                <a:effectLst/>
                <a:latin typeface="Arial" panose="020B0604020202020204" pitchFamily="34" charset="0"/>
                <a:cs typeface="Arial" panose="020B0604020202020204" pitchFamily="34" charset="0"/>
              </a:rPr>
              <a:t>“”</a:t>
            </a:r>
            <a:r>
              <a:rPr lang="es-ES" sz="2400" b="0" i="0" dirty="0">
                <a:effectLst/>
                <a:latin typeface="Arial" panose="020B0604020202020204" pitchFamily="34" charset="0"/>
                <a:cs typeface="Arial" panose="020B0604020202020204" pitchFamily="34" charset="0"/>
              </a:rPr>
              <a:t> se buscarán los ficheros de dicha librería en el mismo directorio/carpeta donde tenemos el código del programa. </a:t>
            </a:r>
          </a:p>
          <a:p>
            <a:pPr marL="342900" indent="-342900" algn="just" fontAlgn="base">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Cuando se añaden las librerías entre </a:t>
            </a:r>
            <a:r>
              <a:rPr lang="es-ES" sz="2400" b="1" i="0" dirty="0">
                <a:effectLst/>
                <a:latin typeface="Arial" panose="020B0604020202020204" pitchFamily="34" charset="0"/>
                <a:cs typeface="Arial" panose="020B0604020202020204" pitchFamily="34" charset="0"/>
              </a:rPr>
              <a:t>&lt;&gt;</a:t>
            </a:r>
            <a:r>
              <a:rPr lang="es-ES" sz="2400" b="0" i="0" dirty="0">
                <a:effectLst/>
                <a:latin typeface="Arial" panose="020B0604020202020204" pitchFamily="34" charset="0"/>
                <a:cs typeface="Arial" panose="020B0604020202020204" pitchFamily="34" charset="0"/>
              </a:rPr>
              <a:t>, se buscan los ficheros en la carpeta del sistema reservada con tal propósito donde están guardadas las librerías que vienen por defecto con Arduino.</a:t>
            </a:r>
          </a:p>
          <a:p>
            <a:pPr marL="342900" indent="-342900">
              <a:buFont typeface="Wingdings" panose="05000000000000000000" pitchFamily="2" charset="2"/>
              <a:buChar char="ü"/>
            </a:pPr>
            <a:endParaRPr lang="es-ES" sz="2400" dirty="0">
              <a:latin typeface="Roboto" panose="02000000000000000000" pitchFamily="2" charset="0"/>
            </a:endParaRPr>
          </a:p>
          <a:p>
            <a:endParaRPr lang="es-ES" sz="2400" dirty="0">
              <a:latin typeface="Roboto" panose="02000000000000000000" pitchFamily="2" charset="0"/>
            </a:endParaRPr>
          </a:p>
          <a:p>
            <a:endParaRPr lang="es-ES" sz="2400" dirty="0">
              <a:latin typeface="Roboto" panose="02000000000000000000" pitchFamily="2" charset="0"/>
            </a:endParaRPr>
          </a:p>
          <a:p>
            <a:endParaRPr lang="es-ES" sz="2400" dirty="0">
              <a:latin typeface="Roboto" panose="02000000000000000000" pitchFamily="2" charset="0"/>
            </a:endParaRPr>
          </a:p>
          <a:p>
            <a:endParaRPr lang="es-ES" sz="2400" dirty="0">
              <a:latin typeface="Roboto" panose="02000000000000000000" pitchFamily="2" charset="0"/>
            </a:endParaRPr>
          </a:p>
          <a:p>
            <a:endParaRPr lang="es-PE" sz="2400" dirty="0"/>
          </a:p>
          <a:p>
            <a:pPr algn="l" fontAlgn="base"/>
            <a:endParaRPr lang="es-PE" sz="2400" b="1" i="0" dirty="0">
              <a:solidFill>
                <a:srgbClr val="333333"/>
              </a:solidFill>
              <a:effectLst/>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0229151B-1D50-40F4-A4C0-FF9DEEF35027}"/>
              </a:ext>
            </a:extLst>
          </p:cNvPr>
          <p:cNvPicPr>
            <a:picLocks noChangeAspect="1"/>
          </p:cNvPicPr>
          <p:nvPr/>
        </p:nvPicPr>
        <p:blipFill>
          <a:blip r:embed="rId3"/>
          <a:stretch>
            <a:fillRect/>
          </a:stretch>
        </p:blipFill>
        <p:spPr>
          <a:xfrm>
            <a:off x="3988210" y="2361457"/>
            <a:ext cx="5238608" cy="1900194"/>
          </a:xfrm>
          <a:prstGeom prst="rect">
            <a:avLst/>
          </a:prstGeom>
        </p:spPr>
      </p:pic>
      <p:sp>
        <p:nvSpPr>
          <p:cNvPr id="10" name="CuadroTexto 9">
            <a:extLst>
              <a:ext uri="{FF2B5EF4-FFF2-40B4-BE49-F238E27FC236}">
                <a16:creationId xmlns:a16="http://schemas.microsoft.com/office/drawing/2014/main" id="{A9662897-C20C-4F1E-9D85-A45614022E9B}"/>
              </a:ext>
            </a:extLst>
          </p:cNvPr>
          <p:cNvSpPr txBox="1"/>
          <p:nvPr/>
        </p:nvSpPr>
        <p:spPr>
          <a:xfrm>
            <a:off x="1379290" y="212809"/>
            <a:ext cx="6094602" cy="584775"/>
          </a:xfrm>
          <a:prstGeom prst="rect">
            <a:avLst/>
          </a:prstGeom>
          <a:noFill/>
        </p:spPr>
        <p:txBody>
          <a:bodyPr wrap="square">
            <a:spAutoFit/>
          </a:bodyPr>
          <a:lstStyle/>
          <a:p>
            <a:pPr algn="just" fontAlgn="base"/>
            <a:r>
              <a:rPr lang="es-PE" sz="3200" b="1" i="0" dirty="0">
                <a:solidFill>
                  <a:srgbClr val="333333"/>
                </a:solidFill>
                <a:effectLst/>
                <a:latin typeface="Arial" panose="020B0604020202020204" pitchFamily="34" charset="0"/>
                <a:cs typeface="Arial" panose="020B0604020202020204" pitchFamily="34" charset="0"/>
              </a:rPr>
              <a:t>INCLUSIÓN DE LIBRERÍAS:</a:t>
            </a:r>
          </a:p>
        </p:txBody>
      </p:sp>
    </p:spTree>
    <p:extLst>
      <p:ext uri="{BB962C8B-B14F-4D97-AF65-F5344CB8AC3E}">
        <p14:creationId xmlns:p14="http://schemas.microsoft.com/office/powerpoint/2010/main" val="220348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281118" y="-261045"/>
            <a:ext cx="11151766" cy="1384995"/>
          </a:xfrm>
          <a:prstGeom prst="rect">
            <a:avLst/>
          </a:prstGeom>
          <a:noFill/>
        </p:spPr>
        <p:txBody>
          <a:bodyPr wrap="square">
            <a:spAutoFit/>
          </a:bodyPr>
          <a:lstStyle/>
          <a:p>
            <a:endParaRPr lang="es-PE" sz="2800" b="1" dirty="0">
              <a:effectLst/>
              <a:latin typeface="Arial" panose="020B0604020202020204" pitchFamily="34" charset="0"/>
              <a:ea typeface="Times New Roman" panose="02020603050405020304" pitchFamily="18" charset="0"/>
              <a:cs typeface="Arial" panose="020B0604020202020204" pitchFamily="34" charset="0"/>
            </a:endParaRPr>
          </a:p>
          <a:p>
            <a:pPr algn="l" fontAlgn="base"/>
            <a:r>
              <a:rPr lang="es-ES" sz="2800" b="1" i="0" dirty="0">
                <a:effectLst/>
                <a:latin typeface="Arial" panose="020B0604020202020204" pitchFamily="34" charset="0"/>
                <a:cs typeface="Arial" panose="020B0604020202020204" pitchFamily="34" charset="0"/>
              </a:rPr>
              <a:t>CONSTANTES, VARIABLES GLOBALES Y OBJETOS DE CLASES</a:t>
            </a:r>
          </a:p>
          <a:p>
            <a:r>
              <a:rPr lang="es-ES" sz="2800" b="1"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BF91BD52-98C2-4C1A-9900-01C120B83FC2}"/>
              </a:ext>
            </a:extLst>
          </p:cNvPr>
          <p:cNvSpPr txBox="1"/>
          <p:nvPr/>
        </p:nvSpPr>
        <p:spPr>
          <a:xfrm>
            <a:off x="759116" y="893117"/>
            <a:ext cx="10956021" cy="1815882"/>
          </a:xfrm>
          <a:prstGeom prst="rect">
            <a:avLst/>
          </a:prstGeom>
          <a:noFill/>
        </p:spPr>
        <p:txBody>
          <a:bodyPr wrap="square">
            <a:spAutoFit/>
          </a:bodyPr>
          <a:lstStyle/>
          <a:p>
            <a:pPr algn="l" fontAlgn="base"/>
            <a:endParaRPr lang="es-ES" sz="2800" b="0" i="0" dirty="0">
              <a:effectLst/>
              <a:latin typeface="Arial" panose="020B0604020202020204" pitchFamily="34" charset="0"/>
              <a:cs typeface="Arial" panose="020B0604020202020204" pitchFamily="34" charset="0"/>
            </a:endParaRPr>
          </a:p>
          <a:p>
            <a:pPr algn="l" fontAlgn="base"/>
            <a:r>
              <a:rPr lang="es-ES" sz="2800" b="0" i="0" dirty="0">
                <a:effectLst/>
                <a:latin typeface="Arial" panose="020B0604020202020204" pitchFamily="34" charset="0"/>
                <a:cs typeface="Arial" panose="020B0604020202020204" pitchFamily="34" charset="0"/>
              </a:rPr>
              <a:t>La siguiente sección del programa se usa para poder incluir constantes, variables globales y objetos de clases, que después usaremos durante la programación.</a:t>
            </a:r>
            <a:endParaRPr lang="es-PE" sz="2800" b="1" i="0" dirty="0">
              <a:effectLst/>
              <a:latin typeface="Arial" panose="020B0604020202020204" pitchFamily="34" charset="0"/>
              <a:cs typeface="Arial" panose="020B0604020202020204" pitchFamily="34" charset="0"/>
            </a:endParaRPr>
          </a:p>
        </p:txBody>
      </p:sp>
      <p:pic>
        <p:nvPicPr>
          <p:cNvPr id="10" name="Imagen 9">
            <a:extLst>
              <a:ext uri="{FF2B5EF4-FFF2-40B4-BE49-F238E27FC236}">
                <a16:creationId xmlns:a16="http://schemas.microsoft.com/office/drawing/2014/main" id="{A94F106E-56A4-4008-A9D8-75F76F09ED07}"/>
              </a:ext>
            </a:extLst>
          </p:cNvPr>
          <p:cNvPicPr>
            <a:picLocks noChangeAspect="1"/>
          </p:cNvPicPr>
          <p:nvPr/>
        </p:nvPicPr>
        <p:blipFill>
          <a:blip r:embed="rId3"/>
          <a:stretch>
            <a:fillRect/>
          </a:stretch>
        </p:blipFill>
        <p:spPr>
          <a:xfrm>
            <a:off x="1333500" y="3212158"/>
            <a:ext cx="9734550" cy="2752725"/>
          </a:xfrm>
          <a:prstGeom prst="rect">
            <a:avLst/>
          </a:prstGeom>
        </p:spPr>
      </p:pic>
    </p:spTree>
    <p:extLst>
      <p:ext uri="{BB962C8B-B14F-4D97-AF65-F5344CB8AC3E}">
        <p14:creationId xmlns:p14="http://schemas.microsoft.com/office/powerpoint/2010/main" val="59036841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A2757E919C6345ABDF01ADD62A11C5" ma:contentTypeVersion="10" ma:contentTypeDescription="Create a new document." ma:contentTypeScope="" ma:versionID="8493039a6913062d7b412f05b9936349">
  <xsd:schema xmlns:xsd="http://www.w3.org/2001/XMLSchema" xmlns:xs="http://www.w3.org/2001/XMLSchema" xmlns:p="http://schemas.microsoft.com/office/2006/metadata/properties" xmlns:ns2="888acb9b-66cb-41e8-a9cc-24d9dd6fa693" xmlns:ns3="5e8cbe97-2ce1-41fe-93d0-ca0489b1bb59" targetNamespace="http://schemas.microsoft.com/office/2006/metadata/properties" ma:root="true" ma:fieldsID="d0f50d43b6f750e32eccf89146dcfa86" ns2:_="" ns3:_="">
    <xsd:import namespace="888acb9b-66cb-41e8-a9cc-24d9dd6fa693"/>
    <xsd:import namespace="5e8cbe97-2ce1-41fe-93d0-ca0489b1bb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8acb9b-66cb-41e8-a9cc-24d9dd6fa6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bbfff8c-f697-4137-8f4c-35e91af2199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8cbe97-2ce1-41fe-93d0-ca0489b1bb5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11e1eef-cf5c-4a5f-9846-2102cf5f1419}" ma:internalName="TaxCatchAll" ma:showField="CatchAllData" ma:web="5e8cbe97-2ce1-41fe-93d0-ca0489b1bb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88acb9b-66cb-41e8-a9cc-24d9dd6fa693">
      <Terms xmlns="http://schemas.microsoft.com/office/infopath/2007/PartnerControls"/>
    </lcf76f155ced4ddcb4097134ff3c332f>
    <TaxCatchAll xmlns="5e8cbe97-2ce1-41fe-93d0-ca0489b1bb59" xsi:nil="true"/>
  </documentManagement>
</p:properties>
</file>

<file path=customXml/itemProps1.xml><?xml version="1.0" encoding="utf-8"?>
<ds:datastoreItem xmlns:ds="http://schemas.openxmlformats.org/officeDocument/2006/customXml" ds:itemID="{C57C62F2-CCE9-4F78-8CCE-A8B8F5BB55D5}"/>
</file>

<file path=customXml/itemProps2.xml><?xml version="1.0" encoding="utf-8"?>
<ds:datastoreItem xmlns:ds="http://schemas.openxmlformats.org/officeDocument/2006/customXml" ds:itemID="{F0A950CC-BB21-4159-8908-3CF686EE48A1}"/>
</file>

<file path=customXml/itemProps3.xml><?xml version="1.0" encoding="utf-8"?>
<ds:datastoreItem xmlns:ds="http://schemas.openxmlformats.org/officeDocument/2006/customXml" ds:itemID="{EF81EB03-C615-4E29-89DB-26C3E3F43725}"/>
</file>

<file path=docProps/app.xml><?xml version="1.0" encoding="utf-8"?>
<Properties xmlns="http://schemas.openxmlformats.org/officeDocument/2006/extended-properties" xmlns:vt="http://schemas.openxmlformats.org/officeDocument/2006/docPropsVTypes">
  <Template>Wisp</Template>
  <TotalTime>2506</TotalTime>
  <Words>1867</Words>
  <Application>Microsoft Office PowerPoint</Application>
  <PresentationFormat>Panorámica</PresentationFormat>
  <Paragraphs>176</Paragraphs>
  <Slides>25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25</vt:i4>
      </vt:variant>
    </vt:vector>
  </HeadingPairs>
  <TitlesOfParts>
    <vt:vector size="34" baseType="lpstr">
      <vt:lpstr>Arial</vt:lpstr>
      <vt:lpstr>Arial Black</vt:lpstr>
      <vt:lpstr>Calibri</vt:lpstr>
      <vt:lpstr>Century Gothic</vt:lpstr>
      <vt:lpstr>Roboto</vt:lpstr>
      <vt:lpstr>Times New Roman</vt:lpstr>
      <vt:lpstr>Wingdings</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PAD</dc:creator>
  <cp:lastModifiedBy>d19361 (García La Chira, Julio César)</cp:lastModifiedBy>
  <cp:revision>50</cp:revision>
  <dcterms:created xsi:type="dcterms:W3CDTF">2019-09-25T20:32:23Z</dcterms:created>
  <dcterms:modified xsi:type="dcterms:W3CDTF">2023-01-29T16:26:19Z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0x010100A9A2757E919C6345ABDF01ADD62A11C5</vt:lpwstr>
  </property>
</Properties>
</file>