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325" r:id="rId2"/>
    <p:sldId id="326" r:id="rId3"/>
    <p:sldId id="338" r:id="rId4"/>
    <p:sldId id="309" r:id="rId5"/>
    <p:sldId id="266" r:id="rId6"/>
    <p:sldId id="261" r:id="rId7"/>
    <p:sldId id="312" r:id="rId8"/>
    <p:sldId id="337" r:id="rId9"/>
    <p:sldId id="339" r:id="rId10"/>
    <p:sldId id="334" r:id="rId11"/>
    <p:sldId id="340" r:id="rId12"/>
    <p:sldId id="335" r:id="rId13"/>
    <p:sldId id="336" r:id="rId14"/>
    <p:sldId id="332" r:id="rId15"/>
    <p:sldId id="333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6A0EE5-6D96-491C-9E60-257FCC857A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F5C9EA-9927-4C43-A487-419041ED83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08EFB2-E1C8-4F4C-B4B8-FB6AC4FB27E5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9F433CF8-8EAF-48F8-82CD-2C9B88A8C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9A864638-E160-4B01-A4E5-C57DC7F33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29DD8-6381-4DE9-A1A4-0459E36973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1509A-64E4-4599-B619-BE451DE23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41DBFA-6362-4D16-ADAA-B15A79555845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C199305-ACE6-4A3D-84C1-F2E32A70A9B3}"/>
              </a:ext>
            </a:extLst>
          </p:cNvPr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36C1C17E-B729-423D-9DEA-D5248576BFB2}"/>
              </a:ext>
            </a:extLst>
          </p:cNvPr>
          <p:cNvCxnSpPr/>
          <p:nvPr/>
        </p:nvCxnSpPr>
        <p:spPr>
          <a:xfrm>
            <a:off x="1978025" y="3733800"/>
            <a:ext cx="8229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5C1F04-742F-4E34-A646-BA432962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F423BB4-E690-409E-8B00-7E58AC0E7BDE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D043DAB-3683-43C6-B167-5A280BB8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828031-8164-4576-A4D3-0A34722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1BAE73-43F6-42AD-8D42-367EF117624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4852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4556-08B2-4B99-B19B-D16E722A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B7323-EBD8-47B9-A58F-F5A510C9E267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DEB0-3F40-4D07-BC86-9F914761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6ADA-7427-4CA9-9C10-E0A9F79B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969-4204-42F5-8507-E3D8CB7E8A0A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049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6B82-0EAA-43B4-8033-DE671CD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C8B5-3A0A-44D4-9102-7194CD014414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C4E9-19F7-4E3B-8DC7-D36FEAA3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377B-0C8B-4EB8-8B79-934A1299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5DD0B-DC49-41A0-BA1F-3C0BFD238F1A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1318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9E74-7FBB-403E-8AE9-4CDB6D62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3DDE1-AB4C-4A5D-95D1-DE1C1B11D4FA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C257-7E2A-485B-B550-E8DA6405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491A-3D12-4B26-A08F-B930C4F6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AB72-D5BB-46C3-804E-1D7C398AE79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7821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4E3FA3F2-C312-4517-A8D9-A1B961722082}"/>
              </a:ext>
            </a:extLst>
          </p:cNvPr>
          <p:cNvCxnSpPr/>
          <p:nvPr/>
        </p:nvCxnSpPr>
        <p:spPr>
          <a:xfrm>
            <a:off x="1981200" y="4021138"/>
            <a:ext cx="8229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67EE42-22B2-4230-B785-729FE078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33FCE-A896-4BA0-A63F-6A71358561E8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FB609D-9D46-4CFB-B4BE-1B0A9E8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BDC935-7E1C-48C0-864C-662850F7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548C-4E5D-468B-9C6C-CC313F95AC93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59433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39E293-8282-40A9-96CD-B0B78F1C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AEF33-D230-433C-9D05-F9F82096A929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D2244-A8A6-4B2C-9B65-F1032DC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3CAF5B-B560-42D4-99D1-CB508EED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7211-9696-4920-8184-0504C0CE0D8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085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3CF0AB-C05A-410B-9C38-57281B2A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E24B-B93B-44E4-BDB0-A3C237D3E2F3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3549D2-69CA-46FA-9D4B-9856BBE2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888ACB-97EF-4949-AF3F-B2A1BE5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6B02-55FE-4ACC-B687-12B1A3E5CC1B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7680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7C846E7-0A5C-450B-8A01-6F33CBCB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64F6-88C9-4209-B64B-0EBBF5065E4E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6CD227-CF27-48A4-A292-719E3361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277CD5-1013-4E5D-B062-00F68586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9B8B6-AFCF-42A0-9AC1-70CAFF757D3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632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B2EE64-AFC4-4CE0-8CAB-6BDCD8C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68E0C-6159-479E-B7E9-0E9C491EB8B4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278A23-77C6-4AD4-BDC6-B3B8620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4C1D72-855A-45E2-80EB-DEB3700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6A7B-99E6-4151-A2DB-7E4368EA4341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7749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D4642C-8657-424F-B53B-747F951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97452-9A64-4B42-9B24-C3C40D2A8BBB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DA4B40-B470-482D-938F-CB384D1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5AE173-B33D-4AB0-BE42-B998F762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3D-B4CB-469C-96FE-06DF9D7F9D02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188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A87DE3-9D16-4506-B086-3E9B06A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7E7A-5170-4DFC-90FC-130AB6CF9F22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E4FDCC-B0F3-4D60-92A7-F3910946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E0E669-BA49-4432-B79F-2F8B2F0E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D69A-33C0-44F2-9136-BED5038587D6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50114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AE9C0C-8437-4F16-8014-0E18246422EB}"/>
              </a:ext>
            </a:extLst>
          </p:cNvPr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4E4AE430-BFB8-4B64-8FC2-F1160E43E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98758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49FB04D-0794-436B-9CFC-97766DDAE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057400"/>
            <a:ext cx="98726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los estilos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A269-56DD-406D-8490-C2229D036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224588"/>
            <a:ext cx="2328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875D8898-B416-44E6-B7A0-DC0C888DBDE6}" type="datetimeFigureOut">
              <a:rPr lang="es-PE"/>
              <a:pPr>
                <a:defRPr/>
              </a:pPr>
              <a:t>6/03/2022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A4CB-AD0E-4646-8C49-078AC1A35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9700" y="6224588"/>
            <a:ext cx="471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B52F-D2C1-4EF2-8619-AC384425E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738" y="6224588"/>
            <a:ext cx="1706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79022FC-2530-489A-A44D-7E027C7020D5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3" r:id="rId2"/>
    <p:sldLayoutId id="214748383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228600" indent="-182563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" TargetMode="External"/><Relationship Id="rId2" Type="http://schemas.openxmlformats.org/officeDocument/2006/relationships/hyperlink" Target="https://empresas.blogthinkbig.com/iot4allcomo-se-conectan-y-comunican-los-dispositiv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cent-systems.com/es/diferencias-nb-iot-lte-m/" TargetMode="External"/><Relationship Id="rId4" Type="http://schemas.openxmlformats.org/officeDocument/2006/relationships/hyperlink" Target="https://forum.huawei.com/enterprise/es/iot-%C2%BFqu%C3%A9-es-nb-iot-%C2%BFcu%C3%A1les-son-las-principales-aplicaciones-de-nb-iot/thread/784267-1007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UxmOUkKcM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SFF4L1XwiZY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ángulo 2">
            <a:extLst>
              <a:ext uri="{FF2B5EF4-FFF2-40B4-BE49-F238E27FC236}">
                <a16:creationId xmlns:a16="http://schemas.microsoft.com/office/drawing/2014/main" id="{4FAADF3D-5236-4E50-BBF6-B7A66443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55600"/>
            <a:ext cx="9115425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s-PE" altLang="es-PE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 eaLnBrk="1" hangingPunct="1"/>
            <a:r>
              <a:rPr lang="es-PE" altLang="es-PE" sz="3600" b="1" dirty="0">
                <a:latin typeface="Arial Black" panose="020B0A04020102020204" pitchFamily="34" charset="0"/>
              </a:rPr>
              <a:t>INTERNET DE LAS COSAS</a:t>
            </a:r>
          </a:p>
          <a:p>
            <a:pPr algn="ctr" eaLnBrk="1" hangingPunct="1"/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s-PE" altLang="es-PE" sz="2800" b="1" dirty="0">
                <a:latin typeface="Arial Black" panose="020B0A04020102020204" pitchFamily="34" charset="0"/>
              </a:rPr>
              <a:t>NTERNET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O</a:t>
            </a:r>
            <a:r>
              <a:rPr lang="es-PE" altLang="es-PE" sz="2800" b="1" dirty="0">
                <a:latin typeface="Arial Black" panose="020B0A04020102020204" pitchFamily="34" charset="0"/>
              </a:rPr>
              <a:t>F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lang="es-PE" altLang="es-PE" sz="2800" b="1" dirty="0">
                <a:latin typeface="Arial Black" panose="020B0A04020102020204" pitchFamily="34" charset="0"/>
              </a:rPr>
              <a:t>HINGS</a:t>
            </a:r>
          </a:p>
          <a:p>
            <a:pPr eaLnBrk="1" hangingPunct="1"/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TEMA N°8: </a:t>
            </a:r>
          </a:p>
          <a:p>
            <a:r>
              <a:rPr lang="es-PE" altLang="es-PE" sz="2800" b="1" dirty="0">
                <a:solidFill>
                  <a:srgbClr val="252525"/>
                </a:solidFill>
                <a:latin typeface="Arial Black" panose="020B0A04020102020204" pitchFamily="34" charset="0"/>
              </a:rPr>
              <a:t>CONCEPTOS DE REDES 2</a:t>
            </a:r>
            <a:endParaRPr lang="es-PE" altLang="es-P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DOCENTE:</a:t>
            </a: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GARCÍA LA CHIRA JULIO CESAR</a:t>
            </a:r>
          </a:p>
          <a:p>
            <a:pPr eaLnBrk="1" hangingPunct="1"/>
            <a:endParaRPr lang="es-PE" altLang="es-PE" sz="3600" b="1" dirty="0"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D19361@idat.edu.pe</a:t>
            </a:r>
          </a:p>
        </p:txBody>
      </p:sp>
      <p:pic>
        <p:nvPicPr>
          <p:cNvPr id="7171" name="Picture 4" descr="Resultado de imagen para logo idat">
            <a:extLst>
              <a:ext uri="{FF2B5EF4-FFF2-40B4-BE49-F238E27FC236}">
                <a16:creationId xmlns:a16="http://schemas.microsoft.com/office/drawing/2014/main" id="{355787F7-8EB5-4C3B-B81B-D226110A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Station – ESPloradores">
            <a:extLst>
              <a:ext uri="{FF2B5EF4-FFF2-40B4-BE49-F238E27FC236}">
                <a16:creationId xmlns:a16="http://schemas.microsoft.com/office/drawing/2014/main" id="{A4754B34-D8CE-4C44-8043-A7E02971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2" y="327825"/>
            <a:ext cx="6120765" cy="3400425"/>
          </a:xfrm>
          <a:prstGeom prst="rect">
            <a:avLst/>
          </a:prstGeom>
        </p:spPr>
      </p:pic>
      <p:pic>
        <p:nvPicPr>
          <p:cNvPr id="65538" name="Picture 2">
            <a:extLst>
              <a:ext uri="{FF2B5EF4-FFF2-40B4-BE49-F238E27FC236}">
                <a16:creationId xmlns:a16="http://schemas.microsoft.com/office/drawing/2014/main" id="{956759DE-AF11-4F99-B00B-A980450D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1" y="3962415"/>
            <a:ext cx="7019846" cy="263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57E265A-BD11-4A87-B169-4FB30F78E3FE}"/>
              </a:ext>
            </a:extLst>
          </p:cNvPr>
          <p:cNvSpPr txBox="1"/>
          <p:nvPr/>
        </p:nvSpPr>
        <p:spPr>
          <a:xfrm>
            <a:off x="6539017" y="6877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COMUNICACIÓN WIFI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389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ibelium ofrece una solución para conectar diferentes servicios en la nube  en una única plataforma • CASADOMO">
            <a:extLst>
              <a:ext uri="{FF2B5EF4-FFF2-40B4-BE49-F238E27FC236}">
                <a16:creationId xmlns:a16="http://schemas.microsoft.com/office/drawing/2014/main" id="{8B69266D-2E79-4BFB-A8BE-33F2635D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25" y="3097763"/>
            <a:ext cx="5438056" cy="3366980"/>
          </a:xfrm>
          <a:prstGeom prst="rect">
            <a:avLst/>
          </a:prstGeom>
        </p:spPr>
      </p:pic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36F45C-FB1A-4595-97B7-BB8186F327AD}"/>
              </a:ext>
            </a:extLst>
          </p:cNvPr>
          <p:cNvSpPr txBox="1"/>
          <p:nvPr/>
        </p:nvSpPr>
        <p:spPr>
          <a:xfrm>
            <a:off x="346319" y="1331913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 el envío de información de los diversos dispositivos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las principales plataformas existentes en el mercado</a:t>
            </a:r>
          </a:p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conectar con los diferentes protocolos, los aparatos utilizan una única solicitud HTTPS para aquellos dispositivos que utilicen NB-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4G o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-Fi. De tal manera que los datos se enviarán a un servidor único en Internet, que es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Para ofrecer mayor versatilidad y funcionalidad, la solución de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Libelium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compatible con aquellos protocolos que no admiten HTTPS, como por ejemplo 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ZigBee o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Sigfox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 Además, ofrece la posibilidad de instalar el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un middleware en las puertas de enlace, a las estaciones de base y a los servidores para conectar estas redes LPWAN.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A232E313-1134-4037-BE93-CF34DC6078F8}"/>
              </a:ext>
            </a:extLst>
          </p:cNvPr>
          <p:cNvSpPr/>
          <p:nvPr/>
        </p:nvSpPr>
        <p:spPr>
          <a:xfrm>
            <a:off x="7206143" y="469783"/>
            <a:ext cx="4295164" cy="2172749"/>
          </a:xfrm>
          <a:prstGeom prst="wedgeEllipseCallout">
            <a:avLst>
              <a:gd name="adj1" fmla="val 1465"/>
              <a:gd name="adj2" fmla="val 7794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Meshlium</a:t>
            </a:r>
            <a:r>
              <a:rPr lang="es-E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 dispositivo que funciona de puerta de enlace </a:t>
            </a:r>
            <a:r>
              <a:rPr lang="es-E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los sensores de </a:t>
            </a:r>
            <a:r>
              <a:rPr lang="es-E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Libelium</a:t>
            </a:r>
            <a:r>
              <a:rPr lang="es-E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través de este aparato, toda la información recogida por los sensores son transmitidas por conexión Ethernet o por los protocolos 4G/3G/GPRS, dependiendo de las opciones de conectividad de cada área, y transmite los datos a una plataforma en la nube. Así se garantiza que la información está protegida y es accesible desde cualquier dispositivo smartphone o </a:t>
            </a:r>
            <a:r>
              <a:rPr lang="es-E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es-E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01FF86-055B-424F-9A4E-630A8266A440}"/>
              </a:ext>
            </a:extLst>
          </p:cNvPr>
          <p:cNvSpPr txBox="1"/>
          <p:nvPr/>
        </p:nvSpPr>
        <p:spPr>
          <a:xfrm>
            <a:off x="497047" y="58721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ym typeface="Wingdings" panose="05000000000000000000" pitchFamily="2" charset="2"/>
              </a:rPr>
              <a:t></a:t>
            </a:r>
            <a:r>
              <a:rPr lang="es-PE" dirty="0"/>
              <a:t>https://www.youtube.com/watch?v=UxB2rWYpXCE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6EEE16-B1F5-48A0-ABCD-C8673EA0E885}"/>
              </a:ext>
            </a:extLst>
          </p:cNvPr>
          <p:cNvSpPr txBox="1"/>
          <p:nvPr/>
        </p:nvSpPr>
        <p:spPr>
          <a:xfrm>
            <a:off x="849385" y="518614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LIBELIUM CLOUD HIVE 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38DEC6-3B3A-4919-8816-12E2F79C7AF4}"/>
              </a:ext>
            </a:extLst>
          </p:cNvPr>
          <p:cNvSpPr txBox="1"/>
          <p:nvPr/>
        </p:nvSpPr>
        <p:spPr>
          <a:xfrm>
            <a:off x="532080" y="954031"/>
            <a:ext cx="62546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una herramienta de programación que se utiliza para conectar dispositivos de hardware, </a:t>
            </a:r>
            <a:r>
              <a:rPr lang="es-E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servicios de internet. Adecuado para los equipos dedicados al Internet de las cosas Industrial( </a:t>
            </a:r>
            <a:r>
              <a:rPr lang="es-E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IIoT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y personal dedicado al diseño y prueba de soluciones para la comunicación de equipos de planta con aplicaciones de IT.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4" name="Picture 2" descr="IIoT y Node-RED">
            <a:extLst>
              <a:ext uri="{FF2B5EF4-FFF2-40B4-BE49-F238E27FC236}">
                <a16:creationId xmlns:a16="http://schemas.microsoft.com/office/drawing/2014/main" id="{3308A9A5-23D4-43F3-92AE-E4268A3CF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42" y="3376916"/>
            <a:ext cx="5001978" cy="254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60AD22-CD0D-4998-997A-CBF24E67F43C}"/>
              </a:ext>
            </a:extLst>
          </p:cNvPr>
          <p:cNvSpPr txBox="1"/>
          <p:nvPr/>
        </p:nvSpPr>
        <p:spPr>
          <a:xfrm>
            <a:off x="1143718" y="43785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s-PE" dirty="0">
                <a:sym typeface="Wingdings" panose="05000000000000000000" pitchFamily="2" charset="2"/>
              </a:rPr>
              <a:t> </a:t>
            </a:r>
            <a:r>
              <a:rPr lang="es-PE" dirty="0"/>
              <a:t>https://www.youtube.com/watch?v=X7W6j9vxgL0</a:t>
            </a:r>
          </a:p>
        </p:txBody>
      </p:sp>
    </p:spTree>
    <p:extLst>
      <p:ext uri="{BB962C8B-B14F-4D97-AF65-F5344CB8AC3E}">
        <p14:creationId xmlns:p14="http://schemas.microsoft.com/office/powerpoint/2010/main" val="18527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ESP32 | Aprendiendo Arduino">
            <a:extLst>
              <a:ext uri="{FF2B5EF4-FFF2-40B4-BE49-F238E27FC236}">
                <a16:creationId xmlns:a16="http://schemas.microsoft.com/office/drawing/2014/main" id="{52E3252B-A7DD-411D-9F97-F2595612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11" y="1470554"/>
            <a:ext cx="6940732" cy="41418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8B2C98-0CC3-4E96-864E-D07C8046CAA4}"/>
              </a:ext>
            </a:extLst>
          </p:cNvPr>
          <p:cNvSpPr txBox="1"/>
          <p:nvPr/>
        </p:nvSpPr>
        <p:spPr>
          <a:xfrm>
            <a:off x="2493626" y="585272"/>
            <a:ext cx="782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Explique la comunicación del esquema con el </a:t>
            </a:r>
            <a:r>
              <a:rPr lang="es-P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Node</a:t>
            </a:r>
            <a:r>
              <a:rPr lang="es-P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MCU ESP8266:</a:t>
            </a:r>
            <a:endParaRPr lang="es-PE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29B1D9-A97E-410E-86C4-A19897C1583E}"/>
              </a:ext>
            </a:extLst>
          </p:cNvPr>
          <p:cNvSpPr txBox="1"/>
          <p:nvPr/>
        </p:nvSpPr>
        <p:spPr>
          <a:xfrm>
            <a:off x="505437" y="40060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altLang="es-PE" b="1" dirty="0">
                <a:latin typeface="Arial" panose="020B0604020202020204" pitchFamily="34" charset="0"/>
                <a:cs typeface="Times New Roman" panose="02020603050405020304" pitchFamily="18" charset="0"/>
              </a:rPr>
              <a:t>ACTIVIDAD 8 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06DEBD-5261-4108-8E39-57749D31830A}"/>
              </a:ext>
            </a:extLst>
          </p:cNvPr>
          <p:cNvSpPr txBox="1"/>
          <p:nvPr/>
        </p:nvSpPr>
        <p:spPr>
          <a:xfrm>
            <a:off x="3265415" y="59436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https://www.youtube.com/watch?v=vCOp1j8KbWo</a:t>
            </a:r>
          </a:p>
        </p:txBody>
      </p:sp>
    </p:spTree>
    <p:extLst>
      <p:ext uri="{BB962C8B-B14F-4D97-AF65-F5344CB8AC3E}">
        <p14:creationId xmlns:p14="http://schemas.microsoft.com/office/powerpoint/2010/main" val="84517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Resultado de imagen para logo idat">
            <a:extLst>
              <a:ext uri="{FF2B5EF4-FFF2-40B4-BE49-F238E27FC236}">
                <a16:creationId xmlns:a16="http://schemas.microsoft.com/office/drawing/2014/main" id="{D22C19CB-F0AC-4AA5-A9E1-23039CA49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CuadroTexto 5">
            <a:extLst>
              <a:ext uri="{FF2B5EF4-FFF2-40B4-BE49-F238E27FC236}">
                <a16:creationId xmlns:a16="http://schemas.microsoft.com/office/drawing/2014/main" id="{B639F4BC-D411-40B2-B3AB-0CEDAD42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04963"/>
            <a:ext cx="10142538" cy="284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ventajas ofrece la comunicación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Sigfox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ventajas ofrece la comunicación Lora WAN para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ventaja ofrece la comunicación WIFI para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es NODE RED?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Investigue como implementar una red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los módulos ESP8266 y ESP32.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93457-3DB7-434C-9F6B-FF117729000C}"/>
              </a:ext>
            </a:extLst>
          </p:cNvPr>
          <p:cNvSpPr txBox="1"/>
          <p:nvPr/>
        </p:nvSpPr>
        <p:spPr>
          <a:xfrm>
            <a:off x="1226890" y="1951672"/>
            <a:ext cx="100814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https://empresas.blogthinkbig.com/iot4allcomo-se-conectan-y-comunican-los-dispositivos/</a:t>
            </a:r>
            <a:endParaRPr lang="es-PE" dirty="0"/>
          </a:p>
          <a:p>
            <a:endParaRPr lang="es-PE" dirty="0"/>
          </a:p>
          <a:p>
            <a:r>
              <a:rPr lang="es-P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https://aprendiendoarduino.wordpress.com/</a:t>
            </a:r>
            <a:endParaRPr lang="es-PE" dirty="0"/>
          </a:p>
          <a:p>
            <a:endParaRPr lang="es-PE" dirty="0"/>
          </a:p>
          <a:p>
            <a:r>
              <a:rPr lang="es-P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https://forum.huawei.com/enterprise/es/iot-%C2%BFqu%C3%A9-es-nb-iot-%C2%BFcu%C3%A1les-son-las-principales-aplicaciones-de-nb-iot/thread/784267-100761</a:t>
            </a:r>
            <a:endParaRPr lang="es-PE" dirty="0"/>
          </a:p>
          <a:p>
            <a:endParaRPr lang="es-PE" dirty="0"/>
          </a:p>
          <a:p>
            <a:r>
              <a:rPr lang="es-P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https://accent-systems.com/es/diferencias-nb-iot-lte-m/</a:t>
            </a:r>
            <a:endParaRPr lang="es-PE" dirty="0"/>
          </a:p>
          <a:p>
            <a:endParaRPr lang="es-PE" dirty="0"/>
          </a:p>
          <a:p>
            <a:r>
              <a:rPr lang="es-PE" dirty="0"/>
              <a:t>https://www.efor.es/sites/default/files/tecnologias-de-comunicacioon-para-iot.pdf</a:t>
            </a:r>
          </a:p>
          <a:p>
            <a:endParaRPr lang="es-PE" dirty="0"/>
          </a:p>
          <a:p>
            <a:r>
              <a:rPr lang="es-PE" dirty="0"/>
              <a:t>https://www.gotoiot.com/pages/articles/iot_protocols_intro/index.html</a:t>
            </a:r>
          </a:p>
        </p:txBody>
      </p:sp>
    </p:spTree>
    <p:extLst>
      <p:ext uri="{BB962C8B-B14F-4D97-AF65-F5344CB8AC3E}">
        <p14:creationId xmlns:p14="http://schemas.microsoft.com/office/powerpoint/2010/main" val="202101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uadroTexto 4">
            <a:extLst>
              <a:ext uri="{FF2B5EF4-FFF2-40B4-BE49-F238E27FC236}">
                <a16:creationId xmlns:a16="http://schemas.microsoft.com/office/drawing/2014/main" id="{4A543720-B85C-4B27-A55D-36B5BFA2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2182813"/>
            <a:ext cx="993775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endParaRPr lang="es-PE" altLang="es-PE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PE" altLang="es-PE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INDICADOR DE LOGRO </a:t>
            </a:r>
            <a:r>
              <a:rPr lang="es-PE" altLang="es-PE" sz="2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Nº</a:t>
            </a:r>
            <a:r>
              <a:rPr lang="es-PE" altLang="es-PE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8:</a:t>
            </a:r>
          </a:p>
          <a:p>
            <a:r>
              <a:rPr lang="es-ES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Identificar las tecnologías de redes de comunicación </a:t>
            </a:r>
            <a:r>
              <a:rPr lang="es-ES" sz="1800" b="0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IoT</a:t>
            </a:r>
            <a:r>
              <a:rPr lang="es-ES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y realiza simulación de redes </a:t>
            </a:r>
            <a:r>
              <a:rPr lang="es-ES" sz="1800" b="0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IoT</a:t>
            </a:r>
            <a:r>
              <a:rPr lang="es-ES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utilizando configuraciones, comandos y programación.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ES" altLang="es-PE" dirty="0">
                <a:solidFill>
                  <a:srgbClr val="252525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ES" altLang="es-PE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ES" altLang="es-PE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8195" name="Picture 4" descr="Resultado de imagen para logo idat">
            <a:extLst>
              <a:ext uri="{FF2B5EF4-FFF2-40B4-BE49-F238E27FC236}">
                <a16:creationId xmlns:a16="http://schemas.microsoft.com/office/drawing/2014/main" id="{5FAC392E-3850-4146-B470-8BD9AD28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301625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4" descr="Resultado de imagen para logo idat">
            <a:extLst>
              <a:ext uri="{FF2B5EF4-FFF2-40B4-BE49-F238E27FC236}">
                <a16:creationId xmlns:a16="http://schemas.microsoft.com/office/drawing/2014/main" id="{E2DA257E-852F-4A43-B5C7-90DC756E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 descr="Sandra Elizabeth Castro Cuasapaz">
            <a:extLst>
              <a:ext uri="{FF2B5EF4-FFF2-40B4-BE49-F238E27FC236}">
                <a16:creationId xmlns:a16="http://schemas.microsoft.com/office/drawing/2014/main" id="{C0AAA52C-89EB-497D-B86D-EEB29B57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15" y="1428752"/>
            <a:ext cx="6023295" cy="43383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CDA5CC-B78A-4745-AACA-502DA45660FD}"/>
              </a:ext>
            </a:extLst>
          </p:cNvPr>
          <p:cNvSpPr txBox="1"/>
          <p:nvPr/>
        </p:nvSpPr>
        <p:spPr>
          <a:xfrm>
            <a:off x="201336" y="385786"/>
            <a:ext cx="9471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Tecnologías de Redes de Comunicación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IoT</a:t>
            </a:r>
            <a:endParaRPr lang="es-PE" sz="32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BA703-324A-49D9-8179-54326C941739}"/>
              </a:ext>
            </a:extLst>
          </p:cNvPr>
          <p:cNvSpPr txBox="1"/>
          <p:nvPr/>
        </p:nvSpPr>
        <p:spPr>
          <a:xfrm>
            <a:off x="438325" y="1773594"/>
            <a:ext cx="514035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dispositivos de </a:t>
            </a:r>
            <a:r>
              <a:rPr lang="es-ES" sz="2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comunican mediante protocolos que garantizan que la información de un dispositivo sea leída y comprendida por otro. Dada la diversidad de dispositivos de </a:t>
            </a:r>
            <a:r>
              <a:rPr lang="es-ES" sz="2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disponibles, es importante utilizar el protocolo adecuado en el contexto adecuado.</a:t>
            </a:r>
            <a:endParaRPr lang="es-E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protocolo a utilizar depende de la capa de arquitectura del sistema en la que los datos necesitan viajar.</a:t>
            </a:r>
            <a:endParaRPr lang="es-E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5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>
            <a:extLst>
              <a:ext uri="{FF2B5EF4-FFF2-40B4-BE49-F238E27FC236}">
                <a16:creationId xmlns:a16="http://schemas.microsoft.com/office/drawing/2014/main" id="{9393E98B-E6D1-4E9A-ADBA-588E663A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86" y="1417740"/>
            <a:ext cx="4695697" cy="42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4" descr="Resultado de imagen para logo idat">
            <a:extLst>
              <a:ext uri="{FF2B5EF4-FFF2-40B4-BE49-F238E27FC236}">
                <a16:creationId xmlns:a16="http://schemas.microsoft.com/office/drawing/2014/main" id="{E6965A67-E792-4C83-A42E-36E4E45C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C3452C-ACB2-4604-9CE5-C0D096B72C51}"/>
              </a:ext>
            </a:extLst>
          </p:cNvPr>
          <p:cNvSpPr txBox="1"/>
          <p:nvPr/>
        </p:nvSpPr>
        <p:spPr>
          <a:xfrm>
            <a:off x="323244" y="545284"/>
            <a:ext cx="68073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dispositivos se conectan a la nube a través de otro dispositivo que hace de puerta de enlace o intermediario. Éste último puede ser un smartphone o un dispositivo tipo </a:t>
            </a:r>
            <a:r>
              <a:rPr lang="es-E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el que un software de aplicación provee de funcionalidades de seguridad o traducción de protocolos o datos.</a:t>
            </a:r>
          </a:p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También, permite conectar objetos que no utilizan el protocolo IP, y por tanto no pueden conectarse directamente a Internet. O integrar nuevos dispositivos que sólo soportan IPv6, con dispositivos y servicios antiguos que utilizan la versión anterior IPv4.</a:t>
            </a:r>
          </a:p>
          <a:p>
            <a:pPr algn="just"/>
            <a:r>
              <a:rPr lang="es-E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 embargo, este modelo también tiene su contrapartida. La principal es el mayor coste y complejidad asociados al desarrollo del software y el sistema para la puerta de enlace de capa de aplicación.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ejemplo de dispositivos que utilizan este modo de conexión son los dispositivos vestibles (o </a:t>
            </a:r>
            <a:r>
              <a:rPr lang="es-E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wearables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que se utilizan para hacer deporte. Estos dispositivos no suelen tener capacidad nativa para conectarse a Internet. Como puerta de enlace local, utilizan un teléfono inteligente con una aplicación que facilita la comunicación y transmisión de datos entre el dispositivo y un servicio en la nube.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Resultado de imagen para logo idat">
            <a:extLst>
              <a:ext uri="{FF2B5EF4-FFF2-40B4-BE49-F238E27FC236}">
                <a16:creationId xmlns:a16="http://schemas.microsoft.com/office/drawing/2014/main" id="{871B9938-6FBB-4410-AA17-A1ABC9BE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Sigfox – Aprendiendo Arduino">
            <a:extLst>
              <a:ext uri="{FF2B5EF4-FFF2-40B4-BE49-F238E27FC236}">
                <a16:creationId xmlns:a16="http://schemas.microsoft.com/office/drawing/2014/main" id="{2ACD1C25-C7B9-40E6-B578-6F69038F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65" y="2018564"/>
            <a:ext cx="3676357" cy="22598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A1BF45-EFC9-4595-910D-8A7BA85EDA8F}"/>
              </a:ext>
            </a:extLst>
          </p:cNvPr>
          <p:cNvSpPr txBox="1"/>
          <p:nvPr/>
        </p:nvSpPr>
        <p:spPr>
          <a:xfrm>
            <a:off x="253766" y="672902"/>
            <a:ext cx="79409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SIGFOX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 una solución de conectividad celular mundial para el Internet </a:t>
            </a:r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pensada para comunicaciones de baja velocidad que permite reducir los precios y el consumo de energía para los dispositivos conectados. La solución de conectividad SIGFOX se basa en una infraestructura de antenas y de estaciones de base totalmente independientes de las redes existentes.</a:t>
            </a:r>
          </a:p>
          <a:p>
            <a:pPr algn="just"/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Sigfox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una alternativa de amplio alcance, que en términos de alcance está entre </a:t>
            </a:r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-Fi y la comunicación móvil. Utiliza bandas ISM </a:t>
            </a:r>
            <a:r>
              <a:rPr lang="es-PE" sz="2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"Industrial, </a:t>
            </a:r>
            <a:r>
              <a:rPr lang="es-PE" sz="21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Scientific</a:t>
            </a:r>
            <a:r>
              <a:rPr lang="es-PE" sz="2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Medical" (industrial, científico, médico)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se pueden utilizar sin necesidad de adquirir licencias. </a:t>
            </a:r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Sigfox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responde a las necesidades de muchas aplicaciones M2M que funcionan con una batería pequeña y solo requieren niveles menores de transferencia de datos, allí donde </a:t>
            </a:r>
            <a:r>
              <a:rPr lang="es-ES" sz="2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E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queda demasiado corto y la comunicación móvil es muy cara y consume demasiada energía.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C73D0A-C583-4DAD-83CD-7E10D3C64C18}"/>
              </a:ext>
            </a:extLst>
          </p:cNvPr>
          <p:cNvSpPr txBox="1"/>
          <p:nvPr/>
        </p:nvSpPr>
        <p:spPr>
          <a:xfrm>
            <a:off x="3938341" y="562404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s-PE" dirty="0"/>
              <a:t>https://www.youtube.com/watch?v=jcYoNvkorOY</a:t>
            </a:r>
          </a:p>
          <a:p>
            <a:r>
              <a:rPr lang="es-PE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s-P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https://www.youtube.com/watch?v=zUxmOUkKcMU</a:t>
            </a:r>
            <a:endParaRPr lang="es-PE" dirty="0"/>
          </a:p>
          <a:p>
            <a:r>
              <a:rPr lang="es-PE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s-PE" dirty="0"/>
              <a:t>https://www.youtube.com/watch?v=X7qc63Ma5mw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056D2ED-1999-4761-8FEB-236D4F1CB7E8}"/>
              </a:ext>
            </a:extLst>
          </p:cNvPr>
          <p:cNvSpPr txBox="1"/>
          <p:nvPr/>
        </p:nvSpPr>
        <p:spPr>
          <a:xfrm>
            <a:off x="461394" y="597456"/>
            <a:ext cx="1031845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es una especificación para redes de baja potencia y área amplia, LPWAN (en inglés, Low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Wide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Network) propuesta por la 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Alliance, diseñada específicamente para dispositivos de bajo consumo de alimentación, que operan en redes de alcance local, regional, nacionales o globales. La especificación cubre las capas PHY y MAC de la red, dejando a las aplicaciones el resto de capas. En la banda ISM de 868MHz (915 MHz en otras regiones).</a:t>
            </a:r>
          </a:p>
          <a:p>
            <a:pPr algn="l"/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red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(Long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es interesante por: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 tan poco que permite que los dispositivos puedan funcionar años con batería. Para conseguir esto se activa de forma periódica.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Tiene un gran alcance que permite llegar a los equipos de difícil acceso (garajes, sótanos, montañas)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una red bidireccional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Velocidades de datos desde 0.3 kbps a 50 kbps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una tecnología de comunicación muy interesante en el ámbito </a:t>
            </a:r>
            <a:r>
              <a:rPr lang="es-E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en una red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Dispositivo </a:t>
            </a:r>
            <a:r>
              <a:rPr lang="es-E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endParaRPr lang="es-E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 o Pasarela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 IP pública – Cloud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09625B-8E75-499B-9203-58A607B0A112}"/>
              </a:ext>
            </a:extLst>
          </p:cNvPr>
          <p:cNvSpPr txBox="1"/>
          <p:nvPr/>
        </p:nvSpPr>
        <p:spPr>
          <a:xfrm>
            <a:off x="6503565" y="578844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s-PE" dirty="0"/>
              <a:t>https://www.youtube.com/watch?v=KT3p_vn56Ek</a:t>
            </a:r>
          </a:p>
          <a:p>
            <a:r>
              <a:rPr lang="es-PE" dirty="0"/>
              <a:t>https://www.youtube.com/watch?v=FQdwH_HP-Ic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PWAN | Aprendiendo Arduino">
            <a:extLst>
              <a:ext uri="{FF2B5EF4-FFF2-40B4-BE49-F238E27FC236}">
                <a16:creationId xmlns:a16="http://schemas.microsoft.com/office/drawing/2014/main" id="{71E84721-1E59-466A-9AF5-03070FC8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59" y="3759227"/>
            <a:ext cx="6035858" cy="2852301"/>
          </a:xfrm>
          <a:prstGeom prst="rect">
            <a:avLst/>
          </a:prstGeom>
        </p:spPr>
      </p:pic>
      <p:pic>
        <p:nvPicPr>
          <p:cNvPr id="12293" name="Picture 4" descr="Resultado de imagen para logo idat">
            <a:extLst>
              <a:ext uri="{FF2B5EF4-FFF2-40B4-BE49-F238E27FC236}">
                <a16:creationId xmlns:a16="http://schemas.microsoft.com/office/drawing/2014/main" id="{0E47F02B-1C93-409E-9C6E-732E0BA5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 descr="Как LoRaWAN помогает строить современный интернет вещей / Блог компании  Advantech IIoT / Хабр">
            <a:extLst>
              <a:ext uri="{FF2B5EF4-FFF2-40B4-BE49-F238E27FC236}">
                <a16:creationId xmlns:a16="http://schemas.microsoft.com/office/drawing/2014/main" id="{C9540AC8-8F23-41F2-BFAB-BCFC7F8B1D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5" y="1016280"/>
            <a:ext cx="4725911" cy="2412720"/>
          </a:xfrm>
          <a:prstGeom prst="rect">
            <a:avLst/>
          </a:prstGeom>
        </p:spPr>
      </p:pic>
      <p:pic>
        <p:nvPicPr>
          <p:cNvPr id="8" name="Imagen 7" descr="LoRa IoT Sensor Node Solutions | Advantech Select">
            <a:extLst>
              <a:ext uri="{FF2B5EF4-FFF2-40B4-BE49-F238E27FC236}">
                <a16:creationId xmlns:a16="http://schemas.microsoft.com/office/drawing/2014/main" id="{341491CA-A6BF-4F51-A155-AE493FA03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88" y="182078"/>
            <a:ext cx="5666733" cy="3756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3BE800-29FD-42D2-B103-AF4ED44FA3F6}"/>
              </a:ext>
            </a:extLst>
          </p:cNvPr>
          <p:cNvSpPr txBox="1"/>
          <p:nvPr/>
        </p:nvSpPr>
        <p:spPr>
          <a:xfrm>
            <a:off x="6018244" y="1992248"/>
            <a:ext cx="54490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/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NB-</a:t>
            </a:r>
            <a:r>
              <a:rPr lang="es-ES" b="1" i="0" dirty="0" err="1">
                <a:solidFill>
                  <a:srgbClr val="3A3A3A"/>
                </a:solidFill>
                <a:effectLst/>
                <a:latin typeface="HuaweiSans"/>
              </a:rPr>
              <a:t>IoT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es una tecnología emergente en el campo de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1" i="0" dirty="0" err="1">
                <a:solidFill>
                  <a:srgbClr val="3A3A3A"/>
                </a:solidFill>
                <a:effectLst/>
                <a:latin typeface="HuaweiSans"/>
              </a:rPr>
              <a:t>IoT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.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Admite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conexiones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datos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móviles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dispositivos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bajo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consumo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a través de una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red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área amplia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(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WAN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).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NB-</a:t>
            </a:r>
            <a:r>
              <a:rPr lang="es-ES" b="1" i="0" dirty="0" err="1">
                <a:solidFill>
                  <a:srgbClr val="3A3A3A"/>
                </a:solidFill>
                <a:effectLst/>
                <a:latin typeface="HuaweiSans"/>
              </a:rPr>
              <a:t>IoT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también se denomina red de área amplia de bajo consumo (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LPWAN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).</a:t>
            </a:r>
          </a:p>
          <a:p>
            <a:pPr algn="just" fontAlgn="auto"/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</a:p>
          <a:p>
            <a:pPr algn="just" fontAlgn="auto"/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NB-</a:t>
            </a:r>
            <a:r>
              <a:rPr lang="es-ES" b="1" i="0" dirty="0" err="1">
                <a:solidFill>
                  <a:srgbClr val="3A3A3A"/>
                </a:solidFill>
                <a:effectLst/>
                <a:latin typeface="HuaweiSans"/>
              </a:rPr>
              <a:t>IoT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admite la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conexión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eficiente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dispositivos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con un tiempo de espera prolongado y altos requisitos de conexión de red. Se dice que los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dispositivos NB-</a:t>
            </a:r>
            <a:r>
              <a:rPr lang="es-ES" b="1" i="0" dirty="0" err="1">
                <a:solidFill>
                  <a:srgbClr val="3A3A3A"/>
                </a:solidFill>
                <a:effectLst/>
                <a:latin typeface="HuaweiSans"/>
              </a:rPr>
              <a:t>IoT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aumentan la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vida útil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 la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batería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en al menos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10 años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, al mismo tiempo que brindan una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cobertura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conectividad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de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datos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celulares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en </a:t>
            </a:r>
            <a:r>
              <a:rPr lang="es-ES" b="1" i="0" dirty="0">
                <a:solidFill>
                  <a:srgbClr val="3A3A3A"/>
                </a:solidFill>
                <a:effectLst/>
                <a:latin typeface="HuaweiSans"/>
              </a:rPr>
              <a:t>interiores</a:t>
            </a:r>
            <a:r>
              <a:rPr lang="es-ES" b="0" i="0" dirty="0">
                <a:solidFill>
                  <a:srgbClr val="3A3A3A"/>
                </a:solidFill>
                <a:effectLst/>
                <a:latin typeface="HuaweiSans"/>
              </a:rPr>
              <a:t> muy completa.</a:t>
            </a:r>
          </a:p>
        </p:txBody>
      </p:sp>
      <p:pic>
        <p:nvPicPr>
          <p:cNvPr id="62470" name="Picture 6" descr="Qué es NB IoT o Narrowband IoT? - Igor Ochoa">
            <a:extLst>
              <a:ext uri="{FF2B5EF4-FFF2-40B4-BE49-F238E27FC236}">
                <a16:creationId xmlns:a16="http://schemas.microsoft.com/office/drawing/2014/main" id="{67F96B1D-BD72-48DC-A9F4-07B3FFCA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8" y="1919741"/>
            <a:ext cx="5649736" cy="363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Resultado de imagen para logo idat">
            <a:extLst>
              <a:ext uri="{FF2B5EF4-FFF2-40B4-BE49-F238E27FC236}">
                <a16:creationId xmlns:a16="http://schemas.microsoft.com/office/drawing/2014/main" id="{839D5050-65EE-43A3-9239-D1521A66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2079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 descr="Tiene dudas sobre las distintas tecnologías de comunicación? • i2O Water">
            <a:extLst>
              <a:ext uri="{FF2B5EF4-FFF2-40B4-BE49-F238E27FC236}">
                <a16:creationId xmlns:a16="http://schemas.microsoft.com/office/drawing/2014/main" id="{F46923AC-ACF4-474B-9D96-5F34E8B0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14" y="769938"/>
            <a:ext cx="6460914" cy="2650322"/>
          </a:xfrm>
          <a:prstGeom prst="rect">
            <a:avLst/>
          </a:prstGeom>
        </p:spPr>
      </p:pic>
      <p:pic>
        <p:nvPicPr>
          <p:cNvPr id="63490" name="Picture 2">
            <a:extLst>
              <a:ext uri="{FF2B5EF4-FFF2-40B4-BE49-F238E27FC236}">
                <a16:creationId xmlns:a16="http://schemas.microsoft.com/office/drawing/2014/main" id="{14CA707C-9778-4E32-8DDF-29A3F243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0" y="3437741"/>
            <a:ext cx="6270908" cy="28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1CC2556-2069-43D5-B701-65121D9537AB}"/>
              </a:ext>
            </a:extLst>
          </p:cNvPr>
          <p:cNvSpPr txBox="1"/>
          <p:nvPr/>
        </p:nvSpPr>
        <p:spPr>
          <a:xfrm>
            <a:off x="379603" y="4387334"/>
            <a:ext cx="5064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https://www.youtube.com/watch?v=SFF4L1XwiZY</a:t>
            </a:r>
            <a:endParaRPr lang="es-PE" dirty="0"/>
          </a:p>
          <a:p>
            <a:endParaRPr lang="es-PE" dirty="0"/>
          </a:p>
          <a:p>
            <a:r>
              <a:rPr lang="es-PE" dirty="0"/>
              <a:t>https://www.youtube.com/watch?v=l_Paqxc42-4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ED3A36-4D75-4703-85A2-0C7BE84927F3}"/>
              </a:ext>
            </a:extLst>
          </p:cNvPr>
          <p:cNvSpPr txBox="1"/>
          <p:nvPr/>
        </p:nvSpPr>
        <p:spPr>
          <a:xfrm>
            <a:off x="639661" y="40060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COMUNICACIÓN MÓVILES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8402836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A2757E919C6345ABDF01ADD62A11C5" ma:contentTypeVersion="10" ma:contentTypeDescription="Crear nuevo documento." ma:contentTypeScope="" ma:versionID="a202e094de143740d68a3ba33cdcd05e">
  <xsd:schema xmlns:xsd="http://www.w3.org/2001/XMLSchema" xmlns:xs="http://www.w3.org/2001/XMLSchema" xmlns:p="http://schemas.microsoft.com/office/2006/metadata/properties" xmlns:ns2="888acb9b-66cb-41e8-a9cc-24d9dd6fa693" xmlns:ns3="5e8cbe97-2ce1-41fe-93d0-ca0489b1bb59" targetNamespace="http://schemas.microsoft.com/office/2006/metadata/properties" ma:root="true" ma:fieldsID="25f14377b3c17a6176cbad5dd85fffb5" ns2:_="" ns3:_="">
    <xsd:import namespace="888acb9b-66cb-41e8-a9cc-24d9dd6fa693"/>
    <xsd:import namespace="5e8cbe97-2ce1-41fe-93d0-ca0489b1b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acb9b-66cb-41e8-a9cc-24d9dd6fa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6bbfff8c-f697-4137-8f4c-35e91af219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cbe97-2ce1-41fe-93d0-ca0489b1bb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1e1eef-cf5c-4a5f-9846-2102cf5f1419}" ma:internalName="TaxCatchAll" ma:showField="CatchAllData" ma:web="5e8cbe97-2ce1-41fe-93d0-ca0489b1bb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8acb9b-66cb-41e8-a9cc-24d9dd6fa693">
      <Terms xmlns="http://schemas.microsoft.com/office/infopath/2007/PartnerControls"/>
    </lcf76f155ced4ddcb4097134ff3c332f>
    <TaxCatchAll xmlns="5e8cbe97-2ce1-41fe-93d0-ca0489b1bb59" xsi:nil="true"/>
  </documentManagement>
</p:properties>
</file>

<file path=customXml/itemProps1.xml><?xml version="1.0" encoding="utf-8"?>
<ds:datastoreItem xmlns:ds="http://schemas.openxmlformats.org/officeDocument/2006/customXml" ds:itemID="{ACB5112E-9917-49D6-BA16-61C38C8435CC}"/>
</file>

<file path=customXml/itemProps2.xml><?xml version="1.0" encoding="utf-8"?>
<ds:datastoreItem xmlns:ds="http://schemas.openxmlformats.org/officeDocument/2006/customXml" ds:itemID="{75877D34-418B-4C41-8ACB-DA196038342D}"/>
</file>

<file path=customXml/itemProps3.xml><?xml version="1.0" encoding="utf-8"?>
<ds:datastoreItem xmlns:ds="http://schemas.openxmlformats.org/officeDocument/2006/customXml" ds:itemID="{DCCC0AF6-CA00-4A0C-9616-10C460A1A284}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999</TotalTime>
  <Words>1350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Corbel</vt:lpstr>
      <vt:lpstr>Arial</vt:lpstr>
      <vt:lpstr>Calibri</vt:lpstr>
      <vt:lpstr>Arial Black</vt:lpstr>
      <vt:lpstr>Times New Roman</vt:lpstr>
      <vt:lpstr>Symbol</vt:lpstr>
      <vt:lpstr>Wingdings</vt:lpstr>
      <vt:lpstr>system-ui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PAD</dc:creator>
  <cp:lastModifiedBy>DOCENTE - JULIO C�SAR GARC�A LA CHIRA</cp:lastModifiedBy>
  <cp:revision>47</cp:revision>
  <dcterms:created xsi:type="dcterms:W3CDTF">2019-09-25T20:32:23Z</dcterms:created>
  <dcterms:modified xsi:type="dcterms:W3CDTF">2022-03-07T02:08:00Z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0x010100A9A2757E919C6345ABDF01ADD62A11C5</vt:lpwstr>
  </property>
</Properties>
</file>