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0"/>
  </p:notesMasterIdLst>
  <p:sldIdLst>
    <p:sldId id="325" r:id="rId2"/>
    <p:sldId id="326" r:id="rId3"/>
    <p:sldId id="338" r:id="rId4"/>
    <p:sldId id="340" r:id="rId5"/>
    <p:sldId id="360" r:id="rId6"/>
    <p:sldId id="359" r:id="rId7"/>
    <p:sldId id="339" r:id="rId8"/>
    <p:sldId id="366" r:id="rId9"/>
    <p:sldId id="363" r:id="rId10"/>
    <p:sldId id="362" r:id="rId11"/>
    <p:sldId id="365" r:id="rId12"/>
    <p:sldId id="364" r:id="rId13"/>
    <p:sldId id="367" r:id="rId14"/>
    <p:sldId id="341" r:id="rId15"/>
    <p:sldId id="342" r:id="rId16"/>
    <p:sldId id="344" r:id="rId17"/>
    <p:sldId id="345" r:id="rId18"/>
    <p:sldId id="343" r:id="rId19"/>
    <p:sldId id="346" r:id="rId20"/>
    <p:sldId id="348" r:id="rId21"/>
    <p:sldId id="349" r:id="rId22"/>
    <p:sldId id="350" r:id="rId23"/>
    <p:sldId id="351" r:id="rId24"/>
    <p:sldId id="353" r:id="rId25"/>
    <p:sldId id="354" r:id="rId26"/>
    <p:sldId id="355" r:id="rId27"/>
    <p:sldId id="347" r:id="rId28"/>
    <p:sldId id="352" r:id="rId2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C6A0EE5-6D96-491C-9E60-257FCC857A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PE"/>
          </a:p>
        </p:txBody>
      </p:sp>
      <p:sp>
        <p:nvSpPr>
          <p:cNvPr id="3" name="Marcador de fecha 2">
            <a:extLst>
              <a:ext uri="{FF2B5EF4-FFF2-40B4-BE49-F238E27FC236}">
                <a16:creationId xmlns:a16="http://schemas.microsoft.com/office/drawing/2014/main" id="{EAF5C9EA-9927-4C43-A487-419041ED831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408EFB2-E1C8-4F4C-B4B8-FB6AC4FB27E5}" type="datetimeFigureOut">
              <a:rPr lang="es-PE"/>
              <a:pPr>
                <a:defRPr/>
              </a:pPr>
              <a:t>14/03/2022</a:t>
            </a:fld>
            <a:endParaRPr lang="es-PE"/>
          </a:p>
        </p:txBody>
      </p:sp>
      <p:sp>
        <p:nvSpPr>
          <p:cNvPr id="4" name="Marcador de imagen de diapositiva 3">
            <a:extLst>
              <a:ext uri="{FF2B5EF4-FFF2-40B4-BE49-F238E27FC236}">
                <a16:creationId xmlns:a16="http://schemas.microsoft.com/office/drawing/2014/main" id="{9F433CF8-8EAF-48F8-82CD-2C9B88A8C14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Marcador de notas 4">
            <a:extLst>
              <a:ext uri="{FF2B5EF4-FFF2-40B4-BE49-F238E27FC236}">
                <a16:creationId xmlns:a16="http://schemas.microsoft.com/office/drawing/2014/main" id="{9A864638-E160-4B01-A4E5-C57DC7F334F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PE" noProof="0"/>
          </a:p>
        </p:txBody>
      </p:sp>
      <p:sp>
        <p:nvSpPr>
          <p:cNvPr id="6" name="Marcador de pie de página 5">
            <a:extLst>
              <a:ext uri="{FF2B5EF4-FFF2-40B4-BE49-F238E27FC236}">
                <a16:creationId xmlns:a16="http://schemas.microsoft.com/office/drawing/2014/main" id="{69F29DD8-6381-4DE9-A1A4-0459E369738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PE"/>
          </a:p>
        </p:txBody>
      </p:sp>
      <p:sp>
        <p:nvSpPr>
          <p:cNvPr id="7" name="Marcador de número de diapositiva 6">
            <a:extLst>
              <a:ext uri="{FF2B5EF4-FFF2-40B4-BE49-F238E27FC236}">
                <a16:creationId xmlns:a16="http://schemas.microsoft.com/office/drawing/2014/main" id="{0DB1509A-64E4-4599-B619-BE451DE233C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F41DBFA-6362-4D16-ADAA-B15A79555845}" type="slidenum">
              <a:rPr lang="es-PE" altLang="es-PE"/>
              <a:pPr>
                <a:defRPr/>
              </a:pPr>
              <a:t>‹Nº›</a:t>
            </a:fld>
            <a:endParaRPr lang="es-PE" alt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C199305-ACE6-4A3D-84C1-F2E32A70A9B3}"/>
              </a:ext>
            </a:extLst>
          </p:cNvPr>
          <p:cNvSpPr>
            <a:spLocks noChangeAspect="1"/>
          </p:cNvSpPr>
          <p:nvPr/>
        </p:nvSpPr>
        <p:spPr>
          <a:xfrm>
            <a:off x="231775" y="244475"/>
            <a:ext cx="11723688" cy="637698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7">
            <a:extLst>
              <a:ext uri="{FF2B5EF4-FFF2-40B4-BE49-F238E27FC236}">
                <a16:creationId xmlns:a16="http://schemas.microsoft.com/office/drawing/2014/main" id="{36C1C17E-B729-423D-9DEA-D5248576BFB2}"/>
              </a:ext>
            </a:extLst>
          </p:cNvPr>
          <p:cNvCxnSpPr/>
          <p:nvPr/>
        </p:nvCxnSpPr>
        <p:spPr>
          <a:xfrm>
            <a:off x="1978025" y="3733800"/>
            <a:ext cx="8229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6" name="Date Placeholder 3">
            <a:extLst>
              <a:ext uri="{FF2B5EF4-FFF2-40B4-BE49-F238E27FC236}">
                <a16:creationId xmlns:a16="http://schemas.microsoft.com/office/drawing/2014/main" id="{0B5C1F04-742F-4E34-A646-BA4329627E00}"/>
              </a:ext>
            </a:extLst>
          </p:cNvPr>
          <p:cNvSpPr>
            <a:spLocks noGrp="1"/>
          </p:cNvSpPr>
          <p:nvPr>
            <p:ph type="dt" sz="half" idx="10"/>
          </p:nvPr>
        </p:nvSpPr>
        <p:spPr/>
        <p:txBody>
          <a:bodyPr/>
          <a:lstStyle>
            <a:lvl1pPr>
              <a:defRPr>
                <a:solidFill>
                  <a:srgbClr val="FFFFFF"/>
                </a:solidFill>
              </a:defRPr>
            </a:lvl1pPr>
          </a:lstStyle>
          <a:p>
            <a:pPr>
              <a:defRPr/>
            </a:pPr>
            <a:fld id="{EF423BB4-E690-409E-8B00-7E58AC0E7BDE}" type="datetimeFigureOut">
              <a:rPr lang="es-PE"/>
              <a:pPr>
                <a:defRPr/>
              </a:pPr>
              <a:t>14/03/2022</a:t>
            </a:fld>
            <a:endParaRPr lang="es-PE"/>
          </a:p>
        </p:txBody>
      </p:sp>
      <p:sp>
        <p:nvSpPr>
          <p:cNvPr id="7" name="Footer Placeholder 4">
            <a:extLst>
              <a:ext uri="{FF2B5EF4-FFF2-40B4-BE49-F238E27FC236}">
                <a16:creationId xmlns:a16="http://schemas.microsoft.com/office/drawing/2014/main" id="{7D043DAB-3683-43C6-B167-5A280BB88ACE}"/>
              </a:ext>
            </a:extLst>
          </p:cNvPr>
          <p:cNvSpPr>
            <a:spLocks noGrp="1"/>
          </p:cNvSpPr>
          <p:nvPr>
            <p:ph type="ftr" sz="quarter" idx="11"/>
          </p:nvPr>
        </p:nvSpPr>
        <p:spPr/>
        <p:txBody>
          <a:bodyPr/>
          <a:lstStyle>
            <a:lvl1pPr>
              <a:defRPr>
                <a:solidFill>
                  <a:srgbClr val="FFFFFF"/>
                </a:solidFill>
              </a:defRPr>
            </a:lvl1pPr>
          </a:lstStyle>
          <a:p>
            <a:pPr>
              <a:defRPr/>
            </a:pPr>
            <a:endParaRPr lang="es-PE"/>
          </a:p>
        </p:txBody>
      </p:sp>
      <p:sp>
        <p:nvSpPr>
          <p:cNvPr id="8" name="Slide Number Placeholder 5">
            <a:extLst>
              <a:ext uri="{FF2B5EF4-FFF2-40B4-BE49-F238E27FC236}">
                <a16:creationId xmlns:a16="http://schemas.microsoft.com/office/drawing/2014/main" id="{49828031-8164-4576-A4D3-0A3472231FF7}"/>
              </a:ext>
            </a:extLst>
          </p:cNvPr>
          <p:cNvSpPr>
            <a:spLocks noGrp="1"/>
          </p:cNvSpPr>
          <p:nvPr>
            <p:ph type="sldNum" sz="quarter" idx="12"/>
          </p:nvPr>
        </p:nvSpPr>
        <p:spPr/>
        <p:txBody>
          <a:bodyPr/>
          <a:lstStyle>
            <a:lvl1pPr>
              <a:defRPr>
                <a:solidFill>
                  <a:srgbClr val="FFFFFF"/>
                </a:solidFill>
              </a:defRPr>
            </a:lvl1pPr>
          </a:lstStyle>
          <a:p>
            <a:pPr>
              <a:defRPr/>
            </a:pPr>
            <a:fld id="{861BAE73-43F6-42AD-8D42-367EF117624E}" type="slidenum">
              <a:rPr lang="es-PE" altLang="es-PE"/>
              <a:pPr>
                <a:defRPr/>
              </a:pPr>
              <a:t>‹Nº›</a:t>
            </a:fld>
            <a:endParaRPr lang="es-PE" altLang="es-PE"/>
          </a:p>
        </p:txBody>
      </p:sp>
    </p:spTree>
    <p:extLst>
      <p:ext uri="{BB962C8B-B14F-4D97-AF65-F5344CB8AC3E}">
        <p14:creationId xmlns:p14="http://schemas.microsoft.com/office/powerpoint/2010/main" val="148525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78904556-08B2-4B99-B19B-D16E722A4665}"/>
              </a:ext>
            </a:extLst>
          </p:cNvPr>
          <p:cNvSpPr>
            <a:spLocks noGrp="1"/>
          </p:cNvSpPr>
          <p:nvPr>
            <p:ph type="dt" sz="half" idx="10"/>
          </p:nvPr>
        </p:nvSpPr>
        <p:spPr/>
        <p:txBody>
          <a:bodyPr/>
          <a:lstStyle>
            <a:lvl1pPr>
              <a:defRPr/>
            </a:lvl1pPr>
          </a:lstStyle>
          <a:p>
            <a:pPr>
              <a:defRPr/>
            </a:pPr>
            <a:fld id="{BA0B7323-EBD8-47B9-A58F-F5A510C9E267}" type="datetimeFigureOut">
              <a:rPr lang="es-PE"/>
              <a:pPr>
                <a:defRPr/>
              </a:pPr>
              <a:t>14/03/2022</a:t>
            </a:fld>
            <a:endParaRPr lang="es-PE"/>
          </a:p>
        </p:txBody>
      </p:sp>
      <p:sp>
        <p:nvSpPr>
          <p:cNvPr id="5" name="Footer Placeholder 4">
            <a:extLst>
              <a:ext uri="{FF2B5EF4-FFF2-40B4-BE49-F238E27FC236}">
                <a16:creationId xmlns:a16="http://schemas.microsoft.com/office/drawing/2014/main" id="{663FDEB0-3F40-4D07-BC86-9F91476175A3}"/>
              </a:ext>
            </a:extLst>
          </p:cNvPr>
          <p:cNvSpPr>
            <a:spLocks noGrp="1"/>
          </p:cNvSpPr>
          <p:nvPr>
            <p:ph type="ftr" sz="quarter" idx="11"/>
          </p:nvPr>
        </p:nvSpPr>
        <p:spPr/>
        <p:txBody>
          <a:bodyPr/>
          <a:lstStyle>
            <a:lvl1pPr>
              <a:defRPr/>
            </a:lvl1pPr>
          </a:lstStyle>
          <a:p>
            <a:pPr>
              <a:defRPr/>
            </a:pPr>
            <a:endParaRPr lang="es-PE"/>
          </a:p>
        </p:txBody>
      </p:sp>
      <p:sp>
        <p:nvSpPr>
          <p:cNvPr id="6" name="Slide Number Placeholder 5">
            <a:extLst>
              <a:ext uri="{FF2B5EF4-FFF2-40B4-BE49-F238E27FC236}">
                <a16:creationId xmlns:a16="http://schemas.microsoft.com/office/drawing/2014/main" id="{CEA56ADA-7427-4CA9-9C10-E0A9F79B51A7}"/>
              </a:ext>
            </a:extLst>
          </p:cNvPr>
          <p:cNvSpPr>
            <a:spLocks noGrp="1"/>
          </p:cNvSpPr>
          <p:nvPr>
            <p:ph type="sldNum" sz="quarter" idx="12"/>
          </p:nvPr>
        </p:nvSpPr>
        <p:spPr/>
        <p:txBody>
          <a:bodyPr/>
          <a:lstStyle>
            <a:lvl1pPr>
              <a:defRPr/>
            </a:lvl1pPr>
          </a:lstStyle>
          <a:p>
            <a:pPr>
              <a:defRPr/>
            </a:pPr>
            <a:fld id="{C24C0969-4204-42F5-8507-E3D8CB7E8A0A}" type="slidenum">
              <a:rPr lang="es-PE" altLang="es-PE"/>
              <a:pPr>
                <a:defRPr/>
              </a:pPr>
              <a:t>‹Nº›</a:t>
            </a:fld>
            <a:endParaRPr lang="es-PE" altLang="es-PE"/>
          </a:p>
        </p:txBody>
      </p:sp>
    </p:spTree>
    <p:extLst>
      <p:ext uri="{BB962C8B-B14F-4D97-AF65-F5344CB8AC3E}">
        <p14:creationId xmlns:p14="http://schemas.microsoft.com/office/powerpoint/2010/main" val="200496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C356B82-0EAA-43B4-8033-DE671CD727AE}"/>
              </a:ext>
            </a:extLst>
          </p:cNvPr>
          <p:cNvSpPr>
            <a:spLocks noGrp="1"/>
          </p:cNvSpPr>
          <p:nvPr>
            <p:ph type="dt" sz="half" idx="10"/>
          </p:nvPr>
        </p:nvSpPr>
        <p:spPr/>
        <p:txBody>
          <a:bodyPr/>
          <a:lstStyle>
            <a:lvl1pPr>
              <a:defRPr/>
            </a:lvl1pPr>
          </a:lstStyle>
          <a:p>
            <a:pPr>
              <a:defRPr/>
            </a:pPr>
            <a:fld id="{DC6DC8B5-3A0A-44D4-9102-7194CD014414}" type="datetimeFigureOut">
              <a:rPr lang="es-PE"/>
              <a:pPr>
                <a:defRPr/>
              </a:pPr>
              <a:t>14/03/2022</a:t>
            </a:fld>
            <a:endParaRPr lang="es-PE"/>
          </a:p>
        </p:txBody>
      </p:sp>
      <p:sp>
        <p:nvSpPr>
          <p:cNvPr id="5" name="Footer Placeholder 4">
            <a:extLst>
              <a:ext uri="{FF2B5EF4-FFF2-40B4-BE49-F238E27FC236}">
                <a16:creationId xmlns:a16="http://schemas.microsoft.com/office/drawing/2014/main" id="{E2E9C4E9-19F7-4E3B-8DC7-D36FEAA334F5}"/>
              </a:ext>
            </a:extLst>
          </p:cNvPr>
          <p:cNvSpPr>
            <a:spLocks noGrp="1"/>
          </p:cNvSpPr>
          <p:nvPr>
            <p:ph type="ftr" sz="quarter" idx="11"/>
          </p:nvPr>
        </p:nvSpPr>
        <p:spPr/>
        <p:txBody>
          <a:bodyPr/>
          <a:lstStyle>
            <a:lvl1pPr>
              <a:defRPr/>
            </a:lvl1pPr>
          </a:lstStyle>
          <a:p>
            <a:pPr>
              <a:defRPr/>
            </a:pPr>
            <a:endParaRPr lang="es-PE"/>
          </a:p>
        </p:txBody>
      </p:sp>
      <p:sp>
        <p:nvSpPr>
          <p:cNvPr id="6" name="Slide Number Placeholder 5">
            <a:extLst>
              <a:ext uri="{FF2B5EF4-FFF2-40B4-BE49-F238E27FC236}">
                <a16:creationId xmlns:a16="http://schemas.microsoft.com/office/drawing/2014/main" id="{134F377B-0C8B-4EB8-8B79-934A1299B416}"/>
              </a:ext>
            </a:extLst>
          </p:cNvPr>
          <p:cNvSpPr>
            <a:spLocks noGrp="1"/>
          </p:cNvSpPr>
          <p:nvPr>
            <p:ph type="sldNum" sz="quarter" idx="12"/>
          </p:nvPr>
        </p:nvSpPr>
        <p:spPr/>
        <p:txBody>
          <a:bodyPr/>
          <a:lstStyle>
            <a:lvl1pPr>
              <a:defRPr/>
            </a:lvl1pPr>
          </a:lstStyle>
          <a:p>
            <a:pPr>
              <a:defRPr/>
            </a:pPr>
            <a:fld id="{2945DD0B-DC49-41A0-BA1F-3C0BFD238F1A}" type="slidenum">
              <a:rPr lang="es-PE" altLang="es-PE"/>
              <a:pPr>
                <a:defRPr/>
              </a:pPr>
              <a:t>‹Nº›</a:t>
            </a:fld>
            <a:endParaRPr lang="es-PE" altLang="es-PE"/>
          </a:p>
        </p:txBody>
      </p:sp>
    </p:spTree>
    <p:extLst>
      <p:ext uri="{BB962C8B-B14F-4D97-AF65-F5344CB8AC3E}">
        <p14:creationId xmlns:p14="http://schemas.microsoft.com/office/powerpoint/2010/main" val="61318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6BFF9E74-7FBB-403E-8AE9-4CDB6D62411C}"/>
              </a:ext>
            </a:extLst>
          </p:cNvPr>
          <p:cNvSpPr>
            <a:spLocks noGrp="1"/>
          </p:cNvSpPr>
          <p:nvPr>
            <p:ph type="dt" sz="half" idx="10"/>
          </p:nvPr>
        </p:nvSpPr>
        <p:spPr/>
        <p:txBody>
          <a:bodyPr/>
          <a:lstStyle>
            <a:lvl1pPr>
              <a:defRPr/>
            </a:lvl1pPr>
          </a:lstStyle>
          <a:p>
            <a:pPr>
              <a:defRPr/>
            </a:pPr>
            <a:fld id="{A6B3DDE1-AB4C-4A5D-95D1-DE1C1B11D4FA}" type="datetimeFigureOut">
              <a:rPr lang="es-PE"/>
              <a:pPr>
                <a:defRPr/>
              </a:pPr>
              <a:t>14/03/2022</a:t>
            </a:fld>
            <a:endParaRPr lang="es-PE"/>
          </a:p>
        </p:txBody>
      </p:sp>
      <p:sp>
        <p:nvSpPr>
          <p:cNvPr id="5" name="Footer Placeholder 4">
            <a:extLst>
              <a:ext uri="{FF2B5EF4-FFF2-40B4-BE49-F238E27FC236}">
                <a16:creationId xmlns:a16="http://schemas.microsoft.com/office/drawing/2014/main" id="{04EEC257-7E2A-485B-B550-E8DA640502FF}"/>
              </a:ext>
            </a:extLst>
          </p:cNvPr>
          <p:cNvSpPr>
            <a:spLocks noGrp="1"/>
          </p:cNvSpPr>
          <p:nvPr>
            <p:ph type="ftr" sz="quarter" idx="11"/>
          </p:nvPr>
        </p:nvSpPr>
        <p:spPr/>
        <p:txBody>
          <a:bodyPr/>
          <a:lstStyle>
            <a:lvl1pPr>
              <a:defRPr/>
            </a:lvl1pPr>
          </a:lstStyle>
          <a:p>
            <a:pPr>
              <a:defRPr/>
            </a:pPr>
            <a:endParaRPr lang="es-PE"/>
          </a:p>
        </p:txBody>
      </p:sp>
      <p:sp>
        <p:nvSpPr>
          <p:cNvPr id="6" name="Slide Number Placeholder 5">
            <a:extLst>
              <a:ext uri="{FF2B5EF4-FFF2-40B4-BE49-F238E27FC236}">
                <a16:creationId xmlns:a16="http://schemas.microsoft.com/office/drawing/2014/main" id="{4F0F491A-3D12-4B26-A08F-B930C4F66250}"/>
              </a:ext>
            </a:extLst>
          </p:cNvPr>
          <p:cNvSpPr>
            <a:spLocks noGrp="1"/>
          </p:cNvSpPr>
          <p:nvPr>
            <p:ph type="sldNum" sz="quarter" idx="12"/>
          </p:nvPr>
        </p:nvSpPr>
        <p:spPr/>
        <p:txBody>
          <a:bodyPr/>
          <a:lstStyle>
            <a:lvl1pPr>
              <a:defRPr/>
            </a:lvl1pPr>
          </a:lstStyle>
          <a:p>
            <a:pPr>
              <a:defRPr/>
            </a:pPr>
            <a:fld id="{1731AB72-D5BB-46C3-804E-1D7C398AE79E}" type="slidenum">
              <a:rPr lang="es-PE" altLang="es-PE"/>
              <a:pPr>
                <a:defRPr/>
              </a:pPr>
              <a:t>‹Nº›</a:t>
            </a:fld>
            <a:endParaRPr lang="es-PE" altLang="es-PE"/>
          </a:p>
        </p:txBody>
      </p:sp>
    </p:spTree>
    <p:extLst>
      <p:ext uri="{BB962C8B-B14F-4D97-AF65-F5344CB8AC3E}">
        <p14:creationId xmlns:p14="http://schemas.microsoft.com/office/powerpoint/2010/main" val="78216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4E3FA3F2-C312-4517-A8D9-A1B961722082}"/>
              </a:ext>
            </a:extLst>
          </p:cNvPr>
          <p:cNvCxnSpPr/>
          <p:nvPr/>
        </p:nvCxnSpPr>
        <p:spPr>
          <a:xfrm>
            <a:off x="1981200" y="4021138"/>
            <a:ext cx="82296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5" name="Date Placeholder 3">
            <a:extLst>
              <a:ext uri="{FF2B5EF4-FFF2-40B4-BE49-F238E27FC236}">
                <a16:creationId xmlns:a16="http://schemas.microsoft.com/office/drawing/2014/main" id="{8067EE42-22B2-4230-B785-729FE0781740}"/>
              </a:ext>
            </a:extLst>
          </p:cNvPr>
          <p:cNvSpPr>
            <a:spLocks noGrp="1"/>
          </p:cNvSpPr>
          <p:nvPr>
            <p:ph type="dt" sz="half" idx="10"/>
          </p:nvPr>
        </p:nvSpPr>
        <p:spPr/>
        <p:txBody>
          <a:bodyPr/>
          <a:lstStyle>
            <a:lvl1pPr>
              <a:defRPr/>
            </a:lvl1pPr>
          </a:lstStyle>
          <a:p>
            <a:pPr>
              <a:defRPr/>
            </a:pPr>
            <a:fld id="{E9B33FCE-A896-4BA0-A63F-6A71358561E8}" type="datetimeFigureOut">
              <a:rPr lang="es-PE"/>
              <a:pPr>
                <a:defRPr/>
              </a:pPr>
              <a:t>14/03/2022</a:t>
            </a:fld>
            <a:endParaRPr lang="es-PE"/>
          </a:p>
        </p:txBody>
      </p:sp>
      <p:sp>
        <p:nvSpPr>
          <p:cNvPr id="6" name="Footer Placeholder 4">
            <a:extLst>
              <a:ext uri="{FF2B5EF4-FFF2-40B4-BE49-F238E27FC236}">
                <a16:creationId xmlns:a16="http://schemas.microsoft.com/office/drawing/2014/main" id="{CAFB609D-9D46-4CFB-B4BE-1B0A9E86C951}"/>
              </a:ext>
            </a:extLst>
          </p:cNvPr>
          <p:cNvSpPr>
            <a:spLocks noGrp="1"/>
          </p:cNvSpPr>
          <p:nvPr>
            <p:ph type="ftr" sz="quarter" idx="11"/>
          </p:nvPr>
        </p:nvSpPr>
        <p:spPr/>
        <p:txBody>
          <a:bodyPr/>
          <a:lstStyle>
            <a:lvl1pPr>
              <a:defRPr/>
            </a:lvl1pPr>
          </a:lstStyle>
          <a:p>
            <a:pPr>
              <a:defRPr/>
            </a:pPr>
            <a:endParaRPr lang="es-PE"/>
          </a:p>
        </p:txBody>
      </p:sp>
      <p:sp>
        <p:nvSpPr>
          <p:cNvPr id="7" name="Slide Number Placeholder 5">
            <a:extLst>
              <a:ext uri="{FF2B5EF4-FFF2-40B4-BE49-F238E27FC236}">
                <a16:creationId xmlns:a16="http://schemas.microsoft.com/office/drawing/2014/main" id="{10BDC935-7E1C-48C0-864C-662850F78122}"/>
              </a:ext>
            </a:extLst>
          </p:cNvPr>
          <p:cNvSpPr>
            <a:spLocks noGrp="1"/>
          </p:cNvSpPr>
          <p:nvPr>
            <p:ph type="sldNum" sz="quarter" idx="12"/>
          </p:nvPr>
        </p:nvSpPr>
        <p:spPr/>
        <p:txBody>
          <a:bodyPr/>
          <a:lstStyle>
            <a:lvl1pPr>
              <a:defRPr/>
            </a:lvl1pPr>
          </a:lstStyle>
          <a:p>
            <a:pPr>
              <a:defRPr/>
            </a:pPr>
            <a:fld id="{EB8F548C-4E5D-468B-9C6C-CC313F95AC93}" type="slidenum">
              <a:rPr lang="es-PE" altLang="es-PE"/>
              <a:pPr>
                <a:defRPr/>
              </a:pPr>
              <a:t>‹Nº›</a:t>
            </a:fld>
            <a:endParaRPr lang="es-PE" altLang="es-PE"/>
          </a:p>
        </p:txBody>
      </p:sp>
    </p:spTree>
    <p:extLst>
      <p:ext uri="{BB962C8B-B14F-4D97-AF65-F5344CB8AC3E}">
        <p14:creationId xmlns:p14="http://schemas.microsoft.com/office/powerpoint/2010/main" val="359433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C639E293-8282-40A9-96CD-B0B78F1CAAA7}"/>
              </a:ext>
            </a:extLst>
          </p:cNvPr>
          <p:cNvSpPr>
            <a:spLocks noGrp="1"/>
          </p:cNvSpPr>
          <p:nvPr>
            <p:ph type="dt" sz="half" idx="10"/>
          </p:nvPr>
        </p:nvSpPr>
        <p:spPr/>
        <p:txBody>
          <a:bodyPr/>
          <a:lstStyle>
            <a:lvl1pPr>
              <a:defRPr/>
            </a:lvl1pPr>
          </a:lstStyle>
          <a:p>
            <a:pPr>
              <a:defRPr/>
            </a:pPr>
            <a:fld id="{B06AEF33-D230-433C-9D05-F9F82096A929}" type="datetimeFigureOut">
              <a:rPr lang="es-PE"/>
              <a:pPr>
                <a:defRPr/>
              </a:pPr>
              <a:t>14/03/2022</a:t>
            </a:fld>
            <a:endParaRPr lang="es-PE"/>
          </a:p>
        </p:txBody>
      </p:sp>
      <p:sp>
        <p:nvSpPr>
          <p:cNvPr id="6" name="Footer Placeholder 4">
            <a:extLst>
              <a:ext uri="{FF2B5EF4-FFF2-40B4-BE49-F238E27FC236}">
                <a16:creationId xmlns:a16="http://schemas.microsoft.com/office/drawing/2014/main" id="{683D2244-A8A6-4B2C-9B65-F1032DC1AEEA}"/>
              </a:ext>
            </a:extLst>
          </p:cNvPr>
          <p:cNvSpPr>
            <a:spLocks noGrp="1"/>
          </p:cNvSpPr>
          <p:nvPr>
            <p:ph type="ftr" sz="quarter" idx="11"/>
          </p:nvPr>
        </p:nvSpPr>
        <p:spPr/>
        <p:txBody>
          <a:bodyPr/>
          <a:lstStyle>
            <a:lvl1pPr>
              <a:defRPr/>
            </a:lvl1pPr>
          </a:lstStyle>
          <a:p>
            <a:pPr>
              <a:defRPr/>
            </a:pPr>
            <a:endParaRPr lang="es-PE"/>
          </a:p>
        </p:txBody>
      </p:sp>
      <p:sp>
        <p:nvSpPr>
          <p:cNvPr id="7" name="Slide Number Placeholder 5">
            <a:extLst>
              <a:ext uri="{FF2B5EF4-FFF2-40B4-BE49-F238E27FC236}">
                <a16:creationId xmlns:a16="http://schemas.microsoft.com/office/drawing/2014/main" id="{B23CAF5B-B560-42D4-99D1-CB508EEDB1F0}"/>
              </a:ext>
            </a:extLst>
          </p:cNvPr>
          <p:cNvSpPr>
            <a:spLocks noGrp="1"/>
          </p:cNvSpPr>
          <p:nvPr>
            <p:ph type="sldNum" sz="quarter" idx="12"/>
          </p:nvPr>
        </p:nvSpPr>
        <p:spPr/>
        <p:txBody>
          <a:bodyPr/>
          <a:lstStyle>
            <a:lvl1pPr>
              <a:defRPr/>
            </a:lvl1pPr>
          </a:lstStyle>
          <a:p>
            <a:pPr>
              <a:defRPr/>
            </a:pPr>
            <a:fld id="{5CF77211-9696-4920-8184-0504C0CE0D8E}" type="slidenum">
              <a:rPr lang="es-PE" altLang="es-PE"/>
              <a:pPr>
                <a:defRPr/>
              </a:pPr>
              <a:t>‹Nº›</a:t>
            </a:fld>
            <a:endParaRPr lang="es-PE" altLang="es-PE"/>
          </a:p>
        </p:txBody>
      </p:sp>
    </p:spTree>
    <p:extLst>
      <p:ext uri="{BB962C8B-B14F-4D97-AF65-F5344CB8AC3E}">
        <p14:creationId xmlns:p14="http://schemas.microsoft.com/office/powerpoint/2010/main" val="90857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543CF0AB-C05A-410B-9C38-57281B2A8A3C}"/>
              </a:ext>
            </a:extLst>
          </p:cNvPr>
          <p:cNvSpPr>
            <a:spLocks noGrp="1"/>
          </p:cNvSpPr>
          <p:nvPr>
            <p:ph type="dt" sz="half" idx="10"/>
          </p:nvPr>
        </p:nvSpPr>
        <p:spPr/>
        <p:txBody>
          <a:bodyPr/>
          <a:lstStyle>
            <a:lvl1pPr>
              <a:defRPr/>
            </a:lvl1pPr>
          </a:lstStyle>
          <a:p>
            <a:pPr>
              <a:defRPr/>
            </a:pPr>
            <a:fld id="{0017E24B-B93B-44E4-BDB0-A3C237D3E2F3}" type="datetimeFigureOut">
              <a:rPr lang="es-PE"/>
              <a:pPr>
                <a:defRPr/>
              </a:pPr>
              <a:t>14/03/2022</a:t>
            </a:fld>
            <a:endParaRPr lang="es-PE"/>
          </a:p>
        </p:txBody>
      </p:sp>
      <p:sp>
        <p:nvSpPr>
          <p:cNvPr id="8" name="Footer Placeholder 4">
            <a:extLst>
              <a:ext uri="{FF2B5EF4-FFF2-40B4-BE49-F238E27FC236}">
                <a16:creationId xmlns:a16="http://schemas.microsoft.com/office/drawing/2014/main" id="{613549D2-69CA-46FA-9D4B-9856BBE22623}"/>
              </a:ext>
            </a:extLst>
          </p:cNvPr>
          <p:cNvSpPr>
            <a:spLocks noGrp="1"/>
          </p:cNvSpPr>
          <p:nvPr>
            <p:ph type="ftr" sz="quarter" idx="11"/>
          </p:nvPr>
        </p:nvSpPr>
        <p:spPr/>
        <p:txBody>
          <a:bodyPr/>
          <a:lstStyle>
            <a:lvl1pPr>
              <a:defRPr/>
            </a:lvl1pPr>
          </a:lstStyle>
          <a:p>
            <a:pPr>
              <a:defRPr/>
            </a:pPr>
            <a:endParaRPr lang="es-PE"/>
          </a:p>
        </p:txBody>
      </p:sp>
      <p:sp>
        <p:nvSpPr>
          <p:cNvPr id="9" name="Slide Number Placeholder 5">
            <a:extLst>
              <a:ext uri="{FF2B5EF4-FFF2-40B4-BE49-F238E27FC236}">
                <a16:creationId xmlns:a16="http://schemas.microsoft.com/office/drawing/2014/main" id="{0F888ACB-97EF-4949-AF3F-B2A1BE5EB687}"/>
              </a:ext>
            </a:extLst>
          </p:cNvPr>
          <p:cNvSpPr>
            <a:spLocks noGrp="1"/>
          </p:cNvSpPr>
          <p:nvPr>
            <p:ph type="sldNum" sz="quarter" idx="12"/>
          </p:nvPr>
        </p:nvSpPr>
        <p:spPr/>
        <p:txBody>
          <a:bodyPr/>
          <a:lstStyle>
            <a:lvl1pPr>
              <a:defRPr/>
            </a:lvl1pPr>
          </a:lstStyle>
          <a:p>
            <a:pPr>
              <a:defRPr/>
            </a:pPr>
            <a:fld id="{897B6B02-55FE-4ACC-B687-12B1A3E5CC1B}" type="slidenum">
              <a:rPr lang="es-PE" altLang="es-PE"/>
              <a:pPr>
                <a:defRPr/>
              </a:pPr>
              <a:t>‹Nº›</a:t>
            </a:fld>
            <a:endParaRPr lang="es-PE" altLang="es-PE"/>
          </a:p>
        </p:txBody>
      </p:sp>
    </p:spTree>
    <p:extLst>
      <p:ext uri="{BB962C8B-B14F-4D97-AF65-F5344CB8AC3E}">
        <p14:creationId xmlns:p14="http://schemas.microsoft.com/office/powerpoint/2010/main" val="76801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37C846E7-0A5C-450B-8A01-6F33CBCB8921}"/>
              </a:ext>
            </a:extLst>
          </p:cNvPr>
          <p:cNvSpPr>
            <a:spLocks noGrp="1"/>
          </p:cNvSpPr>
          <p:nvPr>
            <p:ph type="dt" sz="half" idx="10"/>
          </p:nvPr>
        </p:nvSpPr>
        <p:spPr/>
        <p:txBody>
          <a:bodyPr/>
          <a:lstStyle>
            <a:lvl1pPr>
              <a:defRPr/>
            </a:lvl1pPr>
          </a:lstStyle>
          <a:p>
            <a:pPr>
              <a:defRPr/>
            </a:pPr>
            <a:fld id="{244264F6-88C9-4209-B64B-0EBBF5065E4E}" type="datetimeFigureOut">
              <a:rPr lang="es-PE"/>
              <a:pPr>
                <a:defRPr/>
              </a:pPr>
              <a:t>14/03/2022</a:t>
            </a:fld>
            <a:endParaRPr lang="es-PE"/>
          </a:p>
        </p:txBody>
      </p:sp>
      <p:sp>
        <p:nvSpPr>
          <p:cNvPr id="4" name="Footer Placeholder 4">
            <a:extLst>
              <a:ext uri="{FF2B5EF4-FFF2-40B4-BE49-F238E27FC236}">
                <a16:creationId xmlns:a16="http://schemas.microsoft.com/office/drawing/2014/main" id="{C16CD227-CF27-48A4-A292-719E336174C3}"/>
              </a:ext>
            </a:extLst>
          </p:cNvPr>
          <p:cNvSpPr>
            <a:spLocks noGrp="1"/>
          </p:cNvSpPr>
          <p:nvPr>
            <p:ph type="ftr" sz="quarter" idx="11"/>
          </p:nvPr>
        </p:nvSpPr>
        <p:spPr/>
        <p:txBody>
          <a:bodyPr/>
          <a:lstStyle>
            <a:lvl1pPr>
              <a:defRPr/>
            </a:lvl1pPr>
          </a:lstStyle>
          <a:p>
            <a:pPr>
              <a:defRPr/>
            </a:pPr>
            <a:endParaRPr lang="es-PE"/>
          </a:p>
        </p:txBody>
      </p:sp>
      <p:sp>
        <p:nvSpPr>
          <p:cNvPr id="5" name="Slide Number Placeholder 5">
            <a:extLst>
              <a:ext uri="{FF2B5EF4-FFF2-40B4-BE49-F238E27FC236}">
                <a16:creationId xmlns:a16="http://schemas.microsoft.com/office/drawing/2014/main" id="{28277CD5-1013-4E5D-B062-00F68586EB86}"/>
              </a:ext>
            </a:extLst>
          </p:cNvPr>
          <p:cNvSpPr>
            <a:spLocks noGrp="1"/>
          </p:cNvSpPr>
          <p:nvPr>
            <p:ph type="sldNum" sz="quarter" idx="12"/>
          </p:nvPr>
        </p:nvSpPr>
        <p:spPr/>
        <p:txBody>
          <a:bodyPr/>
          <a:lstStyle>
            <a:lvl1pPr>
              <a:defRPr/>
            </a:lvl1pPr>
          </a:lstStyle>
          <a:p>
            <a:pPr>
              <a:defRPr/>
            </a:pPr>
            <a:fld id="{E1F9B8B6-AFCF-42A0-9AC1-70CAFF757D3D}" type="slidenum">
              <a:rPr lang="es-PE" altLang="es-PE"/>
              <a:pPr>
                <a:defRPr/>
              </a:pPr>
              <a:t>‹Nº›</a:t>
            </a:fld>
            <a:endParaRPr lang="es-PE" altLang="es-PE"/>
          </a:p>
        </p:txBody>
      </p:sp>
    </p:spTree>
    <p:extLst>
      <p:ext uri="{BB962C8B-B14F-4D97-AF65-F5344CB8AC3E}">
        <p14:creationId xmlns:p14="http://schemas.microsoft.com/office/powerpoint/2010/main" val="46323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DB2EE64-AFC4-4CE0-8CAB-6BDCD8C2A515}"/>
              </a:ext>
            </a:extLst>
          </p:cNvPr>
          <p:cNvSpPr>
            <a:spLocks noGrp="1"/>
          </p:cNvSpPr>
          <p:nvPr>
            <p:ph type="dt" sz="half" idx="10"/>
          </p:nvPr>
        </p:nvSpPr>
        <p:spPr/>
        <p:txBody>
          <a:bodyPr/>
          <a:lstStyle>
            <a:lvl1pPr>
              <a:defRPr/>
            </a:lvl1pPr>
          </a:lstStyle>
          <a:p>
            <a:pPr>
              <a:defRPr/>
            </a:pPr>
            <a:fld id="{9C968E0C-6159-479E-B7E9-0E9C491EB8B4}" type="datetimeFigureOut">
              <a:rPr lang="es-PE"/>
              <a:pPr>
                <a:defRPr/>
              </a:pPr>
              <a:t>14/03/2022</a:t>
            </a:fld>
            <a:endParaRPr lang="es-PE"/>
          </a:p>
        </p:txBody>
      </p:sp>
      <p:sp>
        <p:nvSpPr>
          <p:cNvPr id="3" name="Footer Placeholder 4">
            <a:extLst>
              <a:ext uri="{FF2B5EF4-FFF2-40B4-BE49-F238E27FC236}">
                <a16:creationId xmlns:a16="http://schemas.microsoft.com/office/drawing/2014/main" id="{B7278A23-77C6-4AD4-BDC6-B3B8620B4813}"/>
              </a:ext>
            </a:extLst>
          </p:cNvPr>
          <p:cNvSpPr>
            <a:spLocks noGrp="1"/>
          </p:cNvSpPr>
          <p:nvPr>
            <p:ph type="ftr" sz="quarter" idx="11"/>
          </p:nvPr>
        </p:nvSpPr>
        <p:spPr/>
        <p:txBody>
          <a:bodyPr/>
          <a:lstStyle>
            <a:lvl1pPr>
              <a:defRPr/>
            </a:lvl1pPr>
          </a:lstStyle>
          <a:p>
            <a:pPr>
              <a:defRPr/>
            </a:pPr>
            <a:endParaRPr lang="es-PE"/>
          </a:p>
        </p:txBody>
      </p:sp>
      <p:sp>
        <p:nvSpPr>
          <p:cNvPr id="4" name="Slide Number Placeholder 5">
            <a:extLst>
              <a:ext uri="{FF2B5EF4-FFF2-40B4-BE49-F238E27FC236}">
                <a16:creationId xmlns:a16="http://schemas.microsoft.com/office/drawing/2014/main" id="{0F4C1D72-855A-45E2-80EB-DEB3700FA69C}"/>
              </a:ext>
            </a:extLst>
          </p:cNvPr>
          <p:cNvSpPr>
            <a:spLocks noGrp="1"/>
          </p:cNvSpPr>
          <p:nvPr>
            <p:ph type="sldNum" sz="quarter" idx="12"/>
          </p:nvPr>
        </p:nvSpPr>
        <p:spPr/>
        <p:txBody>
          <a:bodyPr/>
          <a:lstStyle>
            <a:lvl1pPr>
              <a:defRPr/>
            </a:lvl1pPr>
          </a:lstStyle>
          <a:p>
            <a:pPr>
              <a:defRPr/>
            </a:pPr>
            <a:fld id="{D77D6A7B-99E6-4151-A2DB-7E4368EA4341}" type="slidenum">
              <a:rPr lang="es-PE" altLang="es-PE"/>
              <a:pPr>
                <a:defRPr/>
              </a:pPr>
              <a:t>‹Nº›</a:t>
            </a:fld>
            <a:endParaRPr lang="es-PE" altLang="es-PE"/>
          </a:p>
        </p:txBody>
      </p:sp>
    </p:spTree>
    <p:extLst>
      <p:ext uri="{BB962C8B-B14F-4D97-AF65-F5344CB8AC3E}">
        <p14:creationId xmlns:p14="http://schemas.microsoft.com/office/powerpoint/2010/main" val="177493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3">
            <a:extLst>
              <a:ext uri="{FF2B5EF4-FFF2-40B4-BE49-F238E27FC236}">
                <a16:creationId xmlns:a16="http://schemas.microsoft.com/office/drawing/2014/main" id="{C0D4642C-8657-424F-B53B-747F951519F5}"/>
              </a:ext>
            </a:extLst>
          </p:cNvPr>
          <p:cNvSpPr>
            <a:spLocks noGrp="1"/>
          </p:cNvSpPr>
          <p:nvPr>
            <p:ph type="dt" sz="half" idx="10"/>
          </p:nvPr>
        </p:nvSpPr>
        <p:spPr/>
        <p:txBody>
          <a:bodyPr/>
          <a:lstStyle>
            <a:lvl1pPr>
              <a:defRPr/>
            </a:lvl1pPr>
          </a:lstStyle>
          <a:p>
            <a:pPr>
              <a:defRPr/>
            </a:pPr>
            <a:fld id="{23497452-9A64-4B42-9B24-C3C40D2A8BBB}" type="datetimeFigureOut">
              <a:rPr lang="es-PE"/>
              <a:pPr>
                <a:defRPr/>
              </a:pPr>
              <a:t>14/03/2022</a:t>
            </a:fld>
            <a:endParaRPr lang="es-PE"/>
          </a:p>
        </p:txBody>
      </p:sp>
      <p:sp>
        <p:nvSpPr>
          <p:cNvPr id="6" name="Footer Placeholder 4">
            <a:extLst>
              <a:ext uri="{FF2B5EF4-FFF2-40B4-BE49-F238E27FC236}">
                <a16:creationId xmlns:a16="http://schemas.microsoft.com/office/drawing/2014/main" id="{88DA4B40-B470-482D-938F-CB384D143F9F}"/>
              </a:ext>
            </a:extLst>
          </p:cNvPr>
          <p:cNvSpPr>
            <a:spLocks noGrp="1"/>
          </p:cNvSpPr>
          <p:nvPr>
            <p:ph type="ftr" sz="quarter" idx="11"/>
          </p:nvPr>
        </p:nvSpPr>
        <p:spPr/>
        <p:txBody>
          <a:bodyPr/>
          <a:lstStyle>
            <a:lvl1pPr>
              <a:defRPr/>
            </a:lvl1pPr>
          </a:lstStyle>
          <a:p>
            <a:pPr>
              <a:defRPr/>
            </a:pPr>
            <a:endParaRPr lang="es-PE"/>
          </a:p>
        </p:txBody>
      </p:sp>
      <p:sp>
        <p:nvSpPr>
          <p:cNvPr id="7" name="Slide Number Placeholder 5">
            <a:extLst>
              <a:ext uri="{FF2B5EF4-FFF2-40B4-BE49-F238E27FC236}">
                <a16:creationId xmlns:a16="http://schemas.microsoft.com/office/drawing/2014/main" id="{BC5AE173-B33D-4AB0-BE42-B998F762B019}"/>
              </a:ext>
            </a:extLst>
          </p:cNvPr>
          <p:cNvSpPr>
            <a:spLocks noGrp="1"/>
          </p:cNvSpPr>
          <p:nvPr>
            <p:ph type="sldNum" sz="quarter" idx="12"/>
          </p:nvPr>
        </p:nvSpPr>
        <p:spPr/>
        <p:txBody>
          <a:bodyPr/>
          <a:lstStyle>
            <a:lvl1pPr>
              <a:defRPr/>
            </a:lvl1pPr>
          </a:lstStyle>
          <a:p>
            <a:pPr>
              <a:defRPr/>
            </a:pPr>
            <a:fld id="{A1F3E13D-B4CB-469C-96FE-06DF9D7F9D02}" type="slidenum">
              <a:rPr lang="es-PE" altLang="es-PE"/>
              <a:pPr>
                <a:defRPr/>
              </a:pPr>
              <a:t>‹Nº›</a:t>
            </a:fld>
            <a:endParaRPr lang="es-PE" altLang="es-PE"/>
          </a:p>
        </p:txBody>
      </p:sp>
    </p:spTree>
    <p:extLst>
      <p:ext uri="{BB962C8B-B14F-4D97-AF65-F5344CB8AC3E}">
        <p14:creationId xmlns:p14="http://schemas.microsoft.com/office/powerpoint/2010/main" val="261881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3">
            <a:extLst>
              <a:ext uri="{FF2B5EF4-FFF2-40B4-BE49-F238E27FC236}">
                <a16:creationId xmlns:a16="http://schemas.microsoft.com/office/drawing/2014/main" id="{29A87DE3-9D16-4506-B086-3E9B06ADD9AD}"/>
              </a:ext>
            </a:extLst>
          </p:cNvPr>
          <p:cNvSpPr>
            <a:spLocks noGrp="1"/>
          </p:cNvSpPr>
          <p:nvPr>
            <p:ph type="dt" sz="half" idx="10"/>
          </p:nvPr>
        </p:nvSpPr>
        <p:spPr/>
        <p:txBody>
          <a:bodyPr/>
          <a:lstStyle>
            <a:lvl1pPr>
              <a:defRPr/>
            </a:lvl1pPr>
          </a:lstStyle>
          <a:p>
            <a:pPr>
              <a:defRPr/>
            </a:pPr>
            <a:fld id="{D54A7E7A-5170-4DFC-90FC-130AB6CF9F22}" type="datetimeFigureOut">
              <a:rPr lang="es-PE"/>
              <a:pPr>
                <a:defRPr/>
              </a:pPr>
              <a:t>14/03/2022</a:t>
            </a:fld>
            <a:endParaRPr lang="es-PE"/>
          </a:p>
        </p:txBody>
      </p:sp>
      <p:sp>
        <p:nvSpPr>
          <p:cNvPr id="6" name="Footer Placeholder 4">
            <a:extLst>
              <a:ext uri="{FF2B5EF4-FFF2-40B4-BE49-F238E27FC236}">
                <a16:creationId xmlns:a16="http://schemas.microsoft.com/office/drawing/2014/main" id="{8BE4FDCC-B0F3-4D60-92A7-F3910946ABF9}"/>
              </a:ext>
            </a:extLst>
          </p:cNvPr>
          <p:cNvSpPr>
            <a:spLocks noGrp="1"/>
          </p:cNvSpPr>
          <p:nvPr>
            <p:ph type="ftr" sz="quarter" idx="11"/>
          </p:nvPr>
        </p:nvSpPr>
        <p:spPr/>
        <p:txBody>
          <a:bodyPr/>
          <a:lstStyle>
            <a:lvl1pPr>
              <a:defRPr/>
            </a:lvl1pPr>
          </a:lstStyle>
          <a:p>
            <a:pPr>
              <a:defRPr/>
            </a:pPr>
            <a:endParaRPr lang="es-PE"/>
          </a:p>
        </p:txBody>
      </p:sp>
      <p:sp>
        <p:nvSpPr>
          <p:cNvPr id="7" name="Slide Number Placeholder 5">
            <a:extLst>
              <a:ext uri="{FF2B5EF4-FFF2-40B4-BE49-F238E27FC236}">
                <a16:creationId xmlns:a16="http://schemas.microsoft.com/office/drawing/2014/main" id="{45E0E669-BA49-4432-B79F-2F8B2F0E2861}"/>
              </a:ext>
            </a:extLst>
          </p:cNvPr>
          <p:cNvSpPr>
            <a:spLocks noGrp="1"/>
          </p:cNvSpPr>
          <p:nvPr>
            <p:ph type="sldNum" sz="quarter" idx="12"/>
          </p:nvPr>
        </p:nvSpPr>
        <p:spPr/>
        <p:txBody>
          <a:bodyPr/>
          <a:lstStyle>
            <a:lvl1pPr>
              <a:defRPr/>
            </a:lvl1pPr>
          </a:lstStyle>
          <a:p>
            <a:pPr>
              <a:defRPr/>
            </a:pPr>
            <a:fld id="{CED7D69A-33C0-44F2-9136-BED5038587D6}" type="slidenum">
              <a:rPr lang="es-PE" altLang="es-PE"/>
              <a:pPr>
                <a:defRPr/>
              </a:pPr>
              <a:t>‹Nº›</a:t>
            </a:fld>
            <a:endParaRPr lang="es-PE" altLang="es-PE"/>
          </a:p>
        </p:txBody>
      </p:sp>
    </p:spTree>
    <p:extLst>
      <p:ext uri="{BB962C8B-B14F-4D97-AF65-F5344CB8AC3E}">
        <p14:creationId xmlns:p14="http://schemas.microsoft.com/office/powerpoint/2010/main" val="50114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AE9C0C-8437-4F16-8014-0E18246422EB}"/>
              </a:ext>
            </a:extLst>
          </p:cNvPr>
          <p:cNvSpPr>
            <a:spLocks noChangeAspect="1"/>
          </p:cNvSpPr>
          <p:nvPr/>
        </p:nvSpPr>
        <p:spPr>
          <a:xfrm>
            <a:off x="231775" y="244475"/>
            <a:ext cx="11723688" cy="637698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a:extLst>
              <a:ext uri="{FF2B5EF4-FFF2-40B4-BE49-F238E27FC236}">
                <a16:creationId xmlns:a16="http://schemas.microsoft.com/office/drawing/2014/main" id="{4E4AE430-BFB8-4B64-8FC2-F1160E43E34B}"/>
              </a:ext>
            </a:extLst>
          </p:cNvPr>
          <p:cNvSpPr>
            <a:spLocks noGrp="1" noChangeArrowheads="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PE"/>
              <a:t>Haga clic para modificar el estilo de título del patrón</a:t>
            </a:r>
            <a:endParaRPr lang="en-US" altLang="es-PE"/>
          </a:p>
        </p:txBody>
      </p:sp>
      <p:sp>
        <p:nvSpPr>
          <p:cNvPr id="1028" name="Text Placeholder 2">
            <a:extLst>
              <a:ext uri="{FF2B5EF4-FFF2-40B4-BE49-F238E27FC236}">
                <a16:creationId xmlns:a16="http://schemas.microsoft.com/office/drawing/2014/main" id="{149FB04D-0794-436B-9CFC-97766DDAE8F9}"/>
              </a:ext>
            </a:extLst>
          </p:cNvPr>
          <p:cNvSpPr>
            <a:spLocks noGrp="1" noChangeArrowheads="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los estilos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endParaRPr lang="en-US" altLang="es-PE"/>
          </a:p>
        </p:txBody>
      </p:sp>
      <p:sp>
        <p:nvSpPr>
          <p:cNvPr id="4" name="Date Placeholder 3">
            <a:extLst>
              <a:ext uri="{FF2B5EF4-FFF2-40B4-BE49-F238E27FC236}">
                <a16:creationId xmlns:a16="http://schemas.microsoft.com/office/drawing/2014/main" id="{DF0DA269-56DD-406D-8490-C2229D0361AB}"/>
              </a:ext>
            </a:extLst>
          </p:cNvPr>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accent1"/>
                </a:solidFill>
                <a:latin typeface="+mn-lt"/>
              </a:defRPr>
            </a:lvl1pPr>
          </a:lstStyle>
          <a:p>
            <a:pPr>
              <a:defRPr/>
            </a:pPr>
            <a:fld id="{875D8898-B416-44E6-B7A0-DC0C888DBDE6}" type="datetimeFigureOut">
              <a:rPr lang="es-PE"/>
              <a:pPr>
                <a:defRPr/>
              </a:pPr>
              <a:t>14/03/2022</a:t>
            </a:fld>
            <a:endParaRPr lang="es-PE"/>
          </a:p>
        </p:txBody>
      </p:sp>
      <p:sp>
        <p:nvSpPr>
          <p:cNvPr id="5" name="Footer Placeholder 4">
            <a:extLst>
              <a:ext uri="{FF2B5EF4-FFF2-40B4-BE49-F238E27FC236}">
                <a16:creationId xmlns:a16="http://schemas.microsoft.com/office/drawing/2014/main" id="{63C5A4CB-AD0E-4646-8C49-078AC1A35095}"/>
              </a:ext>
            </a:extLst>
          </p:cNvPr>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accent1"/>
                </a:solidFill>
                <a:latin typeface="+mn-lt"/>
              </a:defRPr>
            </a:lvl1pPr>
          </a:lstStyle>
          <a:p>
            <a:pPr>
              <a:defRPr/>
            </a:pPr>
            <a:endParaRPr lang="es-PE"/>
          </a:p>
        </p:txBody>
      </p:sp>
      <p:sp>
        <p:nvSpPr>
          <p:cNvPr id="6" name="Slide Number Placeholder 5">
            <a:extLst>
              <a:ext uri="{FF2B5EF4-FFF2-40B4-BE49-F238E27FC236}">
                <a16:creationId xmlns:a16="http://schemas.microsoft.com/office/drawing/2014/main" id="{DCFEB52F-D2C1-4EF2-8619-AC384425ED2A}"/>
              </a:ext>
            </a:extLst>
          </p:cNvPr>
          <p:cNvSpPr>
            <a:spLocks noGrp="1"/>
          </p:cNvSpPr>
          <p:nvPr>
            <p:ph type="sldNum" sz="quarter" idx="4"/>
          </p:nvPr>
        </p:nvSpPr>
        <p:spPr>
          <a:xfrm>
            <a:off x="9329738" y="6224588"/>
            <a:ext cx="170656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accent1"/>
                </a:solidFill>
              </a:defRPr>
            </a:lvl1pPr>
          </a:lstStyle>
          <a:p>
            <a:pPr>
              <a:defRPr/>
            </a:pPr>
            <a:fld id="{079022FC-2530-489A-A44D-7E027C7020D5}" type="slidenum">
              <a:rPr lang="es-PE" altLang="es-PE"/>
              <a:pPr>
                <a:defRPr/>
              </a:pPr>
              <a:t>‹Nº›</a:t>
            </a:fld>
            <a:endParaRPr lang="es-PE" altLang="es-PE"/>
          </a:p>
        </p:txBody>
      </p:sp>
    </p:spTree>
  </p:cSld>
  <p:clrMap bg1="lt1" tx1="dk1" bg2="lt2" tx2="dk2" accent1="accent1" accent2="accent2" accent3="accent3" accent4="accent4" accent5="accent5" accent6="accent6" hlink="hlink" folHlink="folHlink"/>
  <p:sldLayoutIdLst>
    <p:sldLayoutId id="2147483832" r:id="rId1"/>
    <p:sldLayoutId id="2147483823" r:id="rId2"/>
    <p:sldLayoutId id="214748383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rtl="0" eaLnBrk="0" fontAlgn="base" hangingPunct="0">
        <a:lnSpc>
          <a:spcPct val="90000"/>
        </a:lnSpc>
        <a:spcBef>
          <a:spcPct val="0"/>
        </a:spcBef>
        <a:spcAft>
          <a:spcPct val="0"/>
        </a:spcAft>
        <a:defRPr sz="4400"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4400">
          <a:solidFill>
            <a:schemeClr val="accent1"/>
          </a:solidFill>
          <a:latin typeface="Corbel" panose="020B0503020204020204" pitchFamily="34" charset="0"/>
        </a:defRPr>
      </a:lvl2pPr>
      <a:lvl3pPr algn="l" rtl="0" eaLnBrk="0" fontAlgn="base" hangingPunct="0">
        <a:lnSpc>
          <a:spcPct val="90000"/>
        </a:lnSpc>
        <a:spcBef>
          <a:spcPct val="0"/>
        </a:spcBef>
        <a:spcAft>
          <a:spcPct val="0"/>
        </a:spcAft>
        <a:defRPr sz="4400">
          <a:solidFill>
            <a:schemeClr val="accent1"/>
          </a:solidFill>
          <a:latin typeface="Corbel" panose="020B0503020204020204" pitchFamily="34" charset="0"/>
        </a:defRPr>
      </a:lvl3pPr>
      <a:lvl4pPr algn="l" rtl="0" eaLnBrk="0" fontAlgn="base" hangingPunct="0">
        <a:lnSpc>
          <a:spcPct val="90000"/>
        </a:lnSpc>
        <a:spcBef>
          <a:spcPct val="0"/>
        </a:spcBef>
        <a:spcAft>
          <a:spcPct val="0"/>
        </a:spcAft>
        <a:defRPr sz="4400">
          <a:solidFill>
            <a:schemeClr val="accent1"/>
          </a:solidFill>
          <a:latin typeface="Corbel" panose="020B0503020204020204" pitchFamily="34" charset="0"/>
        </a:defRPr>
      </a:lvl4pPr>
      <a:lvl5pPr algn="l" rtl="0" eaLnBrk="0" fontAlgn="base" hangingPunct="0">
        <a:lnSpc>
          <a:spcPct val="90000"/>
        </a:lnSpc>
        <a:spcBef>
          <a:spcPct val="0"/>
        </a:spcBef>
        <a:spcAft>
          <a:spcPct val="0"/>
        </a:spcAft>
        <a:defRPr sz="4400">
          <a:solidFill>
            <a:schemeClr val="accent1"/>
          </a:solidFill>
          <a:latin typeface="Corbel" panose="020B0503020204020204" pitchFamily="34" charset="0"/>
        </a:defRPr>
      </a:lvl5pPr>
      <a:lvl6pPr marL="457200" algn="l" rtl="0" fontAlgn="base">
        <a:lnSpc>
          <a:spcPct val="90000"/>
        </a:lnSpc>
        <a:spcBef>
          <a:spcPct val="0"/>
        </a:spcBef>
        <a:spcAft>
          <a:spcPct val="0"/>
        </a:spcAft>
        <a:defRPr sz="4400">
          <a:solidFill>
            <a:schemeClr val="accent1"/>
          </a:solidFill>
          <a:latin typeface="Corbel" panose="020B0503020204020204" pitchFamily="34" charset="0"/>
        </a:defRPr>
      </a:lvl6pPr>
      <a:lvl7pPr marL="914400" algn="l" rtl="0" fontAlgn="base">
        <a:lnSpc>
          <a:spcPct val="90000"/>
        </a:lnSpc>
        <a:spcBef>
          <a:spcPct val="0"/>
        </a:spcBef>
        <a:spcAft>
          <a:spcPct val="0"/>
        </a:spcAft>
        <a:defRPr sz="4400">
          <a:solidFill>
            <a:schemeClr val="accent1"/>
          </a:solidFill>
          <a:latin typeface="Corbel" panose="020B0503020204020204" pitchFamily="34" charset="0"/>
        </a:defRPr>
      </a:lvl7pPr>
      <a:lvl8pPr marL="1371600" algn="l" rtl="0" fontAlgn="base">
        <a:lnSpc>
          <a:spcPct val="90000"/>
        </a:lnSpc>
        <a:spcBef>
          <a:spcPct val="0"/>
        </a:spcBef>
        <a:spcAft>
          <a:spcPct val="0"/>
        </a:spcAft>
        <a:defRPr sz="4400">
          <a:solidFill>
            <a:schemeClr val="accent1"/>
          </a:solidFill>
          <a:latin typeface="Corbel" panose="020B0503020204020204" pitchFamily="34" charset="0"/>
        </a:defRPr>
      </a:lvl8pPr>
      <a:lvl9pPr marL="1828800" algn="l" rtl="0" fontAlgn="base">
        <a:lnSpc>
          <a:spcPct val="90000"/>
        </a:lnSpc>
        <a:spcBef>
          <a:spcPct val="0"/>
        </a:spcBef>
        <a:spcAft>
          <a:spcPct val="0"/>
        </a:spcAft>
        <a:defRPr sz="4400">
          <a:solidFill>
            <a:schemeClr val="accent1"/>
          </a:solidFill>
          <a:latin typeface="Corbel" panose="020B0503020204020204" pitchFamily="34" charset="0"/>
        </a:defRPr>
      </a:lvl9pPr>
    </p:titleStyle>
    <p:bodyStyle>
      <a:lvl1pPr marL="228600" indent="-182563" algn="l" rtl="0" eaLnBrk="0" fontAlgn="base" hangingPunct="0">
        <a:lnSpc>
          <a:spcPct val="90000"/>
        </a:lnSpc>
        <a:spcBef>
          <a:spcPts val="1400"/>
        </a:spcBef>
        <a:spcAft>
          <a:spcPct val="0"/>
        </a:spcAft>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0250"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kern="1200">
          <a:solidFill>
            <a:schemeClr val="accent1"/>
          </a:solidFill>
          <a:latin typeface="+mn-lt"/>
          <a:ea typeface="+mn-ea"/>
          <a:cs typeface="+mn-cs"/>
        </a:defRPr>
      </a:lvl3pPr>
      <a:lvl4pPr marL="1004888"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79525"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rsys.es/blog/casosdeuso-edgecomputing#:~:text=El%20Edge%20Computing%20es%20un,latencias%20y%20desencadenar%20procesos%20instant%C3%A1neo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aicad.es/fog-comput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8hsurFv45QM"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ángulo 2">
            <a:extLst>
              <a:ext uri="{FF2B5EF4-FFF2-40B4-BE49-F238E27FC236}">
                <a16:creationId xmlns:a16="http://schemas.microsoft.com/office/drawing/2014/main" id="{4FAADF3D-5236-4E50-BBF6-B7A66443A647}"/>
              </a:ext>
            </a:extLst>
          </p:cNvPr>
          <p:cNvSpPr>
            <a:spLocks noChangeArrowheads="1"/>
          </p:cNvSpPr>
          <p:nvPr/>
        </p:nvSpPr>
        <p:spPr bwMode="auto">
          <a:xfrm>
            <a:off x="1735138" y="355600"/>
            <a:ext cx="9115425" cy="566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s-PE" altLang="es-PE" b="1" dirty="0">
              <a:solidFill>
                <a:srgbClr val="FF0000"/>
              </a:solidFill>
              <a:latin typeface="Arial Black" panose="020B0A04020102020204" pitchFamily="34" charset="0"/>
            </a:endParaRPr>
          </a:p>
          <a:p>
            <a:pPr algn="ctr" eaLnBrk="1" hangingPunct="1"/>
            <a:r>
              <a:rPr lang="es-PE" altLang="es-PE" sz="3600" b="1" dirty="0">
                <a:latin typeface="Arial Black" panose="020B0A04020102020204" pitchFamily="34" charset="0"/>
              </a:rPr>
              <a:t>INTERNET DE LAS COSAS</a:t>
            </a:r>
          </a:p>
          <a:p>
            <a:pPr algn="ctr" eaLnBrk="1" hangingPunct="1"/>
            <a:r>
              <a:rPr lang="es-PE" altLang="es-PE" sz="2800" b="1" dirty="0">
                <a:solidFill>
                  <a:srgbClr val="FF0000"/>
                </a:solidFill>
                <a:latin typeface="Arial Black" panose="020B0A04020102020204" pitchFamily="34" charset="0"/>
              </a:rPr>
              <a:t>I</a:t>
            </a:r>
            <a:r>
              <a:rPr lang="es-PE" altLang="es-PE" sz="2800" b="1" dirty="0">
                <a:latin typeface="Arial Black" panose="020B0A04020102020204" pitchFamily="34" charset="0"/>
              </a:rPr>
              <a:t>NTERNET </a:t>
            </a:r>
            <a:r>
              <a:rPr lang="es-PE" altLang="es-PE" sz="2800" b="1" dirty="0">
                <a:solidFill>
                  <a:srgbClr val="FF0000"/>
                </a:solidFill>
                <a:latin typeface="Arial Black" panose="020B0A04020102020204" pitchFamily="34" charset="0"/>
              </a:rPr>
              <a:t>O</a:t>
            </a:r>
            <a:r>
              <a:rPr lang="es-PE" altLang="es-PE" sz="2800" b="1" dirty="0">
                <a:latin typeface="Arial Black" panose="020B0A04020102020204" pitchFamily="34" charset="0"/>
              </a:rPr>
              <a:t>F </a:t>
            </a:r>
            <a:r>
              <a:rPr lang="es-PE" altLang="es-PE" sz="2800" b="1" dirty="0">
                <a:solidFill>
                  <a:srgbClr val="FF0000"/>
                </a:solidFill>
                <a:latin typeface="Arial Black" panose="020B0A04020102020204" pitchFamily="34" charset="0"/>
              </a:rPr>
              <a:t>T</a:t>
            </a:r>
            <a:r>
              <a:rPr lang="es-PE" altLang="es-PE" sz="2800" b="1" dirty="0">
                <a:latin typeface="Arial Black" panose="020B0A04020102020204" pitchFamily="34" charset="0"/>
              </a:rPr>
              <a:t>HINGS</a:t>
            </a:r>
          </a:p>
          <a:p>
            <a:pPr eaLnBrk="1" hangingPunct="1"/>
            <a:endParaRPr lang="es-PE" altLang="es-PE" sz="3600" b="1" dirty="0">
              <a:solidFill>
                <a:srgbClr val="FF0000"/>
              </a:solidFill>
              <a:latin typeface="Arial Black" panose="020B0A04020102020204" pitchFamily="34" charset="0"/>
            </a:endParaRPr>
          </a:p>
          <a:p>
            <a:pPr eaLnBrk="1" hangingPunct="1"/>
            <a:r>
              <a:rPr lang="es-PE" altLang="es-PE" sz="3600" b="1" dirty="0">
                <a:solidFill>
                  <a:srgbClr val="FF0000"/>
                </a:solidFill>
                <a:latin typeface="Arial Black" panose="020B0A04020102020204" pitchFamily="34" charset="0"/>
              </a:rPr>
              <a:t>TEMA N°9: </a:t>
            </a:r>
          </a:p>
          <a:p>
            <a:r>
              <a:rPr lang="es-PE" altLang="es-PE" sz="2800" b="1" dirty="0">
                <a:solidFill>
                  <a:srgbClr val="252525"/>
                </a:solidFill>
                <a:latin typeface="Arial Black" panose="020B0A04020102020204" pitchFamily="34" charset="0"/>
              </a:rPr>
              <a:t>CONCEPTOS DE REDES 3</a:t>
            </a:r>
            <a:endParaRPr lang="es-PE" altLang="es-PE" dirty="0">
              <a:solidFill>
                <a:srgbClr val="000000"/>
              </a:solidFill>
              <a:latin typeface="Arial" panose="020B0604020202020204" pitchFamily="34" charset="0"/>
            </a:endParaRPr>
          </a:p>
          <a:p>
            <a:endParaRPr lang="es-PE" altLang="es-PE" sz="3600" b="1" dirty="0">
              <a:solidFill>
                <a:srgbClr val="FF0000"/>
              </a:solidFill>
              <a:latin typeface="Arial Black" panose="020B0A04020102020204" pitchFamily="34" charset="0"/>
            </a:endParaRPr>
          </a:p>
          <a:p>
            <a:pPr eaLnBrk="1" hangingPunct="1"/>
            <a:r>
              <a:rPr lang="es-PE" altLang="es-PE" sz="3600" b="1" dirty="0">
                <a:solidFill>
                  <a:srgbClr val="FF0000"/>
                </a:solidFill>
                <a:latin typeface="Arial Black" panose="020B0A04020102020204" pitchFamily="34" charset="0"/>
              </a:rPr>
              <a:t>DOCENTE:</a:t>
            </a:r>
          </a:p>
          <a:p>
            <a:pPr eaLnBrk="1" hangingPunct="1"/>
            <a:r>
              <a:rPr lang="es-PE" altLang="es-PE" sz="3600" b="1" dirty="0">
                <a:latin typeface="Arial Black" panose="020B0A04020102020204" pitchFamily="34" charset="0"/>
              </a:rPr>
              <a:t>GARCÍA LA CHIRA JULIO CESAR</a:t>
            </a:r>
          </a:p>
          <a:p>
            <a:pPr eaLnBrk="1" hangingPunct="1"/>
            <a:endParaRPr lang="es-PE" altLang="es-PE" sz="3600" b="1" dirty="0">
              <a:latin typeface="Arial Black" panose="020B0A04020102020204" pitchFamily="34" charset="0"/>
            </a:endParaRPr>
          </a:p>
          <a:p>
            <a:pPr eaLnBrk="1" hangingPunct="1"/>
            <a:r>
              <a:rPr lang="es-PE" altLang="es-PE" sz="3600" b="1" dirty="0">
                <a:latin typeface="Arial Black" panose="020B0A04020102020204" pitchFamily="34" charset="0"/>
              </a:rPr>
              <a:t>D19361@idat.edu.pe</a:t>
            </a:r>
          </a:p>
        </p:txBody>
      </p:sp>
      <p:pic>
        <p:nvPicPr>
          <p:cNvPr id="7171" name="Picture 4" descr="Resultado de imagen para logo idat">
            <a:extLst>
              <a:ext uri="{FF2B5EF4-FFF2-40B4-BE49-F238E27FC236}">
                <a16:creationId xmlns:a16="http://schemas.microsoft.com/office/drawing/2014/main" id="{355787F7-8EB5-4C3B-B81B-D226110AB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BBF6D7CB-FED1-4F13-8334-BBC6F69C27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767"/>
          <a:stretch/>
        </p:blipFill>
        <p:spPr bwMode="auto">
          <a:xfrm>
            <a:off x="6847032" y="635460"/>
            <a:ext cx="4713595" cy="540664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3781A333-52A5-44DA-93E3-6F722D0D8E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079" b="28282"/>
          <a:stretch/>
        </p:blipFill>
        <p:spPr bwMode="auto">
          <a:xfrm>
            <a:off x="472536" y="1253388"/>
            <a:ext cx="5902698" cy="431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14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2" descr="fog computing concepto y beneficios">
            <a:extLst>
              <a:ext uri="{FF2B5EF4-FFF2-40B4-BE49-F238E27FC236}">
                <a16:creationId xmlns:a16="http://schemas.microsoft.com/office/drawing/2014/main" id="{97D0F01D-BD74-4A43-89EC-CBB529AB23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04"/>
          <a:stretch/>
        </p:blipFill>
        <p:spPr bwMode="auto">
          <a:xfrm>
            <a:off x="598100" y="395002"/>
            <a:ext cx="9633853" cy="606799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1DE9D145-72D2-4AAC-848A-48C8706980FD}"/>
              </a:ext>
            </a:extLst>
          </p:cNvPr>
          <p:cNvSpPr txBox="1"/>
          <p:nvPr/>
        </p:nvSpPr>
        <p:spPr>
          <a:xfrm>
            <a:off x="7311704" y="6342260"/>
            <a:ext cx="4880296" cy="307777"/>
          </a:xfrm>
          <a:prstGeom prst="rect">
            <a:avLst/>
          </a:prstGeom>
          <a:noFill/>
        </p:spPr>
        <p:txBody>
          <a:bodyPr wrap="square">
            <a:spAutoFit/>
          </a:bodyPr>
          <a:lstStyle/>
          <a:p>
            <a:r>
              <a:rPr lang="es-PE" sz="1400" dirty="0">
                <a:latin typeface="Arial" panose="020B0604020202020204" pitchFamily="34" charset="0"/>
                <a:cs typeface="Arial" panose="020B0604020202020204" pitchFamily="34" charset="0"/>
              </a:rPr>
              <a:t>https://www.youtube.com/watch?v=XuacauK89A8</a:t>
            </a:r>
          </a:p>
        </p:txBody>
      </p:sp>
    </p:spTree>
    <p:extLst>
      <p:ext uri="{BB962C8B-B14F-4D97-AF65-F5344CB8AC3E}">
        <p14:creationId xmlns:p14="http://schemas.microsoft.com/office/powerpoint/2010/main" val="156426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6" descr="Migración a la nube: beneficios, contras y valor - Asesoftware">
            <a:extLst>
              <a:ext uri="{FF2B5EF4-FFF2-40B4-BE49-F238E27FC236}">
                <a16:creationId xmlns:a16="http://schemas.microsoft.com/office/drawing/2014/main" id="{8F3207A0-252C-42D8-AE8D-D3C229B45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348" y="276012"/>
            <a:ext cx="6783304" cy="6305976"/>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07D08397-D38F-406E-AA61-188665D1D5EA}"/>
              </a:ext>
            </a:extLst>
          </p:cNvPr>
          <p:cNvSpPr txBox="1"/>
          <p:nvPr/>
        </p:nvSpPr>
        <p:spPr>
          <a:xfrm>
            <a:off x="317060" y="358661"/>
            <a:ext cx="2387288" cy="1107996"/>
          </a:xfrm>
          <a:prstGeom prst="rect">
            <a:avLst/>
          </a:prstGeom>
          <a:noFill/>
        </p:spPr>
        <p:txBody>
          <a:bodyPr wrap="square">
            <a:spAutoFit/>
          </a:bodyPr>
          <a:lstStyle/>
          <a:p>
            <a:pPr algn="just"/>
            <a:r>
              <a:rPr lang="es-PE" sz="2200" b="1" dirty="0">
                <a:effectLst/>
                <a:latin typeface="Arial" panose="020B0604020202020204" pitchFamily="34" charset="0"/>
                <a:ea typeface="Times New Roman" panose="02020603050405020304" pitchFamily="18" charset="0"/>
                <a:cs typeface="Arial" panose="020B0604020202020204" pitchFamily="34" charset="0"/>
              </a:rPr>
              <a:t>PRINCIPALES PROVEEDORES EN LA NUBE</a:t>
            </a:r>
          </a:p>
        </p:txBody>
      </p:sp>
    </p:spTree>
    <p:extLst>
      <p:ext uri="{BB962C8B-B14F-4D97-AF65-F5344CB8AC3E}">
        <p14:creationId xmlns:p14="http://schemas.microsoft.com/office/powerpoint/2010/main" val="37161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33B141A9-452A-4E2D-9638-2235C3C44E20}"/>
              </a:ext>
            </a:extLst>
          </p:cNvPr>
          <p:cNvPicPr>
            <a:picLocks noChangeAspect="1"/>
          </p:cNvPicPr>
          <p:nvPr/>
        </p:nvPicPr>
        <p:blipFill>
          <a:blip r:embed="rId3"/>
          <a:stretch>
            <a:fillRect/>
          </a:stretch>
        </p:blipFill>
        <p:spPr>
          <a:xfrm>
            <a:off x="331862" y="254174"/>
            <a:ext cx="4049485" cy="6349652"/>
          </a:xfrm>
          <a:prstGeom prst="rect">
            <a:avLst/>
          </a:prstGeom>
        </p:spPr>
      </p:pic>
      <p:pic>
        <p:nvPicPr>
          <p:cNvPr id="7" name="Picture 8" descr="Arduino IoT Cloud projects - Arduino Project Hub">
            <a:extLst>
              <a:ext uri="{FF2B5EF4-FFF2-40B4-BE49-F238E27FC236}">
                <a16:creationId xmlns:a16="http://schemas.microsoft.com/office/drawing/2014/main" id="{16170C4F-9463-40AD-BB0C-6B26C15149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2948" y="669067"/>
            <a:ext cx="2066104" cy="16057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ECONOMIC WIRELESS HOME SECURITY SYSTEM USING IOT MODULE">
            <a:extLst>
              <a:ext uri="{FF2B5EF4-FFF2-40B4-BE49-F238E27FC236}">
                <a16:creationId xmlns:a16="http://schemas.microsoft.com/office/drawing/2014/main" id="{3D8BE814-BEB4-4053-BFD6-E46F6B1C6C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703367"/>
            <a:ext cx="3630816" cy="12707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Cómo instalar central domótica con Home Assistant">
            <a:extLst>
              <a:ext uri="{FF2B5EF4-FFF2-40B4-BE49-F238E27FC236}">
                <a16:creationId xmlns:a16="http://schemas.microsoft.com/office/drawing/2014/main" id="{D129F7EC-EA80-49EF-9F34-065E776788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694" t="10089" r="24936" b="12538"/>
          <a:stretch/>
        </p:blipFill>
        <p:spPr bwMode="auto">
          <a:xfrm>
            <a:off x="8397551" y="541559"/>
            <a:ext cx="2092758" cy="1733288"/>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Azure IoT - Mactores">
            <a:extLst>
              <a:ext uri="{FF2B5EF4-FFF2-40B4-BE49-F238E27FC236}">
                <a16:creationId xmlns:a16="http://schemas.microsoft.com/office/drawing/2014/main" id="{BB6312B2-7B26-4881-84A6-A1EAE42A70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3165" y="4175031"/>
            <a:ext cx="3040185" cy="2239833"/>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Internet Of Things Project: Connect Arduino To Ubidots And Android - Part 1  - Java Code Geeks - 2022">
            <a:extLst>
              <a:ext uri="{FF2B5EF4-FFF2-40B4-BE49-F238E27FC236}">
                <a16:creationId xmlns:a16="http://schemas.microsoft.com/office/drawing/2014/main" id="{68F19ACB-2D26-42D4-837F-7576DB00C1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9909" y="4357488"/>
            <a:ext cx="3135853" cy="204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39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CF79A4CA-55F3-4117-B006-67515D79A6A9}"/>
              </a:ext>
            </a:extLst>
          </p:cNvPr>
          <p:cNvSpPr txBox="1"/>
          <p:nvPr/>
        </p:nvSpPr>
        <p:spPr>
          <a:xfrm>
            <a:off x="704770" y="520117"/>
            <a:ext cx="4613058" cy="815608"/>
          </a:xfrm>
          <a:prstGeom prst="rect">
            <a:avLst/>
          </a:prstGeom>
          <a:noFill/>
        </p:spPr>
        <p:txBody>
          <a:bodyPr wrap="none" rtlCol="0">
            <a:spAutoFit/>
          </a:bodyPr>
          <a:lstStyle/>
          <a:p>
            <a:r>
              <a:rPr lang="es-ES" sz="3200" b="1" dirty="0">
                <a:latin typeface="Arial" panose="020B0604020202020204" pitchFamily="34" charset="0"/>
                <a:cs typeface="Arial" panose="020B0604020202020204" pitchFamily="34" charset="0"/>
              </a:rPr>
              <a:t>BIG DATA</a:t>
            </a:r>
          </a:p>
          <a:p>
            <a:r>
              <a:rPr lang="es-PE" sz="1500" b="1" dirty="0">
                <a:latin typeface="Arial" panose="020B0604020202020204" pitchFamily="34" charset="0"/>
                <a:cs typeface="Arial" panose="020B0604020202020204" pitchFamily="34" charset="0"/>
              </a:rPr>
              <a:t>https://www.youtube.com/watch?v=l_5AnUi4tEw</a:t>
            </a:r>
          </a:p>
        </p:txBody>
      </p:sp>
      <p:sp>
        <p:nvSpPr>
          <p:cNvPr id="5" name="CuadroTexto 4">
            <a:extLst>
              <a:ext uri="{FF2B5EF4-FFF2-40B4-BE49-F238E27FC236}">
                <a16:creationId xmlns:a16="http://schemas.microsoft.com/office/drawing/2014/main" id="{7E0134A0-F9D3-4E03-8E3B-766E0103158B}"/>
              </a:ext>
            </a:extLst>
          </p:cNvPr>
          <p:cNvSpPr txBox="1"/>
          <p:nvPr/>
        </p:nvSpPr>
        <p:spPr>
          <a:xfrm>
            <a:off x="446713" y="1351508"/>
            <a:ext cx="10970704" cy="4493538"/>
          </a:xfrm>
          <a:prstGeom prst="rect">
            <a:avLst/>
          </a:prstGeom>
          <a:noFill/>
        </p:spPr>
        <p:txBody>
          <a:bodyPr wrap="square">
            <a:spAutoFit/>
          </a:bodyPr>
          <a:lstStyle/>
          <a:p>
            <a:pPr algn="just"/>
            <a:r>
              <a:rPr lang="es-ES" sz="2200" i="0" dirty="0">
                <a:effectLst/>
                <a:latin typeface="Arial" panose="020B0604020202020204" pitchFamily="34" charset="0"/>
                <a:cs typeface="Arial" panose="020B0604020202020204" pitchFamily="34" charset="0"/>
              </a:rPr>
              <a:t>Es un gran volumen de datos, estructurados y no estructurados, que, debido a su tamaño, complejidad y rapidez para generar nueva información, pueden ser difíciles de recopilar, gestionar, procesar y analizar sin el uso de la tecnología apropiada.</a:t>
            </a:r>
          </a:p>
          <a:p>
            <a:pPr algn="just"/>
            <a:r>
              <a:rPr lang="es-ES" sz="2200" i="0" dirty="0">
                <a:effectLst/>
                <a:latin typeface="Arial" panose="020B0604020202020204" pitchFamily="34" charset="0"/>
                <a:cs typeface="Arial" panose="020B0604020202020204" pitchFamily="34" charset="0"/>
              </a:rPr>
              <a:t>Estos datos pueden utilizarse para el aprendizaje automático en proyectos de </a:t>
            </a:r>
            <a:r>
              <a:rPr lang="es-ES" sz="2200" i="1" dirty="0">
                <a:effectLst/>
                <a:latin typeface="Arial" panose="020B0604020202020204" pitchFamily="34" charset="0"/>
                <a:cs typeface="Arial" panose="020B0604020202020204" pitchFamily="34" charset="0"/>
              </a:rPr>
              <a:t>machine </a:t>
            </a:r>
            <a:r>
              <a:rPr lang="es-ES" sz="2200" i="1" dirty="0" err="1">
                <a:effectLst/>
                <a:latin typeface="Arial" panose="020B0604020202020204" pitchFamily="34" charset="0"/>
                <a:cs typeface="Arial" panose="020B0604020202020204" pitchFamily="34" charset="0"/>
              </a:rPr>
              <a:t>learning</a:t>
            </a:r>
            <a:r>
              <a:rPr lang="es-ES" sz="2200" i="0" dirty="0">
                <a:effectLst/>
                <a:latin typeface="Arial" panose="020B0604020202020204" pitchFamily="34" charset="0"/>
                <a:cs typeface="Arial" panose="020B0604020202020204" pitchFamily="34" charset="0"/>
              </a:rPr>
              <a:t>, modelado predictivo y diversas aplicaciones de análisis.</a:t>
            </a:r>
          </a:p>
          <a:p>
            <a:pPr algn="just"/>
            <a:r>
              <a:rPr lang="es-ES" sz="2200" i="0" dirty="0">
                <a:effectLst/>
                <a:latin typeface="Arial" panose="020B0604020202020204" pitchFamily="34" charset="0"/>
                <a:cs typeface="Arial" panose="020B0604020202020204" pitchFamily="34" charset="0"/>
              </a:rPr>
              <a:t>Las características principales de estos datos son conocidas como las 3 V de </a:t>
            </a:r>
            <a:r>
              <a:rPr lang="es-ES" sz="2200" i="1" dirty="0">
                <a:effectLst/>
                <a:latin typeface="Arial" panose="020B0604020202020204" pitchFamily="34" charset="0"/>
                <a:cs typeface="Arial" panose="020B0604020202020204" pitchFamily="34" charset="0"/>
              </a:rPr>
              <a:t>Big Data</a:t>
            </a:r>
            <a:r>
              <a:rPr lang="es-ES" sz="2200" i="0" dirty="0">
                <a:effectLst/>
                <a:latin typeface="Arial" panose="020B0604020202020204" pitchFamily="34" charset="0"/>
                <a:cs typeface="Arial" panose="020B0604020202020204" pitchFamily="34" charset="0"/>
              </a:rPr>
              <a:t>:</a:t>
            </a:r>
          </a:p>
          <a:p>
            <a:pPr algn="just"/>
            <a:endParaRPr lang="es-ES" sz="2200" i="0" dirty="0">
              <a:effectLst/>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Volumen:</a:t>
            </a:r>
            <a:r>
              <a:rPr lang="es-ES" sz="2200" b="0" i="0" dirty="0">
                <a:effectLst/>
                <a:latin typeface="Arial" panose="020B0604020202020204" pitchFamily="34" charset="0"/>
                <a:cs typeface="Arial" panose="020B0604020202020204" pitchFamily="34" charset="0"/>
              </a:rPr>
              <a:t> Se refiere a la gran cantidad de datos generados en diferentes entornos con relevancia para la toma de decisiones.</a:t>
            </a:r>
          </a:p>
          <a:p>
            <a:pPr marL="342900" indent="-342900" algn="just">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Variedad:</a:t>
            </a:r>
            <a:r>
              <a:rPr lang="es-ES" sz="2200" b="0" i="0" dirty="0">
                <a:effectLst/>
                <a:latin typeface="Arial" panose="020B0604020202020204" pitchFamily="34" charset="0"/>
                <a:cs typeface="Arial" panose="020B0604020202020204" pitchFamily="34" charset="0"/>
              </a:rPr>
              <a:t> Describe las diferentes formas, tipos y fuentes de la información.</a:t>
            </a:r>
          </a:p>
          <a:p>
            <a:pPr marL="342900" indent="-342900" algn="just">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Velocidad:</a:t>
            </a:r>
            <a:r>
              <a:rPr lang="es-ES" sz="2200" b="0" i="0" dirty="0">
                <a:effectLst/>
                <a:latin typeface="Arial" panose="020B0604020202020204" pitchFamily="34" charset="0"/>
                <a:cs typeface="Arial" panose="020B0604020202020204" pitchFamily="34" charset="0"/>
              </a:rPr>
              <a:t> Alude a la rapidez con la que se generan, se capturan, se almacenan y se procesan los datos.</a:t>
            </a:r>
          </a:p>
        </p:txBody>
      </p:sp>
    </p:spTree>
    <p:extLst>
      <p:ext uri="{BB962C8B-B14F-4D97-AF65-F5344CB8AC3E}">
        <p14:creationId xmlns:p14="http://schemas.microsoft.com/office/powerpoint/2010/main" val="69447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EB7AC399-8679-4607-81FF-69BD84085ACC}"/>
              </a:ext>
            </a:extLst>
          </p:cNvPr>
          <p:cNvSpPr txBox="1"/>
          <p:nvPr/>
        </p:nvSpPr>
        <p:spPr>
          <a:xfrm>
            <a:off x="497047" y="566678"/>
            <a:ext cx="10568031" cy="430887"/>
          </a:xfrm>
          <a:prstGeom prst="rect">
            <a:avLst/>
          </a:prstGeom>
          <a:noFill/>
        </p:spPr>
        <p:txBody>
          <a:bodyPr wrap="square">
            <a:spAutoFit/>
          </a:bodyPr>
          <a:lstStyle/>
          <a:p>
            <a:pPr algn="just"/>
            <a:r>
              <a:rPr lang="es-ES" sz="2200" dirty="0">
                <a:latin typeface="Arial" panose="020B0604020202020204" pitchFamily="34" charset="0"/>
                <a:cs typeface="Arial" panose="020B0604020202020204" pitchFamily="34" charset="0"/>
              </a:rPr>
              <a:t>C</a:t>
            </a:r>
            <a:r>
              <a:rPr lang="es-ES" sz="2200" b="0" i="0" dirty="0">
                <a:effectLst/>
                <a:latin typeface="Arial" panose="020B0604020202020204" pitchFamily="34" charset="0"/>
                <a:cs typeface="Arial" panose="020B0604020202020204" pitchFamily="34" charset="0"/>
              </a:rPr>
              <a:t>aracterísticas importantes que pueden asociarse con </a:t>
            </a:r>
            <a:r>
              <a:rPr lang="es-ES" sz="2200" dirty="0">
                <a:latin typeface="Arial" panose="020B0604020202020204" pitchFamily="34" charset="0"/>
                <a:cs typeface="Arial" panose="020B0604020202020204" pitchFamily="34" charset="0"/>
              </a:rPr>
              <a:t>el concepto de BIG DATA</a:t>
            </a:r>
            <a:r>
              <a:rPr lang="es-ES" sz="2200" b="0" i="0" dirty="0">
                <a:effectLst/>
                <a:latin typeface="Arial" panose="020B0604020202020204" pitchFamily="34" charset="0"/>
                <a:cs typeface="Arial" panose="020B0604020202020204" pitchFamily="34" charset="0"/>
              </a:rPr>
              <a:t>:</a:t>
            </a:r>
          </a:p>
        </p:txBody>
      </p:sp>
      <p:pic>
        <p:nvPicPr>
          <p:cNvPr id="3074" name="Picture 2" descr="Los 6 Vs del big data">
            <a:extLst>
              <a:ext uri="{FF2B5EF4-FFF2-40B4-BE49-F238E27FC236}">
                <a16:creationId xmlns:a16="http://schemas.microsoft.com/office/drawing/2014/main" id="{E27EE421-6973-40D9-BE44-30F68A722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240" y="997565"/>
            <a:ext cx="5639695" cy="550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664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EB7AC399-8679-4607-81FF-69BD84085ACC}"/>
              </a:ext>
            </a:extLst>
          </p:cNvPr>
          <p:cNvSpPr txBox="1"/>
          <p:nvPr/>
        </p:nvSpPr>
        <p:spPr>
          <a:xfrm>
            <a:off x="497047" y="566678"/>
            <a:ext cx="10979092" cy="4893647"/>
          </a:xfrm>
          <a:prstGeom prst="rect">
            <a:avLst/>
          </a:prstGeom>
          <a:noFill/>
        </p:spPr>
        <p:txBody>
          <a:bodyPr wrap="square">
            <a:spAutoFit/>
          </a:bodyPr>
          <a:lstStyle/>
          <a:p>
            <a:pPr algn="l"/>
            <a:r>
              <a:rPr lang="es-ES" sz="2400" b="1" dirty="0">
                <a:effectLst/>
                <a:latin typeface="Arial" panose="020B0604020202020204" pitchFamily="34" charset="0"/>
                <a:cs typeface="Arial" panose="020B0604020202020204" pitchFamily="34" charset="0"/>
              </a:rPr>
              <a:t>Origen del Big Data</a:t>
            </a:r>
          </a:p>
          <a:p>
            <a:pPr algn="just"/>
            <a:r>
              <a:rPr lang="es-ES" sz="2400" b="0" i="0" dirty="0">
                <a:effectLst/>
                <a:latin typeface="Arial" panose="020B0604020202020204" pitchFamily="34" charset="0"/>
                <a:cs typeface="Arial" panose="020B0604020202020204" pitchFamily="34" charset="0"/>
              </a:rPr>
              <a:t>Aunque parezca algo nuevo, el origen del </a:t>
            </a:r>
            <a:r>
              <a:rPr lang="es-ES" sz="2400" b="0" i="1" dirty="0">
                <a:effectLst/>
                <a:latin typeface="Arial" panose="020B0604020202020204" pitchFamily="34" charset="0"/>
                <a:cs typeface="Arial" panose="020B0604020202020204" pitchFamily="34" charset="0"/>
              </a:rPr>
              <a:t>Big Data</a:t>
            </a:r>
            <a:r>
              <a:rPr lang="es-ES" sz="2400" b="0" i="0" dirty="0">
                <a:effectLst/>
                <a:latin typeface="Arial" panose="020B0604020202020204" pitchFamily="34" charset="0"/>
                <a:cs typeface="Arial" panose="020B0604020202020204" pitchFamily="34" charset="0"/>
              </a:rPr>
              <a:t> se remonta a las </a:t>
            </a:r>
            <a:r>
              <a:rPr lang="es-ES" sz="2400" b="1" i="0" dirty="0">
                <a:effectLst/>
                <a:latin typeface="Arial" panose="020B0604020202020204" pitchFamily="34" charset="0"/>
                <a:cs typeface="Arial" panose="020B0604020202020204" pitchFamily="34" charset="0"/>
              </a:rPr>
              <a:t>décadas de los 60 y 70</a:t>
            </a:r>
            <a:r>
              <a:rPr lang="es-ES" sz="2400" b="0" i="0" dirty="0">
                <a:effectLst/>
                <a:latin typeface="Arial" panose="020B0604020202020204" pitchFamily="34" charset="0"/>
                <a:cs typeface="Arial" panose="020B0604020202020204" pitchFamily="34" charset="0"/>
              </a:rPr>
              <a:t>, cuando surgieron los primeros centros de datos y las bases de datos relacionales.</a:t>
            </a:r>
          </a:p>
          <a:p>
            <a:pPr algn="just"/>
            <a:r>
              <a:rPr lang="es-ES" sz="2400" b="0" i="0" dirty="0">
                <a:effectLst/>
                <a:latin typeface="Arial" panose="020B0604020202020204" pitchFamily="34" charset="0"/>
                <a:cs typeface="Arial" panose="020B0604020202020204" pitchFamily="34" charset="0"/>
              </a:rPr>
              <a:t>Sin embargo, fue aproximadamente en 2005 cuando se hicieron evidentes los datos generados por los usuarios en las plataformas más utilizadas, como Facebook y YouTube. </a:t>
            </a:r>
          </a:p>
          <a:p>
            <a:pPr algn="just"/>
            <a:r>
              <a:rPr lang="es-ES" sz="2400" dirty="0">
                <a:latin typeface="Arial" panose="020B0604020202020204" pitchFamily="34" charset="0"/>
                <a:cs typeface="Arial" panose="020B0604020202020204" pitchFamily="34" charset="0"/>
              </a:rPr>
              <a:t>E</a:t>
            </a:r>
            <a:r>
              <a:rPr lang="es-ES" sz="2400" b="0" i="0" dirty="0">
                <a:effectLst/>
                <a:latin typeface="Arial" panose="020B0604020202020204" pitchFamily="34" charset="0"/>
                <a:cs typeface="Arial" panose="020B0604020202020204" pitchFamily="34" charset="0"/>
              </a:rPr>
              <a:t>n 2006 se lanzó </a:t>
            </a:r>
            <a:r>
              <a:rPr lang="es-ES" sz="2400" b="1" i="0" dirty="0">
                <a:effectLst/>
                <a:latin typeface="Arial" panose="020B0604020202020204" pitchFamily="34" charset="0"/>
                <a:cs typeface="Arial" panose="020B0604020202020204" pitchFamily="34" charset="0"/>
              </a:rPr>
              <a:t>Hadoop</a:t>
            </a:r>
            <a:r>
              <a:rPr lang="es-ES" sz="2400" b="0" i="0" dirty="0">
                <a:effectLst/>
                <a:latin typeface="Arial" panose="020B0604020202020204" pitchFamily="34" charset="0"/>
                <a:cs typeface="Arial" panose="020B0604020202020204" pitchFamily="34" charset="0"/>
              </a:rPr>
              <a:t> para almacenar y analizar grandes volúmenes de datos y, cada vez más, </a:t>
            </a:r>
            <a:r>
              <a:rPr lang="es-ES" sz="2400" b="1" i="0" dirty="0">
                <a:effectLst/>
                <a:latin typeface="Arial" panose="020B0604020202020204" pitchFamily="34" charset="0"/>
                <a:cs typeface="Arial" panose="020B0604020202020204" pitchFamily="34" charset="0"/>
              </a:rPr>
              <a:t>NoSQL</a:t>
            </a:r>
            <a:r>
              <a:rPr lang="es-ES" sz="2400" b="0" i="0" dirty="0">
                <a:effectLst/>
                <a:latin typeface="Arial" panose="020B0604020202020204" pitchFamily="34" charset="0"/>
                <a:cs typeface="Arial" panose="020B0604020202020204" pitchFamily="34" charset="0"/>
              </a:rPr>
              <a:t> (que se refiere a las bases de datos no relacionales) fue conquistando más popularidad.</a:t>
            </a:r>
          </a:p>
          <a:p>
            <a:pPr algn="just"/>
            <a:r>
              <a:rPr lang="es-ES" sz="2400" b="0" i="0" dirty="0">
                <a:effectLst/>
                <a:latin typeface="Arial" panose="020B0604020202020204" pitchFamily="34" charset="0"/>
                <a:cs typeface="Arial" panose="020B0604020202020204" pitchFamily="34" charset="0"/>
              </a:rPr>
              <a:t>Asimismo, la llegada de </a:t>
            </a:r>
            <a:r>
              <a:rPr lang="es-ES" sz="2400" b="1" i="0" dirty="0">
                <a:effectLst/>
                <a:latin typeface="Arial" panose="020B0604020202020204" pitchFamily="34" charset="0"/>
                <a:cs typeface="Arial" panose="020B0604020202020204" pitchFamily="34" charset="0"/>
              </a:rPr>
              <a:t>IOT</a:t>
            </a:r>
            <a:r>
              <a:rPr lang="es-ES" sz="2400" b="0" i="0" dirty="0">
                <a:effectLst/>
                <a:latin typeface="Arial" panose="020B0604020202020204" pitchFamily="34" charset="0"/>
                <a:cs typeface="Arial" panose="020B0604020202020204" pitchFamily="34" charset="0"/>
              </a:rPr>
              <a:t> también contribuye con </a:t>
            </a:r>
            <a:r>
              <a:rPr lang="es-ES" sz="2400" b="0" dirty="0">
                <a:effectLst/>
                <a:latin typeface="Arial" panose="020B0604020202020204" pitchFamily="34" charset="0"/>
                <a:cs typeface="Arial" panose="020B0604020202020204" pitchFamily="34" charset="0"/>
              </a:rPr>
              <a:t>Big Data</a:t>
            </a:r>
            <a:r>
              <a:rPr lang="es-ES" sz="2400" b="0" i="0" dirty="0">
                <a:effectLst/>
                <a:latin typeface="Arial" panose="020B0604020202020204" pitchFamily="34" charset="0"/>
                <a:cs typeface="Arial" panose="020B0604020202020204" pitchFamily="34" charset="0"/>
              </a:rPr>
              <a:t>, ya que, al conectar más dispositivos a Internet, nuevos datos sobre los patrones de uso se generan.</a:t>
            </a:r>
          </a:p>
        </p:txBody>
      </p:sp>
    </p:spTree>
    <p:extLst>
      <p:ext uri="{BB962C8B-B14F-4D97-AF65-F5344CB8AC3E}">
        <p14:creationId xmlns:p14="http://schemas.microsoft.com/office/powerpoint/2010/main" val="2780058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EB7AC399-8679-4607-81FF-69BD84085ACC}"/>
              </a:ext>
            </a:extLst>
          </p:cNvPr>
          <p:cNvSpPr txBox="1"/>
          <p:nvPr/>
        </p:nvSpPr>
        <p:spPr>
          <a:xfrm>
            <a:off x="362823" y="279062"/>
            <a:ext cx="10979092" cy="6740307"/>
          </a:xfrm>
          <a:prstGeom prst="rect">
            <a:avLst/>
          </a:prstGeom>
          <a:noFill/>
        </p:spPr>
        <p:txBody>
          <a:bodyPr wrap="square">
            <a:spAutoFit/>
          </a:bodyPr>
          <a:lstStyle/>
          <a:p>
            <a:pPr algn="l"/>
            <a:r>
              <a:rPr lang="es-ES" sz="2400" b="1" i="0" dirty="0">
                <a:effectLst/>
                <a:latin typeface="Arial" panose="020B0604020202020204" pitchFamily="34" charset="0"/>
                <a:cs typeface="Arial" panose="020B0604020202020204" pitchFamily="34" charset="0"/>
              </a:rPr>
              <a:t>¿Cómo funciona?</a:t>
            </a:r>
          </a:p>
          <a:p>
            <a:pPr algn="l"/>
            <a:r>
              <a:rPr lang="es-ES" sz="2400" b="0" i="0" dirty="0">
                <a:effectLst/>
                <a:latin typeface="Arial" panose="020B0604020202020204" pitchFamily="34" charset="0"/>
                <a:cs typeface="Arial" panose="020B0604020202020204" pitchFamily="34" charset="0"/>
              </a:rPr>
              <a:t>En primer lugar, se deben identificar las fuentes de dónde se obtendrán los datos para después seguir los siguientes pasos:</a:t>
            </a:r>
          </a:p>
          <a:p>
            <a:pPr marL="342900" indent="-342900" algn="l">
              <a:buFont typeface="Wingdings" panose="05000000000000000000" pitchFamily="2" charset="2"/>
              <a:buChar char="ü"/>
            </a:pPr>
            <a:r>
              <a:rPr lang="es-ES" sz="2400" b="1" i="0" dirty="0">
                <a:effectLst/>
                <a:latin typeface="Arial" panose="020B0604020202020204" pitchFamily="34" charset="0"/>
                <a:cs typeface="Arial" panose="020B0604020202020204" pitchFamily="34" charset="0"/>
              </a:rPr>
              <a:t>Integrarlos</a:t>
            </a:r>
            <a:r>
              <a:rPr lang="es-ES" sz="2400" b="0" i="0" dirty="0">
                <a:effectLst/>
                <a:latin typeface="Arial" panose="020B0604020202020204" pitchFamily="34" charset="0"/>
                <a:cs typeface="Arial" panose="020B0604020202020204" pitchFamily="34" charset="0"/>
              </a:rPr>
              <a:t>, es decir, procesarlos y verificar si están formateados y listos para su manipulación.</a:t>
            </a:r>
          </a:p>
          <a:p>
            <a:pPr marL="342900" indent="-342900" algn="l">
              <a:buFont typeface="Wingdings" panose="05000000000000000000" pitchFamily="2" charset="2"/>
              <a:buChar char="ü"/>
            </a:pPr>
            <a:r>
              <a:rPr lang="es-ES" sz="2400" b="1" i="0" dirty="0">
                <a:effectLst/>
                <a:latin typeface="Arial" panose="020B0604020202020204" pitchFamily="34" charset="0"/>
                <a:cs typeface="Arial" panose="020B0604020202020204" pitchFamily="34" charset="0"/>
              </a:rPr>
              <a:t>Gestionarlos</a:t>
            </a:r>
            <a:r>
              <a:rPr lang="es-ES" sz="2400" b="0" i="0" dirty="0">
                <a:effectLst/>
                <a:latin typeface="Arial" panose="020B0604020202020204" pitchFamily="34" charset="0"/>
                <a:cs typeface="Arial" panose="020B0604020202020204" pitchFamily="34" charset="0"/>
              </a:rPr>
              <a:t>, o sea, organizar su almacenamiento, en un servidor físico o en la nube, para que estén disponibles para el análisis.</a:t>
            </a:r>
          </a:p>
          <a:p>
            <a:pPr marL="342900" indent="-342900" algn="l">
              <a:buFont typeface="Wingdings" panose="05000000000000000000" pitchFamily="2" charset="2"/>
              <a:buChar char="ü"/>
            </a:pPr>
            <a:r>
              <a:rPr lang="es-ES" sz="2400" b="1" i="0" dirty="0">
                <a:effectLst/>
                <a:latin typeface="Arial" panose="020B0604020202020204" pitchFamily="34" charset="0"/>
                <a:cs typeface="Arial" panose="020B0604020202020204" pitchFamily="34" charset="0"/>
              </a:rPr>
              <a:t>Analizarlos</a:t>
            </a:r>
            <a:r>
              <a:rPr lang="es-ES" sz="2400" b="0" i="0" dirty="0">
                <a:effectLst/>
                <a:latin typeface="Arial" panose="020B0604020202020204" pitchFamily="34" charset="0"/>
                <a:cs typeface="Arial" panose="020B0604020202020204" pitchFamily="34" charset="0"/>
              </a:rPr>
              <a:t> que, en otras palabras, significa explorar los datos a fondo para hacer nuevos descubrimientos.</a:t>
            </a:r>
          </a:p>
          <a:p>
            <a:pPr algn="l"/>
            <a:endParaRPr lang="es-ES" sz="2400" dirty="0">
              <a:latin typeface="Arial" panose="020B0604020202020204" pitchFamily="34" charset="0"/>
              <a:cs typeface="Arial" panose="020B0604020202020204" pitchFamily="34" charset="0"/>
            </a:endParaRPr>
          </a:p>
          <a:p>
            <a:pPr algn="just"/>
            <a:r>
              <a:rPr lang="es-ES" sz="2400" b="1" i="0" dirty="0">
                <a:effectLst/>
                <a:latin typeface="Arial" panose="020B0604020202020204" pitchFamily="34" charset="0"/>
                <a:cs typeface="Arial" panose="020B0604020202020204" pitchFamily="34" charset="0"/>
              </a:rPr>
              <a:t>¿Cuál es la importancia del </a:t>
            </a:r>
            <a:r>
              <a:rPr lang="es-ES" sz="2400" b="1" i="1" dirty="0">
                <a:effectLst/>
                <a:latin typeface="Arial" panose="020B0604020202020204" pitchFamily="34" charset="0"/>
                <a:cs typeface="Arial" panose="020B0604020202020204" pitchFamily="34" charset="0"/>
              </a:rPr>
              <a:t>Big Data</a:t>
            </a:r>
            <a:r>
              <a:rPr lang="es-ES" sz="2400" b="1" i="0" dirty="0">
                <a:effectLst/>
                <a:latin typeface="Arial" panose="020B0604020202020204" pitchFamily="34" charset="0"/>
                <a:cs typeface="Arial" panose="020B0604020202020204" pitchFamily="34" charset="0"/>
              </a:rPr>
              <a:t>?</a:t>
            </a:r>
          </a:p>
          <a:p>
            <a:pPr algn="just"/>
            <a:r>
              <a:rPr lang="es-ES" sz="2400" b="0" i="1" dirty="0">
                <a:effectLst/>
                <a:latin typeface="Arial" panose="020B0604020202020204" pitchFamily="34" charset="0"/>
                <a:cs typeface="Arial" panose="020B0604020202020204" pitchFamily="34" charset="0"/>
              </a:rPr>
              <a:t>Big Data</a:t>
            </a:r>
            <a:r>
              <a:rPr lang="es-ES" sz="2400" b="0" i="0" dirty="0">
                <a:effectLst/>
                <a:latin typeface="Arial" panose="020B0604020202020204" pitchFamily="34" charset="0"/>
                <a:cs typeface="Arial" panose="020B0604020202020204" pitchFamily="34" charset="0"/>
              </a:rPr>
              <a:t> puede mejorar las operaciones de una empresa, brindar un mejor y más personalizado servicio al cliente, optimizar las campañas de marketing y, en general, contribuir con una toma de decisión más eficaz.</a:t>
            </a:r>
          </a:p>
          <a:p>
            <a:pPr algn="just"/>
            <a:r>
              <a:rPr lang="es-ES" sz="2400" b="0" i="0" dirty="0">
                <a:effectLst/>
                <a:latin typeface="Arial" panose="020B0604020202020204" pitchFamily="34" charset="0"/>
                <a:cs typeface="Arial" panose="020B0604020202020204" pitchFamily="34" charset="0"/>
              </a:rPr>
              <a:t>Cuando una empresa sabe utilizar sus datos, adquiere una </a:t>
            </a:r>
            <a:r>
              <a:rPr lang="es-ES" sz="2400" b="1" i="0" dirty="0">
                <a:effectLst/>
                <a:latin typeface="Arial" panose="020B0604020202020204" pitchFamily="34" charset="0"/>
                <a:cs typeface="Arial" panose="020B0604020202020204" pitchFamily="34" charset="0"/>
              </a:rPr>
              <a:t>ventaja competitiva</a:t>
            </a:r>
            <a:r>
              <a:rPr lang="es-ES" sz="2400" b="0" i="0" dirty="0">
                <a:effectLst/>
                <a:latin typeface="Arial" panose="020B0604020202020204" pitchFamily="34" charset="0"/>
                <a:cs typeface="Arial" panose="020B0604020202020204" pitchFamily="34" charset="0"/>
              </a:rPr>
              <a:t> en relación con aquellas que no lo hacen, facilitando su crecimiento y la adquisición de una tajada mayor del mercado.</a:t>
            </a:r>
          </a:p>
          <a:p>
            <a:pPr algn="l"/>
            <a:endParaRPr lang="es-ES" sz="24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472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Qué es Big Data | Universidad Complutense de Madrid">
            <a:extLst>
              <a:ext uri="{FF2B5EF4-FFF2-40B4-BE49-F238E27FC236}">
                <a16:creationId xmlns:a16="http://schemas.microsoft.com/office/drawing/2014/main" id="{987BA75C-D512-4960-92EE-11CCAF414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016" y="400606"/>
            <a:ext cx="6033386" cy="607569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3134012-3B58-4518-AAC0-37C925F1E59E}"/>
              </a:ext>
            </a:extLst>
          </p:cNvPr>
          <p:cNvSpPr txBox="1"/>
          <p:nvPr/>
        </p:nvSpPr>
        <p:spPr>
          <a:xfrm>
            <a:off x="248419" y="400606"/>
            <a:ext cx="3146246" cy="461665"/>
          </a:xfrm>
          <a:prstGeom prst="rect">
            <a:avLst/>
          </a:prstGeom>
          <a:noFill/>
        </p:spPr>
        <p:txBody>
          <a:bodyPr wrap="none" rtlCol="0">
            <a:spAutoFit/>
          </a:bodyPr>
          <a:lstStyle/>
          <a:p>
            <a:r>
              <a:rPr lang="es-ES" sz="2400" b="1" dirty="0">
                <a:latin typeface="Arial" panose="020B0604020202020204" pitchFamily="34" charset="0"/>
                <a:cs typeface="Arial" panose="020B0604020202020204" pitchFamily="34" charset="0"/>
              </a:rPr>
              <a:t>TIPOS DE BIG DATA</a:t>
            </a:r>
            <a:endParaRPr lang="es-PE"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64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42D9E6F0-F003-484F-AC3D-3D2150A64836}"/>
              </a:ext>
            </a:extLst>
          </p:cNvPr>
          <p:cNvSpPr txBox="1"/>
          <p:nvPr/>
        </p:nvSpPr>
        <p:spPr>
          <a:xfrm>
            <a:off x="213133" y="335845"/>
            <a:ext cx="10788242" cy="6186309"/>
          </a:xfrm>
          <a:prstGeom prst="rect">
            <a:avLst/>
          </a:prstGeom>
          <a:noFill/>
        </p:spPr>
        <p:txBody>
          <a:bodyPr wrap="square">
            <a:spAutoFit/>
          </a:bodyPr>
          <a:lstStyle/>
          <a:p>
            <a:pPr algn="just"/>
            <a:r>
              <a:rPr lang="es-ES" sz="2200" b="1" dirty="0">
                <a:effectLst/>
                <a:latin typeface="Arial" panose="020B0604020202020204" pitchFamily="34" charset="0"/>
                <a:cs typeface="Arial" panose="020B0604020202020204" pitchFamily="34" charset="0"/>
              </a:rPr>
              <a:t>El uso del Big Data en la industria</a:t>
            </a:r>
          </a:p>
          <a:p>
            <a:pPr algn="just"/>
            <a:r>
              <a:rPr lang="es-ES" sz="2200" b="0" i="0" dirty="0">
                <a:effectLst/>
                <a:latin typeface="Arial" panose="020B0604020202020204" pitchFamily="34" charset="0"/>
                <a:cs typeface="Arial" panose="020B0604020202020204" pitchFamily="34" charset="0"/>
              </a:rPr>
              <a:t>La industria puede utilizar los datos a su favor en diversas actividades:</a:t>
            </a:r>
          </a:p>
          <a:p>
            <a:pPr marL="342900" indent="-342900" algn="just">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Desarrollo de productos:</a:t>
            </a:r>
            <a:r>
              <a:rPr lang="es-ES" sz="2200" b="0" i="0" dirty="0">
                <a:effectLst/>
                <a:latin typeface="Arial" panose="020B0604020202020204" pitchFamily="34" charset="0"/>
                <a:cs typeface="Arial" panose="020B0604020202020204" pitchFamily="34" charset="0"/>
              </a:rPr>
              <a:t> Es posible construir modelos predictivos y anticipar la demanda de los clientes, disminuyendo los riesgos al lanzar los nuevos productos.</a:t>
            </a:r>
          </a:p>
          <a:p>
            <a:pPr marL="342900" indent="-342900" algn="just">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Experiencia del cliente:</a:t>
            </a:r>
            <a:r>
              <a:rPr lang="es-ES" sz="2200" b="0" i="0" dirty="0">
                <a:effectLst/>
                <a:latin typeface="Arial" panose="020B0604020202020204" pitchFamily="34" charset="0"/>
                <a:cs typeface="Arial" panose="020B0604020202020204" pitchFamily="34" charset="0"/>
              </a:rPr>
              <a:t> Al recopilar los datos de los consumidores en los diversos canales de contacto se puede ofrecer ofertas personalizadas y gestionar proactivamente los problemas.</a:t>
            </a:r>
          </a:p>
          <a:p>
            <a:pPr marL="342900" indent="-342900" algn="just">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Impulso de la innovación:</a:t>
            </a:r>
            <a:r>
              <a:rPr lang="es-ES" sz="2200" b="0" i="0" dirty="0">
                <a:effectLst/>
                <a:latin typeface="Arial" panose="020B0604020202020204" pitchFamily="34" charset="0"/>
                <a:cs typeface="Arial" panose="020B0604020202020204" pitchFamily="34" charset="0"/>
              </a:rPr>
              <a:t> Conocer los datos y analizar las tendencias permite mejorar la toma de decisiones financieras y de planificación.</a:t>
            </a:r>
          </a:p>
          <a:p>
            <a:pPr marL="342900" indent="-342900" algn="just">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Eficiencia en las operaciones:</a:t>
            </a:r>
            <a:r>
              <a:rPr lang="es-ES" sz="2200" b="0" i="0" dirty="0">
                <a:effectLst/>
                <a:latin typeface="Arial" panose="020B0604020202020204" pitchFamily="34" charset="0"/>
                <a:cs typeface="Arial" panose="020B0604020202020204" pitchFamily="34" charset="0"/>
              </a:rPr>
              <a:t> Se puede analizar y evaluar la producción junto con los </a:t>
            </a:r>
            <a:r>
              <a:rPr lang="es-ES" sz="2200" b="0" i="0" dirty="0" err="1">
                <a:effectLst/>
                <a:latin typeface="Arial" panose="020B0604020202020204" pitchFamily="34" charset="0"/>
                <a:cs typeface="Arial" panose="020B0604020202020204" pitchFamily="34" charset="0"/>
              </a:rPr>
              <a:t>feedbacks</a:t>
            </a:r>
            <a:r>
              <a:rPr lang="es-ES" sz="2200" b="0" i="0" dirty="0">
                <a:effectLst/>
                <a:latin typeface="Arial" panose="020B0604020202020204" pitchFamily="34" charset="0"/>
                <a:cs typeface="Arial" panose="020B0604020202020204" pitchFamily="34" charset="0"/>
              </a:rPr>
              <a:t> de clientes y anticipar las demandas.</a:t>
            </a:r>
          </a:p>
          <a:p>
            <a:pPr marL="342900" indent="-342900" algn="just">
              <a:buFont typeface="Wingdings" panose="05000000000000000000" pitchFamily="2" charset="2"/>
              <a:buChar char="ü"/>
            </a:pPr>
            <a:r>
              <a:rPr lang="es-ES" sz="2200" b="1" i="1" dirty="0">
                <a:effectLst/>
                <a:latin typeface="Arial" panose="020B0604020202020204" pitchFamily="34" charset="0"/>
                <a:cs typeface="Arial" panose="020B0604020202020204" pitchFamily="34" charset="0"/>
              </a:rPr>
              <a:t>Machine </a:t>
            </a:r>
            <a:r>
              <a:rPr lang="es-ES" sz="2200" b="1" i="1" dirty="0" err="1">
                <a:effectLst/>
                <a:latin typeface="Arial" panose="020B0604020202020204" pitchFamily="34" charset="0"/>
                <a:cs typeface="Arial" panose="020B0604020202020204" pitchFamily="34" charset="0"/>
              </a:rPr>
              <a:t>learning</a:t>
            </a:r>
            <a:r>
              <a:rPr lang="es-ES" sz="2200" b="1" i="1" dirty="0">
                <a:effectLst/>
                <a:latin typeface="Arial" panose="020B0604020202020204" pitchFamily="34" charset="0"/>
                <a:cs typeface="Arial" panose="020B0604020202020204" pitchFamily="34" charset="0"/>
              </a:rPr>
              <a:t>:</a:t>
            </a:r>
            <a:r>
              <a:rPr lang="es-ES" sz="2200" b="0" i="0" dirty="0">
                <a:effectLst/>
                <a:latin typeface="Arial" panose="020B0604020202020204" pitchFamily="34" charset="0"/>
                <a:cs typeface="Arial" panose="020B0604020202020204" pitchFamily="34" charset="0"/>
              </a:rPr>
              <a:t> Podemos utilizar los datos para enseñarles a las máquinas en vez de programarlas.</a:t>
            </a:r>
          </a:p>
          <a:p>
            <a:pPr marL="342900" indent="-342900" algn="just">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Menos fraude:</a:t>
            </a:r>
            <a:r>
              <a:rPr lang="es-ES" sz="2200" b="0" i="0" dirty="0">
                <a:effectLst/>
                <a:latin typeface="Arial" panose="020B0604020202020204" pitchFamily="34" charset="0"/>
                <a:cs typeface="Arial" panose="020B0604020202020204" pitchFamily="34" charset="0"/>
              </a:rPr>
              <a:t> Es posible identificar patrones en los datos que ayudan a identificar fraudes y comportamientos sospechosos.</a:t>
            </a:r>
          </a:p>
          <a:p>
            <a:pPr marL="342900" indent="-342900" algn="just">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Mantenimiento predictivo:</a:t>
            </a:r>
            <a:r>
              <a:rPr lang="es-ES" sz="2200" b="0" i="0" dirty="0">
                <a:effectLst/>
                <a:latin typeface="Arial" panose="020B0604020202020204" pitchFamily="34" charset="0"/>
                <a:cs typeface="Arial" panose="020B0604020202020204" pitchFamily="34" charset="0"/>
              </a:rPr>
              <a:t> Se pueden prever los problemas potenciales antes de que ocurran, ahorrando recursos y optimizando el tiempo de actividad de los equipos.</a:t>
            </a:r>
          </a:p>
        </p:txBody>
      </p:sp>
    </p:spTree>
    <p:extLst>
      <p:ext uri="{BB962C8B-B14F-4D97-AF65-F5344CB8AC3E}">
        <p14:creationId xmlns:p14="http://schemas.microsoft.com/office/powerpoint/2010/main" val="53931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uadroTexto 4">
            <a:extLst>
              <a:ext uri="{FF2B5EF4-FFF2-40B4-BE49-F238E27FC236}">
                <a16:creationId xmlns:a16="http://schemas.microsoft.com/office/drawing/2014/main" id="{4A543720-B85C-4B27-A55D-36B5BFA2C3E7}"/>
              </a:ext>
            </a:extLst>
          </p:cNvPr>
          <p:cNvSpPr txBox="1">
            <a:spLocks noChangeArrowheads="1"/>
          </p:cNvSpPr>
          <p:nvPr/>
        </p:nvSpPr>
        <p:spPr bwMode="auto">
          <a:xfrm>
            <a:off x="903288" y="2182813"/>
            <a:ext cx="993775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endParaRPr lang="es-PE" altLang="es-PE" sz="2800" dirty="0">
              <a:latin typeface="Arial" panose="020B0604020202020204" pitchFamily="34" charset="0"/>
              <a:ea typeface="Times New Roman" panose="02020603050405020304" pitchFamily="18" charset="0"/>
              <a:cs typeface="Arial" panose="020B0604020202020204" pitchFamily="34" charset="0"/>
            </a:endParaRPr>
          </a:p>
          <a:p>
            <a:r>
              <a:rPr lang="es-PE" altLang="es-PE" sz="2800" b="1" dirty="0">
                <a:latin typeface="Arial" panose="020B0604020202020204" pitchFamily="34" charset="0"/>
                <a:ea typeface="Times New Roman" panose="02020603050405020304" pitchFamily="18" charset="0"/>
                <a:cs typeface="Arial" panose="020B0604020202020204" pitchFamily="34" charset="0"/>
              </a:rPr>
              <a:t>INDICADOR DE LOGRO </a:t>
            </a:r>
            <a:r>
              <a:rPr lang="es-PE" altLang="es-PE" sz="2800" b="1" dirty="0" err="1">
                <a:latin typeface="Arial" panose="020B0604020202020204" pitchFamily="34" charset="0"/>
                <a:ea typeface="Times New Roman" panose="02020603050405020304" pitchFamily="18" charset="0"/>
                <a:cs typeface="Arial" panose="020B0604020202020204" pitchFamily="34" charset="0"/>
              </a:rPr>
              <a:t>Nº</a:t>
            </a:r>
            <a:r>
              <a:rPr lang="es-PE" altLang="es-PE" sz="2800" b="1" dirty="0">
                <a:latin typeface="Arial" panose="020B0604020202020204" pitchFamily="34" charset="0"/>
                <a:ea typeface="Times New Roman" panose="02020603050405020304" pitchFamily="18" charset="0"/>
                <a:cs typeface="Arial" panose="020B0604020202020204" pitchFamily="34" charset="0"/>
              </a:rPr>
              <a:t> 9:</a:t>
            </a:r>
          </a:p>
          <a:p>
            <a:r>
              <a:rPr lang="es-ES" sz="2200" b="0" i="0" u="none" strike="noStrike" baseline="0" dirty="0">
                <a:solidFill>
                  <a:srgbClr val="252525"/>
                </a:solidFill>
                <a:latin typeface="Arial" panose="020B0604020202020204" pitchFamily="34" charset="0"/>
              </a:rPr>
              <a:t>Realiza conexión a proveedores de servicio IOT en la nube para monitorear sensores y controlar actuadores </a:t>
            </a:r>
            <a:r>
              <a:rPr lang="es-ES" sz="2200" b="0" i="0" u="none" strike="noStrike" baseline="0" dirty="0">
                <a:solidFill>
                  <a:srgbClr val="000000"/>
                </a:solidFill>
                <a:latin typeface="Arial" panose="020B0604020202020204" pitchFamily="34" charset="0"/>
              </a:rPr>
              <a:t>	</a:t>
            </a:r>
          </a:p>
          <a:p>
            <a:r>
              <a:rPr lang="es-ES" sz="1800" b="0" i="0" u="none" strike="noStrike" baseline="0" dirty="0">
                <a:solidFill>
                  <a:srgbClr val="000000"/>
                </a:solidFill>
                <a:latin typeface="Arial" panose="020B0604020202020204" pitchFamily="34" charset="0"/>
              </a:rPr>
              <a:t>	</a:t>
            </a:r>
          </a:p>
          <a:p>
            <a:r>
              <a:rPr lang="es-ES" altLang="es-PE" dirty="0">
                <a:solidFill>
                  <a:srgbClr val="252525"/>
                </a:solidFill>
                <a:latin typeface="Arial" panose="020B0604020202020204" pitchFamily="34" charset="0"/>
              </a:rPr>
              <a:t>	</a:t>
            </a:r>
          </a:p>
          <a:p>
            <a:r>
              <a:rPr lang="es-ES" altLang="es-PE" dirty="0">
                <a:solidFill>
                  <a:srgbClr val="000000"/>
                </a:solidFill>
                <a:latin typeface="Arial" panose="020B0604020202020204" pitchFamily="34" charset="0"/>
              </a:rPr>
              <a:t>	</a:t>
            </a:r>
          </a:p>
          <a:p>
            <a:r>
              <a:rPr lang="es-ES" altLang="es-PE" dirty="0">
                <a:solidFill>
                  <a:srgbClr val="000000"/>
                </a:solidFill>
                <a:latin typeface="Arial" panose="020B0604020202020204" pitchFamily="34" charset="0"/>
              </a:rPr>
              <a:t>	</a:t>
            </a:r>
          </a:p>
        </p:txBody>
      </p:sp>
      <p:pic>
        <p:nvPicPr>
          <p:cNvPr id="8195" name="Picture 4" descr="Resultado de imagen para logo idat">
            <a:extLst>
              <a:ext uri="{FF2B5EF4-FFF2-40B4-BE49-F238E27FC236}">
                <a16:creationId xmlns:a16="http://schemas.microsoft.com/office/drawing/2014/main" id="{5FAC392E-3850-4146-B470-8BD9AD284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301625"/>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ata Mining y su empleo - Comunidad Huawei Enterprise">
            <a:extLst>
              <a:ext uri="{FF2B5EF4-FFF2-40B4-BE49-F238E27FC236}">
                <a16:creationId xmlns:a16="http://schemas.microsoft.com/office/drawing/2014/main" id="{5443AD9A-55DA-4A03-9CF2-4FC00A30E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988" y="2263977"/>
            <a:ext cx="5309392" cy="299120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42D9E6F0-F003-484F-AC3D-3D2150A64836}"/>
              </a:ext>
            </a:extLst>
          </p:cNvPr>
          <p:cNvSpPr txBox="1"/>
          <p:nvPr/>
        </p:nvSpPr>
        <p:spPr>
          <a:xfrm>
            <a:off x="505719" y="1536174"/>
            <a:ext cx="10788242" cy="3785652"/>
          </a:xfrm>
          <a:prstGeom prst="rect">
            <a:avLst/>
          </a:prstGeom>
          <a:noFill/>
        </p:spPr>
        <p:txBody>
          <a:bodyPr wrap="square">
            <a:spAutoFit/>
          </a:bodyPr>
          <a:lstStyle/>
          <a:p>
            <a:pPr algn="just"/>
            <a:r>
              <a:rPr lang="es-ES" sz="2400" dirty="0">
                <a:latin typeface="Arial" panose="020B0604020202020204" pitchFamily="34" charset="0"/>
                <a:cs typeface="Arial" panose="020B0604020202020204" pitchFamily="34" charset="0"/>
              </a:rPr>
              <a:t>Es un </a:t>
            </a:r>
            <a:r>
              <a:rPr lang="es-ES" sz="2400" b="0" i="0" dirty="0">
                <a:effectLst/>
                <a:latin typeface="Arial" panose="020B0604020202020204" pitchFamily="34" charset="0"/>
                <a:cs typeface="Arial" panose="020B0604020202020204" pitchFamily="34" charset="0"/>
              </a:rPr>
              <a:t>conjunto de técnicas y tecnologías que permiten explorar grandes bases de datos, de manera automática o semiautomática, con el objetivo de encontrar patrones repetitivos, tendencias o reglas que expliquen el comportamiento de los datos en un determinado contexto.</a:t>
            </a:r>
          </a:p>
          <a:p>
            <a:pPr algn="just"/>
            <a:endParaRPr lang="es-ES" sz="2400" dirty="0">
              <a:latin typeface="Arial" panose="020B0604020202020204" pitchFamily="34" charset="0"/>
              <a:cs typeface="Arial" panose="020B0604020202020204" pitchFamily="34" charset="0"/>
            </a:endParaRPr>
          </a:p>
          <a:p>
            <a:pPr algn="just"/>
            <a:r>
              <a:rPr lang="es-ES" sz="2400" b="1" i="0" dirty="0">
                <a:effectLst/>
                <a:latin typeface="Arial" panose="020B0604020202020204" pitchFamily="34" charset="0"/>
                <a:cs typeface="Arial" panose="020B0604020202020204" pitchFamily="34" charset="0"/>
              </a:rPr>
              <a:t>CARACTERISTICAS </a:t>
            </a:r>
          </a:p>
          <a:p>
            <a:pPr marL="342900" indent="-342900" algn="just">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Se pueden combinar, analizar y procesar fácilmente.</a:t>
            </a:r>
          </a:p>
          <a:p>
            <a:pPr marL="342900" indent="-342900" algn="just">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El entorno de la minería de datos suele tener una relación cliente - servidor. </a:t>
            </a:r>
          </a:p>
          <a:p>
            <a:pPr marL="342900" indent="-342900" algn="just">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Se almacenan datos que algunas veces contienen información almacenada durante varios años.</a:t>
            </a:r>
          </a:p>
        </p:txBody>
      </p:sp>
      <p:sp>
        <p:nvSpPr>
          <p:cNvPr id="4" name="CuadroTexto 3">
            <a:extLst>
              <a:ext uri="{FF2B5EF4-FFF2-40B4-BE49-F238E27FC236}">
                <a16:creationId xmlns:a16="http://schemas.microsoft.com/office/drawing/2014/main" id="{A4A886B2-D54C-4346-A7A3-46837DCF72DC}"/>
              </a:ext>
            </a:extLst>
          </p:cNvPr>
          <p:cNvSpPr txBox="1"/>
          <p:nvPr/>
        </p:nvSpPr>
        <p:spPr>
          <a:xfrm>
            <a:off x="704770" y="520117"/>
            <a:ext cx="4827860" cy="1046440"/>
          </a:xfrm>
          <a:prstGeom prst="rect">
            <a:avLst/>
          </a:prstGeom>
          <a:noFill/>
        </p:spPr>
        <p:txBody>
          <a:bodyPr wrap="none" rtlCol="0">
            <a:spAutoFit/>
          </a:bodyPr>
          <a:lstStyle/>
          <a:p>
            <a:r>
              <a:rPr lang="es-ES" sz="3200" b="1" dirty="0">
                <a:latin typeface="Arial" panose="020B0604020202020204" pitchFamily="34" charset="0"/>
                <a:cs typeface="Arial" panose="020B0604020202020204" pitchFamily="34" charset="0"/>
              </a:rPr>
              <a:t>MINERIAS DE DATOS</a:t>
            </a:r>
          </a:p>
          <a:p>
            <a:r>
              <a:rPr lang="es-PE" sz="1500" b="1" dirty="0">
                <a:latin typeface="Arial" panose="020B0604020202020204" pitchFamily="34" charset="0"/>
                <a:cs typeface="Arial" panose="020B0604020202020204" pitchFamily="34" charset="0"/>
              </a:rPr>
              <a:t>https://www.youtube.com/watch?v=ueAaIEr0PY4</a:t>
            </a:r>
          </a:p>
          <a:p>
            <a:r>
              <a:rPr lang="es-PE" sz="1500" b="1" dirty="0">
                <a:latin typeface="Arial" panose="020B0604020202020204" pitchFamily="34" charset="0"/>
                <a:cs typeface="Arial" panose="020B0604020202020204" pitchFamily="34" charset="0"/>
              </a:rPr>
              <a:t>https://www.youtube.com/watch?v=4NjXDTZmJUM</a:t>
            </a:r>
          </a:p>
        </p:txBody>
      </p:sp>
    </p:spTree>
    <p:extLst>
      <p:ext uri="{BB962C8B-B14F-4D97-AF65-F5344CB8AC3E}">
        <p14:creationId xmlns:p14="http://schemas.microsoft.com/office/powerpoint/2010/main" val="23200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42D9E6F0-F003-484F-AC3D-3D2150A64836}"/>
              </a:ext>
            </a:extLst>
          </p:cNvPr>
          <p:cNvSpPr txBox="1"/>
          <p:nvPr/>
        </p:nvSpPr>
        <p:spPr>
          <a:xfrm>
            <a:off x="582161" y="671404"/>
            <a:ext cx="10788242" cy="4801314"/>
          </a:xfrm>
          <a:prstGeom prst="rect">
            <a:avLst/>
          </a:prstGeom>
          <a:noFill/>
        </p:spPr>
        <p:txBody>
          <a:bodyPr wrap="square">
            <a:spAutoFit/>
          </a:bodyPr>
          <a:lstStyle/>
          <a:p>
            <a:pPr algn="l"/>
            <a:r>
              <a:rPr lang="es-ES" sz="2200" b="1" i="0" dirty="0">
                <a:effectLst/>
                <a:latin typeface="Arial" panose="020B0604020202020204" pitchFamily="34" charset="0"/>
                <a:cs typeface="Arial" panose="020B0604020202020204" pitchFamily="34" charset="0"/>
              </a:rPr>
              <a:t>ETAPAS DEL PROCESO DE LA MINERÍA DE DATOS </a:t>
            </a:r>
          </a:p>
          <a:p>
            <a:pPr algn="l"/>
            <a:endParaRPr lang="es-ES" sz="2200" b="1" i="0" dirty="0">
              <a:effectLs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Determinación de los objetivos: </a:t>
            </a:r>
            <a:r>
              <a:rPr lang="es-ES" sz="2200" b="0" i="0" dirty="0">
                <a:effectLst/>
                <a:latin typeface="Arial" panose="020B0604020202020204" pitchFamily="34" charset="0"/>
                <a:cs typeface="Arial" panose="020B0604020202020204" pitchFamily="34" charset="0"/>
              </a:rPr>
              <a:t>Trata de la delimitación de los objetivos que el cliente desea bajo la orientación del especialista en data </a:t>
            </a:r>
            <a:r>
              <a:rPr lang="es-ES" sz="2200" b="0" i="0" dirty="0" err="1">
                <a:effectLst/>
                <a:latin typeface="Arial" panose="020B0604020202020204" pitchFamily="34" charset="0"/>
                <a:cs typeface="Arial" panose="020B0604020202020204" pitchFamily="34" charset="0"/>
              </a:rPr>
              <a:t>mining</a:t>
            </a:r>
            <a:r>
              <a:rPr lang="es-ES" sz="2200" b="0" i="0" dirty="0">
                <a:effectLst/>
                <a:latin typeface="Arial" panose="020B0604020202020204" pitchFamily="34" charset="0"/>
                <a:cs typeface="Arial" panose="020B0604020202020204" pitchFamily="34" charset="0"/>
              </a:rPr>
              <a:t>. </a:t>
            </a:r>
          </a:p>
          <a:p>
            <a:pPr marL="342900" indent="-342900" algn="l">
              <a:buFont typeface="Wingdings" panose="05000000000000000000" pitchFamily="2" charset="2"/>
              <a:buChar char="ü"/>
            </a:pPr>
            <a:endParaRPr lang="es-ES" sz="2200" b="0" i="0" dirty="0">
              <a:effectLs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Pre procesamiento de los datos: </a:t>
            </a:r>
            <a:r>
              <a:rPr lang="es-ES" sz="2200" b="0" i="0" dirty="0">
                <a:effectLst/>
                <a:latin typeface="Arial" panose="020B0604020202020204" pitchFamily="34" charset="0"/>
                <a:cs typeface="Arial" panose="020B0604020202020204" pitchFamily="34" charset="0"/>
              </a:rPr>
              <a:t>Se refiere a la selección, la limpieza, el enriquecimiento, la reducción y la transformación de las bases de datos. </a:t>
            </a:r>
          </a:p>
          <a:p>
            <a:pPr marL="342900" indent="-342900" algn="l">
              <a:buFont typeface="Wingdings" panose="05000000000000000000" pitchFamily="2" charset="2"/>
              <a:buChar char="ü"/>
            </a:pPr>
            <a:r>
              <a:rPr lang="es-ES" sz="2200" b="0" i="0" dirty="0">
                <a:effectLst/>
                <a:latin typeface="Arial" panose="020B0604020202020204" pitchFamily="34" charset="0"/>
                <a:cs typeface="Arial" panose="020B0604020202020204" pitchFamily="34" charset="0"/>
              </a:rPr>
              <a:t>Determinación del modelo: Se comienza realizando unos análisis estadísticos de los datos, y después se lleva a cabo una visualización gráfica de los mismos para tener </a:t>
            </a:r>
            <a:r>
              <a:rPr lang="es-ES" sz="2200" i="0" dirty="0">
                <a:effectLst/>
                <a:latin typeface="Arial" panose="020B0604020202020204" pitchFamily="34" charset="0"/>
                <a:cs typeface="Arial" panose="020B0604020202020204" pitchFamily="34" charset="0"/>
              </a:rPr>
              <a:t>una primera aproximación. </a:t>
            </a:r>
          </a:p>
          <a:p>
            <a:pPr marL="342900" indent="-342900" algn="l">
              <a:buFont typeface="Wingdings" panose="05000000000000000000" pitchFamily="2" charset="2"/>
              <a:buChar char="ü"/>
            </a:pPr>
            <a:endParaRPr lang="es-ES" sz="2200" i="0" dirty="0">
              <a:effectLs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ü"/>
            </a:pPr>
            <a:r>
              <a:rPr lang="es-ES" sz="2200" b="1" i="0" dirty="0">
                <a:effectLst/>
                <a:latin typeface="Arial" panose="020B0604020202020204" pitchFamily="34" charset="0"/>
                <a:cs typeface="Arial" panose="020B0604020202020204" pitchFamily="34" charset="0"/>
              </a:rPr>
              <a:t>Análisis de los resultados: </a:t>
            </a:r>
            <a:r>
              <a:rPr lang="es-ES" sz="2200" b="0" i="0" dirty="0">
                <a:effectLst/>
                <a:latin typeface="Arial" panose="020B0604020202020204" pitchFamily="34" charset="0"/>
                <a:cs typeface="Arial" panose="020B0604020202020204" pitchFamily="34" charset="0"/>
              </a:rPr>
              <a:t>Verifica si los resultados obtenidos son coherentes y los coteja con los obtenidos por los análisis estadísticos y de visualización gráfica.</a:t>
            </a:r>
          </a:p>
          <a:p>
            <a:pPr algn="l"/>
            <a:endParaRPr lang="es-ES" sz="2000" b="0" i="0" dirty="0">
              <a:solidFill>
                <a:srgbClr val="3B3835"/>
              </a:solidFill>
              <a:effectLst/>
              <a:latin typeface="Source Sans Pro" panose="020B0604020202020204" pitchFamily="34" charset="0"/>
            </a:endParaRPr>
          </a:p>
        </p:txBody>
      </p:sp>
    </p:spTree>
    <p:extLst>
      <p:ext uri="{BB962C8B-B14F-4D97-AF65-F5344CB8AC3E}">
        <p14:creationId xmlns:p14="http://schemas.microsoft.com/office/powerpoint/2010/main" val="3124763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42D9E6F0-F003-484F-AC3D-3D2150A64836}"/>
              </a:ext>
            </a:extLst>
          </p:cNvPr>
          <p:cNvSpPr txBox="1"/>
          <p:nvPr/>
        </p:nvSpPr>
        <p:spPr>
          <a:xfrm>
            <a:off x="416653" y="308544"/>
            <a:ext cx="10788242" cy="4893647"/>
          </a:xfrm>
          <a:prstGeom prst="rect">
            <a:avLst/>
          </a:prstGeom>
          <a:noFill/>
        </p:spPr>
        <p:txBody>
          <a:bodyPr wrap="square">
            <a:spAutoFit/>
          </a:bodyPr>
          <a:lstStyle/>
          <a:p>
            <a:pPr algn="just"/>
            <a:r>
              <a:rPr lang="es-ES" sz="2400" b="1" i="0" dirty="0">
                <a:effectLst/>
                <a:latin typeface="Arial" panose="020B0604020202020204" pitchFamily="34" charset="0"/>
                <a:cs typeface="Arial" panose="020B0604020202020204" pitchFamily="34" charset="0"/>
              </a:rPr>
              <a:t>VENTAJAS Y DESVENTAJAS DE LA MINERÍA DE DATOS</a:t>
            </a:r>
          </a:p>
          <a:p>
            <a:pPr algn="just"/>
            <a:endParaRPr lang="es-ES" sz="2400" b="0" i="0" dirty="0">
              <a:effectLst/>
              <a:latin typeface="Arial" panose="020B0604020202020204" pitchFamily="34" charset="0"/>
              <a:cs typeface="Arial" panose="020B0604020202020204" pitchFamily="34" charset="0"/>
            </a:endParaRPr>
          </a:p>
          <a:p>
            <a:pPr algn="just"/>
            <a:r>
              <a:rPr lang="es-ES" sz="2400" b="1" i="0" dirty="0">
                <a:effectLst/>
                <a:latin typeface="Arial" panose="020B0604020202020204" pitchFamily="34" charset="0"/>
                <a:cs typeface="Arial" panose="020B0604020202020204" pitchFamily="34" charset="0"/>
              </a:rPr>
              <a:t>Ventajas </a:t>
            </a:r>
          </a:p>
          <a:p>
            <a:pPr marL="342900" indent="-342900" algn="just">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Enormes bases de datos pueden ser analizadas.</a:t>
            </a:r>
          </a:p>
          <a:p>
            <a:pPr marL="342900" indent="-342900" algn="just">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El Data </a:t>
            </a:r>
            <a:r>
              <a:rPr lang="es-ES" sz="2400" b="0" i="0" dirty="0" err="1">
                <a:effectLst/>
                <a:latin typeface="Arial" panose="020B0604020202020204" pitchFamily="34" charset="0"/>
                <a:cs typeface="Arial" panose="020B0604020202020204" pitchFamily="34" charset="0"/>
              </a:rPr>
              <a:t>Mining</a:t>
            </a:r>
            <a:r>
              <a:rPr lang="es-ES" sz="2400" b="0" i="0" dirty="0">
                <a:effectLst/>
                <a:latin typeface="Arial" panose="020B0604020202020204" pitchFamily="34" charset="0"/>
                <a:cs typeface="Arial" panose="020B0604020202020204" pitchFamily="34" charset="0"/>
              </a:rPr>
              <a:t> descubre información que no se esperaba obtener.</a:t>
            </a:r>
          </a:p>
          <a:p>
            <a:pPr marL="342900" indent="-342900" algn="just">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Los Modelos son confiables. </a:t>
            </a:r>
          </a:p>
          <a:p>
            <a:pPr marL="342900" indent="-342900" algn="just">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Los modelos se construyen de manera rápida.</a:t>
            </a:r>
          </a:p>
          <a:p>
            <a:pPr algn="just"/>
            <a:endParaRPr lang="es-ES" sz="2400" b="0" i="0" dirty="0">
              <a:effectLst/>
              <a:latin typeface="Arial" panose="020B0604020202020204" pitchFamily="34" charset="0"/>
              <a:cs typeface="Arial" panose="020B0604020202020204" pitchFamily="34" charset="0"/>
            </a:endParaRPr>
          </a:p>
          <a:p>
            <a:pPr algn="just"/>
            <a:r>
              <a:rPr lang="es-ES" sz="2400" b="1" i="0" dirty="0">
                <a:effectLst/>
                <a:latin typeface="Arial" panose="020B0604020202020204" pitchFamily="34" charset="0"/>
                <a:cs typeface="Arial" panose="020B0604020202020204" pitchFamily="34" charset="0"/>
              </a:rPr>
              <a:t>Desventajas </a:t>
            </a:r>
          </a:p>
          <a:p>
            <a:pPr marL="342900" indent="-342900" algn="just">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Dificultad de recopilación de los datos. </a:t>
            </a:r>
          </a:p>
          <a:p>
            <a:pPr marL="342900" indent="-342900" algn="just">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El pre procesamiento de datos puede llevar demasiado tiempo. </a:t>
            </a:r>
          </a:p>
          <a:p>
            <a:pPr marL="342900" indent="-342900" algn="just">
              <a:buFont typeface="Wingdings" panose="05000000000000000000" pitchFamily="2" charset="2"/>
              <a:buChar char="ü"/>
            </a:pPr>
            <a:r>
              <a:rPr lang="es-ES" sz="2400" b="0" i="0" dirty="0">
                <a:effectLst/>
                <a:latin typeface="Arial" panose="020B0604020202020204" pitchFamily="34" charset="0"/>
                <a:cs typeface="Arial" panose="020B0604020202020204" pitchFamily="34" charset="0"/>
              </a:rPr>
              <a:t>No está asegurada la obtención de un modelo válido</a:t>
            </a:r>
          </a:p>
          <a:p>
            <a:pPr algn="just"/>
            <a:endParaRPr lang="es-ES" sz="24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4641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4DA2733-6138-4210-B627-87B6F317DB56}"/>
              </a:ext>
            </a:extLst>
          </p:cNvPr>
          <p:cNvPicPr>
            <a:picLocks noChangeAspect="1"/>
          </p:cNvPicPr>
          <p:nvPr/>
        </p:nvPicPr>
        <p:blipFill>
          <a:blip r:embed="rId2"/>
          <a:stretch>
            <a:fillRect/>
          </a:stretch>
        </p:blipFill>
        <p:spPr>
          <a:xfrm>
            <a:off x="6867331" y="284103"/>
            <a:ext cx="4788751" cy="6365933"/>
          </a:xfrm>
          <a:prstGeom prst="rect">
            <a:avLst/>
          </a:prstGeom>
        </p:spPr>
      </p:pic>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 Data mining y Big data: Qué es y Cómo aplicarlo en mi Negocio">
            <a:extLst>
              <a:ext uri="{FF2B5EF4-FFF2-40B4-BE49-F238E27FC236}">
                <a16:creationId xmlns:a16="http://schemas.microsoft.com/office/drawing/2014/main" id="{DF6A87F1-F62A-4315-AA0E-0F92FFBF7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96" y="1643615"/>
            <a:ext cx="6408378" cy="360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711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42D9E6F0-F003-484F-AC3D-3D2150A64836}"/>
              </a:ext>
            </a:extLst>
          </p:cNvPr>
          <p:cNvSpPr txBox="1"/>
          <p:nvPr/>
        </p:nvSpPr>
        <p:spPr>
          <a:xfrm>
            <a:off x="405992" y="593770"/>
            <a:ext cx="10788242" cy="3139321"/>
          </a:xfrm>
          <a:prstGeom prst="rect">
            <a:avLst/>
          </a:prstGeom>
          <a:noFill/>
        </p:spPr>
        <p:txBody>
          <a:bodyPr wrap="square">
            <a:spAutoFit/>
          </a:bodyPr>
          <a:lstStyle/>
          <a:p>
            <a:pPr algn="just"/>
            <a:r>
              <a:rPr lang="es-PE" sz="2200" b="1" dirty="0">
                <a:effectLst/>
                <a:latin typeface="Arial" panose="020B0604020202020204" pitchFamily="34" charset="0"/>
                <a:ea typeface="Times New Roman" panose="02020603050405020304" pitchFamily="18" charset="0"/>
                <a:cs typeface="Arial" panose="020B0604020202020204" pitchFamily="34" charset="0"/>
              </a:rPr>
              <a:t>SERVIDOR DE DATOS LOCAL</a:t>
            </a:r>
          </a:p>
          <a:p>
            <a:pPr algn="just"/>
            <a:endParaRPr lang="es-PE" sz="2200" b="1"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s-ES" sz="2200" dirty="0">
                <a:latin typeface="Arial" panose="020B0604020202020204" pitchFamily="34" charset="0"/>
                <a:cs typeface="Arial" panose="020B0604020202020204" pitchFamily="34" charset="0"/>
              </a:rPr>
              <a:t>E</a:t>
            </a:r>
            <a:r>
              <a:rPr lang="es-ES" sz="2200" b="0" i="0" dirty="0">
                <a:effectLst/>
                <a:latin typeface="Arial" panose="020B0604020202020204" pitchFamily="34" charset="0"/>
                <a:cs typeface="Arial" panose="020B0604020202020204" pitchFamily="34" charset="0"/>
              </a:rPr>
              <a:t>s conocido por funcionar de la misma manera que un servidor normal, pero tienen una gran diferencia. Nos permite albergar o almacenar información para acceder a ella en el momento que deseemos; no solo nosotros, también otros usuarios que puedan acceder al servidor. Pero, un servidor local se diferencia de los servidores normales por estar situado en el mismo lugar que nosotros, puede ser en la empresa donde trabajamos, nuestra casa, oficina, etc.</a:t>
            </a:r>
            <a:r>
              <a:rPr lang="es-PE" sz="2200" dirty="0">
                <a:effectLst/>
                <a:latin typeface="Arial" panose="020B0604020202020204" pitchFamily="34" charset="0"/>
                <a:ea typeface="Times New Roman" panose="02020603050405020304" pitchFamily="18" charset="0"/>
                <a:cs typeface="Arial" panose="020B0604020202020204" pitchFamily="34" charset="0"/>
              </a:rPr>
              <a:t> </a:t>
            </a:r>
          </a:p>
          <a:p>
            <a:pPr algn="just"/>
            <a:r>
              <a:rPr lang="es-PE" sz="2200" dirty="0">
                <a:effectLst/>
                <a:latin typeface="Arial" panose="020B0604020202020204" pitchFamily="34" charset="0"/>
                <a:ea typeface="Times New Roman" panose="02020603050405020304" pitchFamily="18" charset="0"/>
                <a:cs typeface="Arial" panose="020B0604020202020204" pitchFamily="34" charset="0"/>
              </a:rPr>
              <a:t> </a:t>
            </a:r>
          </a:p>
        </p:txBody>
      </p:sp>
      <p:sp>
        <p:nvSpPr>
          <p:cNvPr id="6" name="CuadroTexto 5">
            <a:extLst>
              <a:ext uri="{FF2B5EF4-FFF2-40B4-BE49-F238E27FC236}">
                <a16:creationId xmlns:a16="http://schemas.microsoft.com/office/drawing/2014/main" id="{55870440-8096-4E61-AB7B-F871F9FEA570}"/>
              </a:ext>
            </a:extLst>
          </p:cNvPr>
          <p:cNvSpPr txBox="1"/>
          <p:nvPr/>
        </p:nvSpPr>
        <p:spPr>
          <a:xfrm>
            <a:off x="405992" y="3914569"/>
            <a:ext cx="6094602" cy="923330"/>
          </a:xfrm>
          <a:prstGeom prst="rect">
            <a:avLst/>
          </a:prstGeom>
          <a:noFill/>
        </p:spPr>
        <p:txBody>
          <a:bodyPr wrap="square">
            <a:spAutoFit/>
          </a:bodyPr>
          <a:lstStyle/>
          <a:p>
            <a:r>
              <a:rPr lang="es-PE" dirty="0">
                <a:solidFill>
                  <a:srgbClr val="FF0000"/>
                </a:solidFill>
              </a:rPr>
              <a:t>==&gt;</a:t>
            </a:r>
            <a:r>
              <a:rPr lang="es-PE" dirty="0"/>
              <a:t>  https://www.youtube.com/watch?v=MzRbCTR3Shk</a:t>
            </a:r>
          </a:p>
          <a:p>
            <a:r>
              <a:rPr lang="es-PE" dirty="0">
                <a:solidFill>
                  <a:srgbClr val="FF0000"/>
                </a:solidFill>
              </a:rPr>
              <a:t>==&gt; </a:t>
            </a:r>
            <a:r>
              <a:rPr lang="es-PE" dirty="0"/>
              <a:t> https://www.youtube.com/watch?v=A5lc3mtS5Kk</a:t>
            </a:r>
          </a:p>
          <a:p>
            <a:r>
              <a:rPr lang="es-PE" dirty="0">
                <a:solidFill>
                  <a:srgbClr val="FF0000"/>
                </a:solidFill>
              </a:rPr>
              <a:t>==&gt;  </a:t>
            </a:r>
            <a:r>
              <a:rPr lang="es-PE" dirty="0"/>
              <a:t>https://www.youtube.com/watch?v=5dGbfK8wR8Y</a:t>
            </a:r>
          </a:p>
        </p:txBody>
      </p:sp>
      <p:pic>
        <p:nvPicPr>
          <p:cNvPr id="7170" name="Picture 2" descr="Características de un servidor web ¡Todos los detalles! ▷➡️ VidaBytes ▷➡️">
            <a:extLst>
              <a:ext uri="{FF2B5EF4-FFF2-40B4-BE49-F238E27FC236}">
                <a16:creationId xmlns:a16="http://schemas.microsoft.com/office/drawing/2014/main" id="{5DAF46CD-CFFE-45F7-9D62-E1AEF96AC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316" y="3234335"/>
            <a:ext cx="4991034" cy="320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30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42D9E6F0-F003-484F-AC3D-3D2150A64836}"/>
              </a:ext>
            </a:extLst>
          </p:cNvPr>
          <p:cNvSpPr txBox="1"/>
          <p:nvPr/>
        </p:nvSpPr>
        <p:spPr>
          <a:xfrm>
            <a:off x="322102" y="463728"/>
            <a:ext cx="10788242" cy="6186309"/>
          </a:xfrm>
          <a:prstGeom prst="rect">
            <a:avLst/>
          </a:prstGeom>
          <a:noFill/>
        </p:spPr>
        <p:txBody>
          <a:bodyPr wrap="square">
            <a:spAutoFit/>
          </a:bodyPr>
          <a:lstStyle/>
          <a:p>
            <a:pPr algn="just"/>
            <a:r>
              <a:rPr lang="es-ES" sz="2200" b="1" i="0" dirty="0">
                <a:effectLst/>
                <a:latin typeface="Arial" panose="020B0604020202020204" pitchFamily="34" charset="0"/>
                <a:cs typeface="Arial" panose="020B0604020202020204" pitchFamily="34" charset="0"/>
              </a:rPr>
              <a:t>VENTAJAS DE TENER UN SERVIDOR LOCAL</a:t>
            </a:r>
          </a:p>
          <a:p>
            <a:pPr algn="just">
              <a:buFont typeface="Arial" panose="020B0604020202020204" pitchFamily="34" charset="0"/>
              <a:buChar char="•"/>
            </a:pPr>
            <a:r>
              <a:rPr lang="es-ES" sz="2200" b="1" i="0" dirty="0">
                <a:effectLst/>
                <a:latin typeface="Arial" panose="020B0604020202020204" pitchFamily="34" charset="0"/>
                <a:cs typeface="Arial" panose="020B0604020202020204" pitchFamily="34" charset="0"/>
              </a:rPr>
              <a:t>Ahorro de dinero a largo plazo</a:t>
            </a:r>
            <a:r>
              <a:rPr lang="es-ES" sz="2200" b="0" i="0" dirty="0">
                <a:effectLst/>
                <a:latin typeface="Arial" panose="020B0604020202020204" pitchFamily="34" charset="0"/>
                <a:cs typeface="Arial" panose="020B0604020202020204" pitchFamily="34" charset="0"/>
              </a:rPr>
              <a:t>: la compra de un servidor nunca es barata, y en muchas ocasiones arrendarlos tampoco, pero puedes estar seguro que arrendar un servidor te saldrá muchísimo más barato que comprarlo. Esto quiere decir que sí compramos un servidor tendremos una fuerte inversión inicial, sin embargo al cabo de un año o dos, dependiendo del costo del servidor, habremos ya amortiguado ese gasto.</a:t>
            </a:r>
          </a:p>
          <a:p>
            <a:pPr algn="just">
              <a:buFont typeface="Arial" panose="020B0604020202020204" pitchFamily="34" charset="0"/>
              <a:buChar char="•"/>
            </a:pPr>
            <a:r>
              <a:rPr lang="es-ES" sz="2200" b="1" i="0" dirty="0">
                <a:effectLst/>
                <a:latin typeface="Arial" panose="020B0604020202020204" pitchFamily="34" charset="0"/>
                <a:cs typeface="Arial" panose="020B0604020202020204" pitchFamily="34" charset="0"/>
              </a:rPr>
              <a:t>Rápida conectividad</a:t>
            </a:r>
            <a:r>
              <a:rPr lang="es-ES" sz="2200" b="0" i="0" dirty="0">
                <a:effectLst/>
                <a:latin typeface="Arial" panose="020B0604020202020204" pitchFamily="34" charset="0"/>
                <a:cs typeface="Arial" panose="020B0604020202020204" pitchFamily="34" charset="0"/>
              </a:rPr>
              <a:t>: no es lo mismo tener un servidor a unos pocos metros de ti en una red local que tenerlo a miles de kilómetros al otro lado del mundo. Sí, hoy en día las líneas internacionales son muy buenas y la diferencia en la distancia se nota en pocos casos, pero sigue estando: si tienes el server localmente siempre obtendrás un mejor tiempo de respuesta, y si se trata de un servidor de juegos online su ubicación es extremadamente importante.</a:t>
            </a:r>
          </a:p>
          <a:p>
            <a:pPr algn="just">
              <a:buFont typeface="Arial" panose="020B0604020202020204" pitchFamily="34" charset="0"/>
              <a:buChar char="•"/>
            </a:pPr>
            <a:r>
              <a:rPr lang="es-ES" sz="2200" b="1" i="0" dirty="0">
                <a:effectLst/>
                <a:latin typeface="Arial" panose="020B0604020202020204" pitchFamily="34" charset="0"/>
                <a:cs typeface="Arial" panose="020B0604020202020204" pitchFamily="34" charset="0"/>
              </a:rPr>
              <a:t>Mayor seguridad</a:t>
            </a:r>
            <a:r>
              <a:rPr lang="es-ES" sz="2200" b="0" i="0" dirty="0">
                <a:effectLst/>
                <a:latin typeface="Arial" panose="020B0604020202020204" pitchFamily="34" charset="0"/>
                <a:cs typeface="Arial" panose="020B0604020202020204" pitchFamily="34" charset="0"/>
              </a:rPr>
              <a:t>: la seguridad es también un aspecto clave para muchas empresas, y hay quienes simplemente no confían en guardar información importante en un servidor al cual no pueden tener acceso físicamente. Para este tipo de casos un servidor local también se vuelve algo ideal, ya que se puede controlar quién tiene acceso al servidor a nivel físico.</a:t>
            </a:r>
          </a:p>
        </p:txBody>
      </p:sp>
    </p:spTree>
    <p:extLst>
      <p:ext uri="{BB962C8B-B14F-4D97-AF65-F5344CB8AC3E}">
        <p14:creationId xmlns:p14="http://schemas.microsoft.com/office/powerpoint/2010/main" val="1563421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42D9E6F0-F003-484F-AC3D-3D2150A64836}"/>
              </a:ext>
            </a:extLst>
          </p:cNvPr>
          <p:cNvSpPr txBox="1"/>
          <p:nvPr/>
        </p:nvSpPr>
        <p:spPr>
          <a:xfrm>
            <a:off x="338880" y="522450"/>
            <a:ext cx="10788242" cy="5509200"/>
          </a:xfrm>
          <a:prstGeom prst="rect">
            <a:avLst/>
          </a:prstGeom>
          <a:noFill/>
        </p:spPr>
        <p:txBody>
          <a:bodyPr wrap="square">
            <a:spAutoFit/>
          </a:bodyPr>
          <a:lstStyle/>
          <a:p>
            <a:pPr algn="l"/>
            <a:r>
              <a:rPr lang="es-ES" sz="2200" b="1" i="0" dirty="0">
                <a:effectLst/>
                <a:latin typeface="Arial" panose="020B0604020202020204" pitchFamily="34" charset="0"/>
                <a:cs typeface="Arial" panose="020B0604020202020204" pitchFamily="34" charset="0"/>
              </a:rPr>
              <a:t>DESVENTAJAS DE TENER UN SERVIDOR LOCAL</a:t>
            </a:r>
          </a:p>
          <a:p>
            <a:pPr algn="l"/>
            <a:endParaRPr lang="es-ES" sz="2200" b="1" i="0"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s-ES" sz="2200" b="1" i="0" dirty="0">
                <a:solidFill>
                  <a:srgbClr val="222222"/>
                </a:solidFill>
                <a:effectLst/>
                <a:latin typeface="Arial" panose="020B0604020202020204" pitchFamily="34" charset="0"/>
                <a:cs typeface="Arial" panose="020B0604020202020204" pitchFamily="34" charset="0"/>
              </a:rPr>
              <a:t>Mayor gasto de energía</a:t>
            </a:r>
            <a:r>
              <a:rPr lang="es-ES" sz="2200" b="0" i="0" dirty="0">
                <a:solidFill>
                  <a:srgbClr val="222222"/>
                </a:solidFill>
                <a:effectLst/>
                <a:latin typeface="Arial" panose="020B0604020202020204" pitchFamily="34" charset="0"/>
                <a:cs typeface="Arial" panose="020B0604020202020204" pitchFamily="34" charset="0"/>
              </a:rPr>
              <a:t>: gastarás más energía eléctrica, así como también posiblemente un mayor gasto en el servicio de Internet. Vamos a necesitar sí o sí una IP dedicada para nuestro server, y recuerda que las conexiones dedicadas son más costos que las que usan IP dinámica.</a:t>
            </a:r>
          </a:p>
          <a:p>
            <a:pPr algn="just">
              <a:buFont typeface="Arial" panose="020B0604020202020204" pitchFamily="34" charset="0"/>
              <a:buChar char="•"/>
            </a:pPr>
            <a:r>
              <a:rPr lang="es-ES" sz="2200" b="1" i="0" dirty="0">
                <a:solidFill>
                  <a:srgbClr val="222222"/>
                </a:solidFill>
                <a:effectLst/>
                <a:latin typeface="Arial" panose="020B0604020202020204" pitchFamily="34" charset="0"/>
                <a:cs typeface="Arial" panose="020B0604020202020204" pitchFamily="34" charset="0"/>
              </a:rPr>
              <a:t>Falta de partes para reemplazar hardware defectuoso</a:t>
            </a:r>
            <a:r>
              <a:rPr lang="es-ES" sz="2200" b="0" i="0" dirty="0">
                <a:solidFill>
                  <a:srgbClr val="222222"/>
                </a:solidFill>
                <a:effectLst/>
                <a:latin typeface="Arial" panose="020B0604020202020204" pitchFamily="34" charset="0"/>
                <a:cs typeface="Arial" panose="020B0604020202020204" pitchFamily="34" charset="0"/>
              </a:rPr>
              <a:t>: cuando tenemos un servidor en un data center y ocurre una rotura o falla de hardware es nuestro proveedor quien se encarga de reemplazar el hardware averiado o defectuoso, sin embargo si esto nos ocurre con un servidor local entonces seremos nosotros mismos quienes tendremos que comprar la nueva pieza. Quizá incluso tengamos que contratar la ayuda de un técnico para poder cambiarla, lo cual obviamente involucra un gasto adicional, mientras nuestro </a:t>
            </a:r>
            <a:r>
              <a:rPr lang="es-ES" sz="2200" b="0" i="0" u="none" strike="noStrike" dirty="0">
                <a:effectLst/>
                <a:latin typeface="Arial" panose="020B0604020202020204" pitchFamily="34" charset="0"/>
                <a:cs typeface="Arial" panose="020B0604020202020204" pitchFamily="34" charset="0"/>
              </a:rPr>
              <a:t>servidor está caído</a:t>
            </a:r>
            <a:r>
              <a:rPr lang="es-ES" sz="2200" b="0" i="0" dirty="0">
                <a:effectLst/>
                <a:latin typeface="Arial" panose="020B0604020202020204" pitchFamily="34" charset="0"/>
                <a:cs typeface="Arial" panose="020B0604020202020204" pitchFamily="34" charset="0"/>
              </a:rPr>
              <a:t>.</a:t>
            </a:r>
          </a:p>
          <a:p>
            <a:pPr algn="just">
              <a:buFont typeface="Arial" panose="020B0604020202020204" pitchFamily="34" charset="0"/>
              <a:buChar char="•"/>
            </a:pPr>
            <a:r>
              <a:rPr lang="es-ES" sz="2200" b="1" i="0" dirty="0">
                <a:solidFill>
                  <a:srgbClr val="222222"/>
                </a:solidFill>
                <a:effectLst/>
                <a:latin typeface="Arial" panose="020B0604020202020204" pitchFamily="34" charset="0"/>
                <a:cs typeface="Arial" panose="020B0604020202020204" pitchFamily="34" charset="0"/>
              </a:rPr>
              <a:t>Falta de técnicos calificados</a:t>
            </a:r>
            <a:r>
              <a:rPr lang="es-ES" sz="2200" b="0" i="0" dirty="0">
                <a:solidFill>
                  <a:srgbClr val="222222"/>
                </a:solidFill>
                <a:effectLst/>
                <a:latin typeface="Arial" panose="020B0604020202020204" pitchFamily="34" charset="0"/>
                <a:cs typeface="Arial" panose="020B0604020202020204" pitchFamily="34" charset="0"/>
              </a:rPr>
              <a:t>: los </a:t>
            </a:r>
            <a:r>
              <a:rPr lang="es-ES" sz="2200" b="0" i="0" u="none" strike="noStrike" dirty="0">
                <a:effectLst/>
                <a:latin typeface="Arial" panose="020B0604020202020204" pitchFamily="34" charset="0"/>
                <a:cs typeface="Arial" panose="020B0604020202020204" pitchFamily="34" charset="0"/>
              </a:rPr>
              <a:t>servicios de administración de servidores</a:t>
            </a:r>
            <a:r>
              <a:rPr lang="es-ES" sz="2200" b="0" i="0" dirty="0">
                <a:effectLst/>
                <a:latin typeface="Arial" panose="020B0604020202020204" pitchFamily="34" charset="0"/>
                <a:cs typeface="Arial" panose="020B0604020202020204" pitchFamily="34" charset="0"/>
              </a:rPr>
              <a:t> también entran en juego aquí, </a:t>
            </a:r>
            <a:r>
              <a:rPr lang="es-ES" sz="2200" b="0" i="0" dirty="0">
                <a:solidFill>
                  <a:srgbClr val="222222"/>
                </a:solidFill>
                <a:effectLst/>
                <a:latin typeface="Arial" panose="020B0604020202020204" pitchFamily="34" charset="0"/>
                <a:cs typeface="Arial" panose="020B0604020202020204" pitchFamily="34" charset="0"/>
              </a:rPr>
              <a:t>ya que será necesario que alguien se encargue de administrar el servidor en caso de que no sepamos hacerlo. </a:t>
            </a:r>
            <a:endParaRPr lang="es-PE" sz="22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91347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42D9E6F0-F003-484F-AC3D-3D2150A64836}"/>
              </a:ext>
            </a:extLst>
          </p:cNvPr>
          <p:cNvSpPr txBox="1"/>
          <p:nvPr/>
        </p:nvSpPr>
        <p:spPr>
          <a:xfrm>
            <a:off x="531827" y="486846"/>
            <a:ext cx="10788242" cy="523220"/>
          </a:xfrm>
          <a:prstGeom prst="rect">
            <a:avLst/>
          </a:prstGeom>
          <a:noFill/>
        </p:spPr>
        <p:txBody>
          <a:bodyPr wrap="square">
            <a:spAutoFit/>
          </a:bodyPr>
          <a:lstStyle/>
          <a:p>
            <a:pPr algn="just"/>
            <a:r>
              <a:rPr lang="es-ES" sz="2800" b="1" i="0" dirty="0">
                <a:effectLst/>
                <a:latin typeface="Arial" panose="020B0604020202020204" pitchFamily="34" charset="0"/>
                <a:cs typeface="Arial" panose="020B0604020202020204" pitchFamily="34" charset="0"/>
              </a:rPr>
              <a:t>ACTIVIDAD 9</a:t>
            </a:r>
          </a:p>
        </p:txBody>
      </p:sp>
      <p:sp>
        <p:nvSpPr>
          <p:cNvPr id="6" name="CuadroTexto 5">
            <a:extLst>
              <a:ext uri="{FF2B5EF4-FFF2-40B4-BE49-F238E27FC236}">
                <a16:creationId xmlns:a16="http://schemas.microsoft.com/office/drawing/2014/main" id="{4AB3F3DD-65EA-4B2B-9806-AF224DE14F5A}"/>
              </a:ext>
            </a:extLst>
          </p:cNvPr>
          <p:cNvSpPr txBox="1"/>
          <p:nvPr/>
        </p:nvSpPr>
        <p:spPr>
          <a:xfrm>
            <a:off x="771787" y="1545343"/>
            <a:ext cx="10410738" cy="2944011"/>
          </a:xfrm>
          <a:prstGeom prst="rect">
            <a:avLst/>
          </a:prstGeom>
          <a:noFill/>
        </p:spPr>
        <p:txBody>
          <a:bodyPr wrap="square">
            <a:spAutoFit/>
          </a:bodyPr>
          <a:lstStyle/>
          <a:p>
            <a:pPr>
              <a:lnSpc>
                <a:spcPct val="107000"/>
              </a:lnSpc>
            </a:pPr>
            <a:r>
              <a:rPr lang="es-PE" sz="2500" dirty="0">
                <a:solidFill>
                  <a:srgbClr val="000000"/>
                </a:solidFill>
                <a:latin typeface="Arial" panose="020B0604020202020204" pitchFamily="34" charset="0"/>
                <a:ea typeface="Arial" panose="020B0604020202020204" pitchFamily="34" charset="0"/>
                <a:cs typeface="Arial" panose="020B0604020202020204" pitchFamily="34" charset="0"/>
              </a:rPr>
              <a:t>¿Qué es Dato e Información y cual es su diferencia ?</a:t>
            </a:r>
            <a:endParaRPr lang="es-PE" sz="25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a:lnSpc>
                <a:spcPct val="107000"/>
              </a:lnSpc>
            </a:pPr>
            <a:r>
              <a:rPr lang="es-PE" sz="2500" dirty="0">
                <a:solidFill>
                  <a:srgbClr val="000000"/>
                </a:solidFill>
                <a:latin typeface="Arial" panose="020B0604020202020204" pitchFamily="34" charset="0"/>
                <a:ea typeface="Arial" panose="020B0604020202020204" pitchFamily="34" charset="0"/>
                <a:cs typeface="Arial" panose="020B0604020202020204" pitchFamily="34" charset="0"/>
              </a:rPr>
              <a:t> ¿ que son las unidades de datos?</a:t>
            </a:r>
          </a:p>
          <a:p>
            <a:pPr>
              <a:lnSpc>
                <a:spcPct val="107000"/>
              </a:lnSpc>
            </a:pPr>
            <a:r>
              <a:rPr lang="es-PE" sz="2500" dirty="0">
                <a:solidFill>
                  <a:srgbClr val="000000"/>
                </a:solidFill>
                <a:effectLst/>
                <a:latin typeface="Arial" panose="020B0604020202020204" pitchFamily="34" charset="0"/>
                <a:ea typeface="Arial" panose="020B0604020202020204" pitchFamily="34" charset="0"/>
                <a:cs typeface="Arial" panose="020B0604020202020204" pitchFamily="34" charset="0"/>
              </a:rPr>
              <a:t>¿Qué es un servidor de datos públicos?</a:t>
            </a:r>
          </a:p>
          <a:p>
            <a:pPr>
              <a:lnSpc>
                <a:spcPct val="107000"/>
              </a:lnSpc>
            </a:pPr>
            <a:r>
              <a:rPr lang="es-PE" sz="2500" dirty="0">
                <a:solidFill>
                  <a:srgbClr val="000000"/>
                </a:solidFill>
                <a:effectLst/>
                <a:latin typeface="Arial" panose="020B0604020202020204" pitchFamily="34" charset="0"/>
                <a:ea typeface="Arial" panose="020B0604020202020204" pitchFamily="34" charset="0"/>
                <a:cs typeface="Arial" panose="020B0604020202020204" pitchFamily="34" charset="0"/>
              </a:rPr>
              <a:t>¿Qué tipo de servicios ofrece el proveedor de la nube </a:t>
            </a:r>
            <a:r>
              <a:rPr lang="es-PE" sz="25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IoT</a:t>
            </a:r>
            <a:r>
              <a:rPr lang="es-PE" sz="250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endParaRPr lang="es-PE" sz="25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pPr>
            <a:r>
              <a:rPr lang="es-PE" sz="2500" dirty="0">
                <a:solidFill>
                  <a:srgbClr val="000000"/>
                </a:solidFill>
                <a:effectLst/>
                <a:latin typeface="Arial" panose="020B0604020202020204" pitchFamily="34" charset="0"/>
                <a:ea typeface="Arial" panose="020B0604020202020204" pitchFamily="34" charset="0"/>
                <a:cs typeface="Arial" panose="020B0604020202020204" pitchFamily="34" charset="0"/>
              </a:rPr>
              <a:t>¿Qué ventajas ofrece a las empresas usar una nube de proveedor? </a:t>
            </a:r>
            <a:endParaRPr lang="es-PE" sz="25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pPr>
            <a:r>
              <a:rPr lang="es-PE" sz="2500" dirty="0">
                <a:solidFill>
                  <a:srgbClr val="000000"/>
                </a:solidFill>
                <a:effectLst/>
                <a:latin typeface="Arial" panose="020B0604020202020204" pitchFamily="34" charset="0"/>
                <a:ea typeface="Arial" panose="020B0604020202020204" pitchFamily="34" charset="0"/>
                <a:cs typeface="Arial" panose="020B0604020202020204" pitchFamily="34" charset="0"/>
              </a:rPr>
              <a:t>¿Qué protocolos de Comunicación se usan para transportar los datos?</a:t>
            </a:r>
            <a:endParaRPr lang="es-PE" sz="25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pPr>
            <a:r>
              <a:rPr lang="es-PE" sz="2500" dirty="0">
                <a:solidFill>
                  <a:srgbClr val="000000"/>
                </a:solidFill>
                <a:effectLst/>
                <a:latin typeface="Arial" panose="020B0604020202020204" pitchFamily="34" charset="0"/>
                <a:ea typeface="Arial" panose="020B0604020202020204" pitchFamily="34" charset="0"/>
                <a:cs typeface="Arial" panose="020B0604020202020204" pitchFamily="34" charset="0"/>
              </a:rPr>
              <a:t>Investigue sobre nube de </a:t>
            </a:r>
            <a:r>
              <a:rPr lang="es-PE" sz="25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IoT</a:t>
            </a:r>
            <a:r>
              <a:rPr lang="es-PE" sz="2500" dirty="0">
                <a:solidFill>
                  <a:srgbClr val="000000"/>
                </a:solidFill>
                <a:effectLst/>
                <a:latin typeface="Arial" panose="020B0604020202020204" pitchFamily="34" charset="0"/>
                <a:ea typeface="Arial" panose="020B0604020202020204" pitchFamily="34" charset="0"/>
                <a:cs typeface="Arial" panose="020B0604020202020204" pitchFamily="34" charset="0"/>
              </a:rPr>
              <a:t> de Cisco .</a:t>
            </a:r>
            <a:endParaRPr lang="es-PE" sz="25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37823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42D9E6F0-F003-484F-AC3D-3D2150A64836}"/>
              </a:ext>
            </a:extLst>
          </p:cNvPr>
          <p:cNvSpPr txBox="1"/>
          <p:nvPr/>
        </p:nvSpPr>
        <p:spPr>
          <a:xfrm>
            <a:off x="701879" y="1778751"/>
            <a:ext cx="10788242" cy="4154984"/>
          </a:xfrm>
          <a:prstGeom prst="rect">
            <a:avLst/>
          </a:prstGeom>
          <a:noFill/>
        </p:spPr>
        <p:txBody>
          <a:bodyPr wrap="square">
            <a:spAutoFit/>
          </a:bodyPr>
          <a:lstStyle/>
          <a:p>
            <a:pPr algn="just"/>
            <a:r>
              <a:rPr lang="es-ES" sz="2200" b="0" i="0" dirty="0">
                <a:effectLst/>
                <a:latin typeface="Arial" panose="020B0604020202020204" pitchFamily="34" charset="0"/>
                <a:cs typeface="Arial" panose="020B0604020202020204" pitchFamily="34" charset="0"/>
              </a:rPr>
              <a:t>https://www.sydle.com/es/blog/big%20-data-definicion-importancia-y-tipos-614b791388e600016afa7fc3/</a:t>
            </a:r>
          </a:p>
          <a:p>
            <a:pPr algn="just"/>
            <a:r>
              <a:rPr lang="es-ES" sz="2200" b="0" i="0" dirty="0">
                <a:effectLst/>
                <a:latin typeface="Arial" panose="020B0604020202020204" pitchFamily="34" charset="0"/>
                <a:cs typeface="Arial" panose="020B0604020202020204" pitchFamily="34" charset="0"/>
              </a:rPr>
              <a:t>https://www.iberdrola.com/innovacion/data-mining-definicion-ejemplos-y-aplicaciones</a:t>
            </a:r>
          </a:p>
          <a:p>
            <a:pPr algn="just"/>
            <a:r>
              <a:rPr lang="es-ES" sz="2200" b="0" i="0" dirty="0">
                <a:effectLst/>
                <a:latin typeface="Arial" panose="020B0604020202020204" pitchFamily="34" charset="0"/>
                <a:cs typeface="Arial" panose="020B0604020202020204" pitchFamily="34" charset="0"/>
              </a:rPr>
              <a:t>https://willax.tv/gestion-activos-nube-laas-paas-saas/</a:t>
            </a:r>
            <a:endParaRPr lang="es-ES" sz="2200" dirty="0">
              <a:latin typeface="Arial" panose="020B0604020202020204" pitchFamily="34" charset="0"/>
              <a:cs typeface="Arial" panose="020B0604020202020204" pitchFamily="34" charset="0"/>
            </a:endParaRPr>
          </a:p>
          <a:p>
            <a:pPr algn="just"/>
            <a:r>
              <a:rPr lang="es-ES" sz="2200" b="0" i="0" dirty="0">
                <a:effectLst/>
                <a:latin typeface="Arial" panose="020B0604020202020204" pitchFamily="34" charset="0"/>
                <a:cs typeface="Arial" panose="020B0604020202020204" pitchFamily="34" charset="0"/>
              </a:rPr>
              <a:t>https://blog.contpaqi.com/gestion-empresarial/software-as-a-service-que-es</a:t>
            </a:r>
          </a:p>
          <a:p>
            <a:pPr algn="just"/>
            <a:r>
              <a:rPr lang="es-ES" sz="2200" b="0" i="0" dirty="0">
                <a:effectLst/>
                <a:latin typeface="Arial" panose="020B0604020202020204" pitchFamily="34" charset="0"/>
                <a:cs typeface="Arial" panose="020B0604020202020204" pitchFamily="34" charset="0"/>
              </a:rPr>
              <a:t>https://www.cisco.com/c/es_mx/solutions/cloud/what-is-cloud-computing.html#~cloud-computing-services</a:t>
            </a:r>
          </a:p>
          <a:p>
            <a:pPr algn="just"/>
            <a:r>
              <a:rPr lang="es-ES" sz="2200" b="0" i="0" dirty="0">
                <a:effectLst/>
                <a:latin typeface="Arial" panose="020B0604020202020204" pitchFamily="34" charset="0"/>
                <a:cs typeface="Arial" panose="020B0604020202020204" pitchFamily="34" charset="0"/>
                <a:hlinkClick r:id="rId3"/>
              </a:rPr>
              <a:t>https://www.arsys.es/blog/casosdeuso-edgecomputing#:~:text=El%20Edge%20Computing%20es%20un,latencias%20y%20desencadenar%20procesos%20instant%C3%A1neos</a:t>
            </a:r>
            <a:r>
              <a:rPr lang="es-ES" sz="2200" b="0" i="0" dirty="0">
                <a:effectLst/>
                <a:latin typeface="Arial" panose="020B0604020202020204" pitchFamily="34" charset="0"/>
                <a:cs typeface="Arial" panose="020B0604020202020204" pitchFamily="34" charset="0"/>
              </a:rPr>
              <a:t>.</a:t>
            </a:r>
          </a:p>
          <a:p>
            <a:pPr algn="just"/>
            <a:r>
              <a:rPr lang="es-ES" sz="2200" b="0" i="0" dirty="0">
                <a:effectLst/>
                <a:latin typeface="Arial" panose="020B0604020202020204" pitchFamily="34" charset="0"/>
                <a:cs typeface="Arial" panose="020B0604020202020204" pitchFamily="34" charset="0"/>
                <a:hlinkClick r:id="rId4"/>
              </a:rPr>
              <a:t>https://www.aicad.es/fog-computing</a:t>
            </a:r>
            <a:endParaRPr lang="es-ES" sz="2200" b="0" i="0" dirty="0">
              <a:effectLst/>
              <a:latin typeface="Arial" panose="020B0604020202020204" pitchFamily="34" charset="0"/>
              <a:cs typeface="Arial" panose="020B0604020202020204" pitchFamily="34" charset="0"/>
            </a:endParaRPr>
          </a:p>
          <a:p>
            <a:pPr algn="just"/>
            <a:r>
              <a:rPr lang="es-ES" sz="2200" b="0" i="0" dirty="0">
                <a:effectLst/>
                <a:latin typeface="Arial" panose="020B0604020202020204" pitchFamily="34" charset="0"/>
                <a:cs typeface="Arial" panose="020B0604020202020204" pitchFamily="34" charset="0"/>
              </a:rPr>
              <a:t>https://programarfacil.com/podcast/proyectos-iot-con-arduino/</a:t>
            </a:r>
          </a:p>
        </p:txBody>
      </p:sp>
    </p:spTree>
    <p:extLst>
      <p:ext uri="{BB962C8B-B14F-4D97-AF65-F5344CB8AC3E}">
        <p14:creationId xmlns:p14="http://schemas.microsoft.com/office/powerpoint/2010/main" val="195280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nube informatica by julio Orozco Miguel">
            <a:extLst>
              <a:ext uri="{FF2B5EF4-FFF2-40B4-BE49-F238E27FC236}">
                <a16:creationId xmlns:a16="http://schemas.microsoft.com/office/drawing/2014/main" id="{AE611EF8-F03C-4394-875F-FA9FAE7774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15" b="81949"/>
          <a:stretch/>
        </p:blipFill>
        <p:spPr bwMode="auto">
          <a:xfrm>
            <a:off x="247000" y="451942"/>
            <a:ext cx="6644799" cy="78335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Qué es la computación de niebla o Fog Computing? Conectando la nube a las  cosas – CambioDigital OnLine">
            <a:extLst>
              <a:ext uri="{FF2B5EF4-FFF2-40B4-BE49-F238E27FC236}">
                <a16:creationId xmlns:a16="http://schemas.microsoft.com/office/drawing/2014/main" id="{252C4F34-1AC8-496B-B4D9-EBC86FC64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56" y="3873824"/>
            <a:ext cx="5064468" cy="25322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6" name="Picture 12" descr="Linux y el edge computing? - Conocimiento Libre">
            <a:extLst>
              <a:ext uri="{FF2B5EF4-FFF2-40B4-BE49-F238E27FC236}">
                <a16:creationId xmlns:a16="http://schemas.microsoft.com/office/drawing/2014/main" id="{A1310BA4-E64C-4C03-A3B0-D5E73EB64F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756" y="451942"/>
            <a:ext cx="4848767" cy="30936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8" name="Picture 14" descr="CLOUD COMPUTING: TiPOS DE NUBES,SERVICIOS Y PROVEEDORES - Comunidad Huawei  Enterprise">
            <a:extLst>
              <a:ext uri="{FF2B5EF4-FFF2-40B4-BE49-F238E27FC236}">
                <a16:creationId xmlns:a16="http://schemas.microsoft.com/office/drawing/2014/main" id="{58AE5F6B-24D3-4321-9514-2ED6DFCCA4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266" y="1563490"/>
            <a:ext cx="4860688" cy="3731019"/>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A34E67E0-8955-4018-82C9-1953696D71BB}"/>
              </a:ext>
            </a:extLst>
          </p:cNvPr>
          <p:cNvSpPr txBox="1"/>
          <p:nvPr/>
        </p:nvSpPr>
        <p:spPr>
          <a:xfrm>
            <a:off x="612639" y="5622700"/>
            <a:ext cx="6094602" cy="646331"/>
          </a:xfrm>
          <a:prstGeom prst="rect">
            <a:avLst/>
          </a:prstGeom>
          <a:noFill/>
        </p:spPr>
        <p:txBody>
          <a:bodyPr wrap="square">
            <a:spAutoFit/>
          </a:bodyPr>
          <a:lstStyle/>
          <a:p>
            <a:r>
              <a:rPr lang="es-PE" dirty="0">
                <a:latin typeface="Arial" panose="020B0604020202020204" pitchFamily="34" charset="0"/>
                <a:cs typeface="Arial" panose="020B0604020202020204" pitchFamily="34" charset="0"/>
                <a:hlinkClick r:id="rId7"/>
              </a:rPr>
              <a:t>https://www.youtube.com/watch?v=8hsurFv45QM</a:t>
            </a:r>
            <a:endParaRPr lang="es-PE" dirty="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https://www.youtube.com/watch?v=J7QdUVNEpdI</a:t>
            </a:r>
          </a:p>
        </p:txBody>
      </p:sp>
    </p:spTree>
    <p:extLst>
      <p:ext uri="{BB962C8B-B14F-4D97-AF65-F5344CB8AC3E}">
        <p14:creationId xmlns:p14="http://schemas.microsoft.com/office/powerpoint/2010/main" val="266375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AC7F7E74-20D9-4D90-8835-68AD6E23201E}"/>
              </a:ext>
            </a:extLst>
          </p:cNvPr>
          <p:cNvSpPr txBox="1"/>
          <p:nvPr/>
        </p:nvSpPr>
        <p:spPr>
          <a:xfrm>
            <a:off x="320878" y="582121"/>
            <a:ext cx="10970703" cy="5847755"/>
          </a:xfrm>
          <a:prstGeom prst="rect">
            <a:avLst/>
          </a:prstGeom>
          <a:noFill/>
        </p:spPr>
        <p:txBody>
          <a:bodyPr wrap="square">
            <a:spAutoFit/>
          </a:bodyPr>
          <a:lstStyle/>
          <a:p>
            <a:pPr algn="just"/>
            <a:r>
              <a:rPr lang="es-ES" sz="2200" b="1" dirty="0">
                <a:effectLst/>
                <a:latin typeface="Arial" panose="020B0604020202020204" pitchFamily="34" charset="0"/>
                <a:cs typeface="Arial" panose="020B0604020202020204" pitchFamily="34" charset="0"/>
              </a:rPr>
              <a:t>LA COMPUTACIÓN EN LA NUBE (O CLOUD COMPUTING, EN INGLÉS) </a:t>
            </a:r>
          </a:p>
          <a:p>
            <a:pPr algn="just"/>
            <a:r>
              <a:rPr lang="es-ES" sz="2200" dirty="0">
                <a:latin typeface="Arial" panose="020B0604020202020204" pitchFamily="34" charset="0"/>
                <a:cs typeface="Arial" panose="020B0604020202020204" pitchFamily="34" charset="0"/>
              </a:rPr>
              <a:t>E</a:t>
            </a:r>
            <a:r>
              <a:rPr lang="es-ES" sz="2200" b="0" i="0" dirty="0">
                <a:effectLst/>
                <a:latin typeface="Arial" panose="020B0604020202020204" pitchFamily="34" charset="0"/>
                <a:cs typeface="Arial" panose="020B0604020202020204" pitchFamily="34" charset="0"/>
              </a:rPr>
              <a:t>s una tecnología que permite acceder remotamente, de cualquier lugar del mundo y en cualquier momento, a softwares, almacenamiento de archivos y procesamiento de datos a través de Internet, sin la necesidad de conectarse a un ordenador personal o servidor local.</a:t>
            </a:r>
          </a:p>
          <a:p>
            <a:pPr algn="just"/>
            <a:r>
              <a:rPr lang="es-ES" sz="2200" b="0" i="0" dirty="0">
                <a:effectLst/>
                <a:latin typeface="Arial" panose="020B0604020202020204" pitchFamily="34" charset="0"/>
                <a:cs typeface="Arial" panose="020B0604020202020204" pitchFamily="34" charset="0"/>
              </a:rPr>
              <a:t>En otras palabras, la computación en la nube utiliza la conectividad y gran escala de Internet para hospedar los más variados recursos, programas e información, y permite que el usuario ingrese a ellos través de cualquier ordenador, </a:t>
            </a:r>
            <a:r>
              <a:rPr lang="es-ES" sz="2200" b="0" i="0" dirty="0" err="1">
                <a:effectLst/>
                <a:latin typeface="Arial" panose="020B0604020202020204" pitchFamily="34" charset="0"/>
                <a:cs typeface="Arial" panose="020B0604020202020204" pitchFamily="34" charset="0"/>
              </a:rPr>
              <a:t>tablet</a:t>
            </a:r>
            <a:r>
              <a:rPr lang="es-ES" sz="2200" b="0" i="0" dirty="0">
                <a:effectLst/>
                <a:latin typeface="Arial" panose="020B0604020202020204" pitchFamily="34" charset="0"/>
                <a:cs typeface="Arial" panose="020B0604020202020204" pitchFamily="34" charset="0"/>
              </a:rPr>
              <a:t> o celular.</a:t>
            </a:r>
          </a:p>
          <a:p>
            <a:pPr algn="just" fontAlgn="base"/>
            <a:endParaRPr lang="es-ES" sz="2200" b="0" i="0" dirty="0">
              <a:effectLst/>
              <a:latin typeface="Arial" panose="020B0604020202020204" pitchFamily="34" charset="0"/>
              <a:cs typeface="Arial" panose="020B0604020202020204" pitchFamily="34" charset="0"/>
            </a:endParaRPr>
          </a:p>
          <a:p>
            <a:pPr algn="just" fontAlgn="base"/>
            <a:r>
              <a:rPr lang="es-ES" sz="2200" b="1" i="0" dirty="0">
                <a:effectLst/>
                <a:latin typeface="Arial" panose="020B0604020202020204" pitchFamily="34" charset="0"/>
                <a:cs typeface="Arial" panose="020B0604020202020204" pitchFamily="34" charset="0"/>
              </a:rPr>
              <a:t>¿Cuáles son las ventajas de la computación en nube?</a:t>
            </a:r>
          </a:p>
          <a:p>
            <a:pPr algn="just" fontAlgn="base"/>
            <a:endParaRPr lang="es-ES" sz="2200" b="1" i="0" dirty="0">
              <a:effectLst/>
              <a:latin typeface="Arial" panose="020B0604020202020204" pitchFamily="34" charset="0"/>
              <a:cs typeface="Arial" panose="020B0604020202020204" pitchFamily="34" charset="0"/>
            </a:endParaRPr>
          </a:p>
          <a:p>
            <a:pPr algn="just" fontAlgn="base"/>
            <a:r>
              <a:rPr lang="es-ES" sz="2200" b="0" i="0" dirty="0">
                <a:effectLst/>
                <a:latin typeface="Arial" panose="020B0604020202020204" pitchFamily="34" charset="0"/>
                <a:cs typeface="Arial" panose="020B0604020202020204" pitchFamily="34" charset="0"/>
              </a:rPr>
              <a:t>La computación en nube ofrece a las empresas modelos prácticos para acceder a las ofertas de infraestructura, plataforma y software de pago por uso. Con la computación en nube, las empresas pueden liberar capital, optimizar el mantenimiento de TI, modernizar y escalar los enfoques empresariales, convertir la seguridad y la flexibilidad en servicios y soluciones, ayudar a los clientes de nuevas maneras, y hacer crecer su empresa en las condiciones de mercado siempre cambiantes.</a:t>
            </a:r>
          </a:p>
        </p:txBody>
      </p:sp>
    </p:spTree>
    <p:extLst>
      <p:ext uri="{BB962C8B-B14F-4D97-AF65-F5344CB8AC3E}">
        <p14:creationId xmlns:p14="http://schemas.microsoft.com/office/powerpoint/2010/main" val="429224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AC7F7E74-20D9-4D90-8835-68AD6E23201E}"/>
              </a:ext>
            </a:extLst>
          </p:cNvPr>
          <p:cNvSpPr txBox="1"/>
          <p:nvPr/>
        </p:nvSpPr>
        <p:spPr>
          <a:xfrm>
            <a:off x="276837" y="372472"/>
            <a:ext cx="11299970" cy="769441"/>
          </a:xfrm>
          <a:prstGeom prst="rect">
            <a:avLst/>
          </a:prstGeom>
          <a:noFill/>
        </p:spPr>
        <p:txBody>
          <a:bodyPr wrap="square">
            <a:spAutoFit/>
          </a:bodyPr>
          <a:lstStyle/>
          <a:p>
            <a:pPr algn="l" fontAlgn="base"/>
            <a:r>
              <a:rPr lang="es-ES" sz="2200" b="1" i="0" dirty="0">
                <a:effectLst/>
                <a:latin typeface="Arial" panose="020B0604020202020204" pitchFamily="34" charset="0"/>
                <a:cs typeface="Arial" panose="020B0604020202020204" pitchFamily="34" charset="0"/>
              </a:rPr>
              <a:t>TIPOS DE MODELOS DE IMPLEMENTACIÓN DE COMPUTACIÓN EN NUBE</a:t>
            </a:r>
          </a:p>
          <a:p>
            <a:pPr algn="l" fontAlgn="base"/>
            <a:endParaRPr lang="es-ES" sz="2200" b="0" i="0" dirty="0">
              <a:solidFill>
                <a:srgbClr val="4D4C4C"/>
              </a:solidFill>
              <a:effectLst/>
              <a:latin typeface="Arial" panose="020B0604020202020204" pitchFamily="34" charset="0"/>
              <a:cs typeface="Arial" panose="020B0604020202020204" pitchFamily="34" charset="0"/>
            </a:endParaRPr>
          </a:p>
        </p:txBody>
      </p:sp>
      <p:pic>
        <p:nvPicPr>
          <p:cNvPr id="10242" name="Picture 2">
            <a:extLst>
              <a:ext uri="{FF2B5EF4-FFF2-40B4-BE49-F238E27FC236}">
                <a16:creationId xmlns:a16="http://schemas.microsoft.com/office/drawing/2014/main" id="{E73C596F-7C07-4008-A278-5B686A1A22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9"/>
          <a:stretch/>
        </p:blipFill>
        <p:spPr bwMode="auto">
          <a:xfrm>
            <a:off x="1598358" y="839755"/>
            <a:ext cx="8678155" cy="567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95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C93957F-58ED-4B9B-A574-482F72B990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00"/>
          <a:stretch/>
        </p:blipFill>
        <p:spPr bwMode="auto">
          <a:xfrm>
            <a:off x="251925" y="1399592"/>
            <a:ext cx="6765697" cy="382982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oftware-as-a-service-que-es-3">
            <a:extLst>
              <a:ext uri="{FF2B5EF4-FFF2-40B4-BE49-F238E27FC236}">
                <a16:creationId xmlns:a16="http://schemas.microsoft.com/office/drawing/2014/main" id="{CCFC0AD1-C677-4002-9E6C-C0EABC8C0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556" y="881621"/>
            <a:ext cx="5264519" cy="5351228"/>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0EBFEFB2-F7DE-49B8-A2AF-5887AA93BCC0}"/>
              </a:ext>
            </a:extLst>
          </p:cNvPr>
          <p:cNvSpPr txBox="1"/>
          <p:nvPr/>
        </p:nvSpPr>
        <p:spPr>
          <a:xfrm>
            <a:off x="461394" y="394283"/>
            <a:ext cx="10712741" cy="1107996"/>
          </a:xfrm>
          <a:prstGeom prst="rect">
            <a:avLst/>
          </a:prstGeom>
          <a:noFill/>
        </p:spPr>
        <p:txBody>
          <a:bodyPr wrap="square">
            <a:spAutoFit/>
          </a:bodyPr>
          <a:lstStyle/>
          <a:p>
            <a:r>
              <a:rPr lang="es-PE" sz="2200" b="1" dirty="0">
                <a:latin typeface="Arial" panose="020B0604020202020204" pitchFamily="34" charset="0"/>
                <a:cs typeface="Arial" panose="020B0604020202020204" pitchFamily="34" charset="0"/>
              </a:rPr>
              <a:t>TIPOS DE SERVICIOS DE COMPUTACIÓN EN NUBE</a:t>
            </a:r>
          </a:p>
          <a:p>
            <a:endParaRPr lang="es-PE" sz="2200" dirty="0">
              <a:latin typeface="Arial" panose="020B0604020202020204" pitchFamily="34" charset="0"/>
              <a:cs typeface="Arial" panose="020B0604020202020204" pitchFamily="34" charset="0"/>
            </a:endParaRPr>
          </a:p>
          <a:p>
            <a:endParaRPr lang="es-PE"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071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 Edge Computing - Analizar datos en tiempo real | ELION">
            <a:extLst>
              <a:ext uri="{FF2B5EF4-FFF2-40B4-BE49-F238E27FC236}">
                <a16:creationId xmlns:a16="http://schemas.microsoft.com/office/drawing/2014/main" id="{A355AA4E-DBBE-4ACB-9A8A-608AA2C23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057" y="769938"/>
            <a:ext cx="7282051" cy="464263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adroTexto 8">
            <a:extLst>
              <a:ext uri="{FF2B5EF4-FFF2-40B4-BE49-F238E27FC236}">
                <a16:creationId xmlns:a16="http://schemas.microsoft.com/office/drawing/2014/main" id="{68D05501-4B59-4B0F-A444-E33C23827290}"/>
              </a:ext>
            </a:extLst>
          </p:cNvPr>
          <p:cNvSpPr txBox="1"/>
          <p:nvPr/>
        </p:nvSpPr>
        <p:spPr>
          <a:xfrm>
            <a:off x="3466750" y="6004734"/>
            <a:ext cx="6094602" cy="369332"/>
          </a:xfrm>
          <a:prstGeom prst="rect">
            <a:avLst/>
          </a:prstGeom>
          <a:noFill/>
        </p:spPr>
        <p:txBody>
          <a:bodyPr wrap="square">
            <a:spAutoFit/>
          </a:bodyPr>
          <a:lstStyle/>
          <a:p>
            <a:r>
              <a:rPr lang="es-PE" dirty="0"/>
              <a:t>https://www.youtube.com/watch?v=Tx3QbapIOsY</a:t>
            </a:r>
          </a:p>
        </p:txBody>
      </p:sp>
      <p:sp>
        <p:nvSpPr>
          <p:cNvPr id="11" name="CuadroTexto 10">
            <a:extLst>
              <a:ext uri="{FF2B5EF4-FFF2-40B4-BE49-F238E27FC236}">
                <a16:creationId xmlns:a16="http://schemas.microsoft.com/office/drawing/2014/main" id="{11B325CB-2FDB-4D20-AB36-A8D0DB7E84AC}"/>
              </a:ext>
            </a:extLst>
          </p:cNvPr>
          <p:cNvSpPr txBox="1"/>
          <p:nvPr/>
        </p:nvSpPr>
        <p:spPr>
          <a:xfrm>
            <a:off x="234892" y="2289761"/>
            <a:ext cx="4345497" cy="1477328"/>
          </a:xfrm>
          <a:prstGeom prst="rect">
            <a:avLst/>
          </a:prstGeom>
          <a:noFill/>
        </p:spPr>
        <p:txBody>
          <a:bodyPr wrap="square">
            <a:spAutoFit/>
          </a:bodyPr>
          <a:lstStyle/>
          <a:p>
            <a:pPr algn="just"/>
            <a:r>
              <a:rPr lang="es-ES" b="1" i="0" dirty="0">
                <a:solidFill>
                  <a:srgbClr val="000000"/>
                </a:solidFill>
                <a:effectLst/>
                <a:latin typeface="Arial" panose="020B0604020202020204" pitchFamily="34" charset="0"/>
                <a:cs typeface="Arial" panose="020B0604020202020204" pitchFamily="34" charset="0"/>
              </a:rPr>
              <a:t>El Edge Computing </a:t>
            </a:r>
            <a:r>
              <a:rPr lang="es-ES" b="0" i="0" dirty="0">
                <a:solidFill>
                  <a:srgbClr val="000000"/>
                </a:solidFill>
                <a:effectLst/>
                <a:latin typeface="Arial" panose="020B0604020202020204" pitchFamily="34" charset="0"/>
                <a:cs typeface="Arial" panose="020B0604020202020204" pitchFamily="34" charset="0"/>
              </a:rPr>
              <a:t>es un modelo de computación en la Nube que procesa los datos lo más cerca posible del lugar donde se generan para reducir latencias y desencadenar procesos instantáneos.</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684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2" descr="Los 7 Proveedores de Cloud Computing TOP del mercado - ThePowerMBA">
            <a:extLst>
              <a:ext uri="{FF2B5EF4-FFF2-40B4-BE49-F238E27FC236}">
                <a16:creationId xmlns:a16="http://schemas.microsoft.com/office/drawing/2014/main" id="{17472A65-959C-4372-A950-8CF4FD322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34" y="490584"/>
            <a:ext cx="10447702" cy="587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87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D190C72F-3C8E-4FC3-879D-CB33C74135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531" b="46422"/>
          <a:stretch/>
        </p:blipFill>
        <p:spPr bwMode="auto">
          <a:xfrm>
            <a:off x="5421086" y="996899"/>
            <a:ext cx="5999582" cy="4483929"/>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4" descr="Resultado de imagen para logo idat">
            <a:extLst>
              <a:ext uri="{FF2B5EF4-FFF2-40B4-BE49-F238E27FC236}">
                <a16:creationId xmlns:a16="http://schemas.microsoft.com/office/drawing/2014/main" id="{E2DA257E-852F-4A43-B5C7-90DC756E4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75" y="207963"/>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2">
            <a:extLst>
              <a:ext uri="{FF2B5EF4-FFF2-40B4-BE49-F238E27FC236}">
                <a16:creationId xmlns:a16="http://schemas.microsoft.com/office/drawing/2014/main" id="{A755A306-A09E-4C86-B071-F923D63F04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4879"/>
          <a:stretch/>
        </p:blipFill>
        <p:spPr bwMode="auto">
          <a:xfrm>
            <a:off x="1025039" y="571730"/>
            <a:ext cx="3890910" cy="5361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487274"/>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A2757E919C6345ABDF01ADD62A11C5" ma:contentTypeVersion="10" ma:contentTypeDescription="Crear nuevo documento." ma:contentTypeScope="" ma:versionID="a202e094de143740d68a3ba33cdcd05e">
  <xsd:schema xmlns:xsd="http://www.w3.org/2001/XMLSchema" xmlns:xs="http://www.w3.org/2001/XMLSchema" xmlns:p="http://schemas.microsoft.com/office/2006/metadata/properties" xmlns:ns2="888acb9b-66cb-41e8-a9cc-24d9dd6fa693" xmlns:ns3="5e8cbe97-2ce1-41fe-93d0-ca0489b1bb59" targetNamespace="http://schemas.microsoft.com/office/2006/metadata/properties" ma:root="true" ma:fieldsID="25f14377b3c17a6176cbad5dd85fffb5" ns2:_="" ns3:_="">
    <xsd:import namespace="888acb9b-66cb-41e8-a9cc-24d9dd6fa693"/>
    <xsd:import namespace="5e8cbe97-2ce1-41fe-93d0-ca0489b1bb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8acb9b-66cb-41e8-a9cc-24d9dd6fa6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6bbfff8c-f697-4137-8f4c-35e91af2199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8cbe97-2ce1-41fe-93d0-ca0489b1bb5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11e1eef-cf5c-4a5f-9846-2102cf5f1419}" ma:internalName="TaxCatchAll" ma:showField="CatchAllData" ma:web="5e8cbe97-2ce1-41fe-93d0-ca0489b1bb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88acb9b-66cb-41e8-a9cc-24d9dd6fa693">
      <Terms xmlns="http://schemas.microsoft.com/office/infopath/2007/PartnerControls"/>
    </lcf76f155ced4ddcb4097134ff3c332f>
    <TaxCatchAll xmlns="5e8cbe97-2ce1-41fe-93d0-ca0489b1bb59" xsi:nil="true"/>
  </documentManagement>
</p:properties>
</file>

<file path=customXml/itemProps1.xml><?xml version="1.0" encoding="utf-8"?>
<ds:datastoreItem xmlns:ds="http://schemas.openxmlformats.org/officeDocument/2006/customXml" ds:itemID="{875F638A-D388-4CFB-AAD2-18088647CE1E}"/>
</file>

<file path=customXml/itemProps2.xml><?xml version="1.0" encoding="utf-8"?>
<ds:datastoreItem xmlns:ds="http://schemas.openxmlformats.org/officeDocument/2006/customXml" ds:itemID="{958ACF8A-CB0F-42E1-96F0-CB72CB32AA8F}"/>
</file>

<file path=customXml/itemProps3.xml><?xml version="1.0" encoding="utf-8"?>
<ds:datastoreItem xmlns:ds="http://schemas.openxmlformats.org/officeDocument/2006/customXml" ds:itemID="{94D7F310-FEAB-4BC9-93B4-3DF1D3C815A6}"/>
</file>

<file path=docProps/app.xml><?xml version="1.0" encoding="utf-8"?>
<Properties xmlns="http://schemas.openxmlformats.org/officeDocument/2006/extended-properties" xmlns:vt="http://schemas.openxmlformats.org/officeDocument/2006/docPropsVTypes">
  <Template>TM03457444[[fn=Base]]</Template>
  <TotalTime>1645</TotalTime>
  <Words>2074</Words>
  <Application>Microsoft Office PowerPoint</Application>
  <PresentationFormat>Panorámica</PresentationFormat>
  <Paragraphs>128</Paragraphs>
  <Slides>28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Arial Black</vt:lpstr>
      <vt:lpstr>Calibri</vt:lpstr>
      <vt:lpstr>Corbel</vt:lpstr>
      <vt:lpstr>Source Sans Pro</vt:lpstr>
      <vt:lpstr>Wingdings</vt:lpstr>
      <vt:lpstr>Base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PAD</dc:creator>
  <cp:lastModifiedBy>DOCENTE - JULIO C�SAR GARC�A LA CHIRA</cp:lastModifiedBy>
  <cp:revision>50</cp:revision>
  <dcterms:created xsi:type="dcterms:W3CDTF">2019-09-25T20:32:23Z</dcterms:created>
  <dcterms:modified xsi:type="dcterms:W3CDTF">2022-03-14T23:19:51Z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0x010100A9A2757E919C6345ABDF01ADD62A11C5</vt:lpwstr>
  </property>
</Properties>
</file>