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3" r:id="rId1"/>
  </p:sldMasterIdLst>
  <p:notesMasterIdLst>
    <p:notesMasterId r:id="rId20"/>
  </p:notesMasterIdLst>
  <p:sldIdLst>
    <p:sldId id="256" r:id="rId2"/>
    <p:sldId id="324" r:id="rId3"/>
    <p:sldId id="329" r:id="rId4"/>
    <p:sldId id="339" r:id="rId5"/>
    <p:sldId id="340" r:id="rId6"/>
    <p:sldId id="341" r:id="rId7"/>
    <p:sldId id="342" r:id="rId8"/>
    <p:sldId id="343" r:id="rId9"/>
    <p:sldId id="344" r:id="rId10"/>
    <p:sldId id="345" r:id="rId11"/>
    <p:sldId id="346" r:id="rId12"/>
    <p:sldId id="351" r:id="rId13"/>
    <p:sldId id="350" r:id="rId14"/>
    <p:sldId id="348" r:id="rId15"/>
    <p:sldId id="349" r:id="rId16"/>
    <p:sldId id="347" r:id="rId17"/>
    <p:sldId id="261" r:id="rId18"/>
    <p:sldId id="33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7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8DF4DC9B-53FB-4DBB-A412-E2928360C2F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381C538-CEDB-4E70-B369-18D7D9094CD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DF0C8A7-F40A-47A8-ABF5-661897AF9565}" type="datetimeFigureOut">
              <a:rPr lang="es-PE"/>
              <a:pPr>
                <a:defRPr/>
              </a:pPr>
              <a:t>6/02/2023</a:t>
            </a:fld>
            <a:endParaRPr lang="es-PE"/>
          </a:p>
        </p:txBody>
      </p:sp>
      <p:sp>
        <p:nvSpPr>
          <p:cNvPr id="4" name="Marcador de imagen de diapositiva 3">
            <a:extLst>
              <a:ext uri="{FF2B5EF4-FFF2-40B4-BE49-F238E27FC236}">
                <a16:creationId xmlns:a16="http://schemas.microsoft.com/office/drawing/2014/main" id="{CAFF70D6-314E-4F8F-B2B9-C3D589F519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PE" noProof="0"/>
          </a:p>
        </p:txBody>
      </p:sp>
      <p:sp>
        <p:nvSpPr>
          <p:cNvPr id="5" name="Marcador de notas 4">
            <a:extLst>
              <a:ext uri="{FF2B5EF4-FFF2-40B4-BE49-F238E27FC236}">
                <a16:creationId xmlns:a16="http://schemas.microsoft.com/office/drawing/2014/main" id="{1EAA4ECA-1EA9-4080-AC30-019007F4BF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PE" noProof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F0D389F-AA34-4433-A459-7B91CB759D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E854E1-93C9-4397-9E66-FE276F6E48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8B11721E-50B9-440C-8126-8B40382C0EE5}" type="slidenum">
              <a:rPr lang="es-PE" altLang="es-PE"/>
              <a:pPr/>
              <a:t>‹Nº›</a:t>
            </a:fld>
            <a:endParaRPr lang="es-PE" alt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8BCB6E-2A9E-48F6-B08D-53E69A783053}" type="datetimeFigureOut">
              <a:rPr lang="es-PE" smtClean="0"/>
              <a:pPr>
                <a:defRPr/>
              </a:pPr>
              <a:t>6/02/2023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E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A31ECCC-4DD3-486B-9C98-32B954DEAA68}" type="slidenum">
              <a:rPr lang="es-PE" altLang="es-PE" smtClean="0"/>
              <a:pPr/>
              <a:t>‹Nº›</a:t>
            </a:fld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2925443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579D55-75E3-420F-B5DD-8ABF8C6D6FE2}" type="datetimeFigureOut">
              <a:rPr lang="es-PE" smtClean="0"/>
              <a:pPr>
                <a:defRPr/>
              </a:pPr>
              <a:t>6/02/2023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1791A22-11C9-4D2C-B9C1-7B492ED1CB6F}" type="slidenum">
              <a:rPr lang="es-PE" altLang="es-PE" smtClean="0"/>
              <a:pPr/>
              <a:t>‹Nº›</a:t>
            </a:fld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2694468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579D55-75E3-420F-B5DD-8ABF8C6D6FE2}" type="datetimeFigureOut">
              <a:rPr lang="es-PE" smtClean="0"/>
              <a:pPr>
                <a:defRPr/>
              </a:pPr>
              <a:t>6/02/2023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1791A22-11C9-4D2C-B9C1-7B492ED1CB6F}" type="slidenum">
              <a:rPr lang="es-PE" altLang="es-PE" smtClean="0"/>
              <a:pPr/>
              <a:t>‹Nº›</a:t>
            </a:fld>
            <a:endParaRPr lang="es-PE" altLang="es-PE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1612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579D55-75E3-420F-B5DD-8ABF8C6D6FE2}" type="datetimeFigureOut">
              <a:rPr lang="es-PE" smtClean="0"/>
              <a:pPr>
                <a:defRPr/>
              </a:pPr>
              <a:t>6/02/2023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1791A22-11C9-4D2C-B9C1-7B492ED1CB6F}" type="slidenum">
              <a:rPr lang="es-PE" altLang="es-PE" smtClean="0"/>
              <a:pPr/>
              <a:t>‹Nº›</a:t>
            </a:fld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158244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579D55-75E3-420F-B5DD-8ABF8C6D6FE2}" type="datetimeFigureOut">
              <a:rPr lang="es-PE" smtClean="0"/>
              <a:pPr>
                <a:defRPr/>
              </a:pPr>
              <a:t>6/02/2023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1791A22-11C9-4D2C-B9C1-7B492ED1CB6F}" type="slidenum">
              <a:rPr lang="es-PE" altLang="es-PE" smtClean="0"/>
              <a:pPr/>
              <a:t>‹Nº›</a:t>
            </a:fld>
            <a:endParaRPr lang="es-PE" altLang="es-PE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0955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579D55-75E3-420F-B5DD-8ABF8C6D6FE2}" type="datetimeFigureOut">
              <a:rPr lang="es-PE" smtClean="0"/>
              <a:pPr>
                <a:defRPr/>
              </a:pPr>
              <a:t>6/02/2023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1791A22-11C9-4D2C-B9C1-7B492ED1CB6F}" type="slidenum">
              <a:rPr lang="es-PE" altLang="es-PE" smtClean="0"/>
              <a:pPr/>
              <a:t>‹Nº›</a:t>
            </a:fld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1574639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2A1EFB-712E-4CA2-8692-CC9F12F52E60}" type="datetimeFigureOut">
              <a:rPr lang="es-PE" smtClean="0"/>
              <a:pPr>
                <a:defRPr/>
              </a:pPr>
              <a:t>6/02/2023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3C53-CBA6-46FE-B2A3-CE7C9C2594FA}" type="slidenum">
              <a:rPr lang="es-PE" altLang="es-PE" smtClean="0"/>
              <a:pPr/>
              <a:t>‹Nº›</a:t>
            </a:fld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2014671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9A7B4B-CEDA-4634-AEBE-4C4E5795F681}" type="datetimeFigureOut">
              <a:rPr lang="es-PE" smtClean="0"/>
              <a:pPr>
                <a:defRPr/>
              </a:pPr>
              <a:t>6/02/2023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B066-B6DE-47C1-BB9D-F85D9DC035B4}" type="slidenum">
              <a:rPr lang="es-PE" altLang="es-PE" smtClean="0"/>
              <a:pPr/>
              <a:t>‹Nº›</a:t>
            </a:fld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381903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6EF9FE-9580-418C-9B73-05DF85BCEAFE}" type="datetimeFigureOut">
              <a:rPr lang="es-PE" smtClean="0"/>
              <a:pPr>
                <a:defRPr/>
              </a:pPr>
              <a:t>6/02/2023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1FF6-1D0A-41FC-848C-17BBEE45631F}" type="slidenum">
              <a:rPr lang="es-PE" altLang="es-PE" smtClean="0"/>
              <a:pPr/>
              <a:t>‹Nº›</a:t>
            </a:fld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3230695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EC6858-E897-47DC-BF5E-401C2AFA59DB}" type="datetimeFigureOut">
              <a:rPr lang="es-PE" smtClean="0"/>
              <a:pPr>
                <a:defRPr/>
              </a:pPr>
              <a:t>6/02/2023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2E224C1-5DBA-41AC-8816-487763FD9402}" type="slidenum">
              <a:rPr lang="es-PE" altLang="es-PE" smtClean="0"/>
              <a:pPr/>
              <a:t>‹Nº›</a:t>
            </a:fld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3882502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329AC8-7E54-414E-91FB-5C250E56F891}" type="datetimeFigureOut">
              <a:rPr lang="es-PE" smtClean="0"/>
              <a:pPr>
                <a:defRPr/>
              </a:pPr>
              <a:t>6/02/2023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AF9538D-97CC-469A-B955-B1A85CC9CABE}" type="slidenum">
              <a:rPr lang="es-PE" altLang="es-PE" smtClean="0"/>
              <a:pPr/>
              <a:t>‹Nº›</a:t>
            </a:fld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3890775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579D55-75E3-420F-B5DD-8ABF8C6D6FE2}" type="datetimeFigureOut">
              <a:rPr lang="es-PE" smtClean="0"/>
              <a:pPr>
                <a:defRPr/>
              </a:pPr>
              <a:t>6/02/2023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1791A22-11C9-4D2C-B9C1-7B492ED1CB6F}" type="slidenum">
              <a:rPr lang="es-PE" altLang="es-PE" smtClean="0"/>
              <a:pPr/>
              <a:t>‹Nº›</a:t>
            </a:fld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200214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877EA0-A068-4F18-9F4F-58B87FF819B4}" type="datetimeFigureOut">
              <a:rPr lang="es-PE" smtClean="0"/>
              <a:pPr>
                <a:defRPr/>
              </a:pPr>
              <a:t>6/02/2023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E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EABB-A83C-4F02-8923-8591A66366AE}" type="slidenum">
              <a:rPr lang="es-PE" altLang="es-PE" smtClean="0"/>
              <a:pPr/>
              <a:t>‹Nº›</a:t>
            </a:fld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3261616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4DFFE2-E176-4DAA-B8D1-3F68B88E2DC2}" type="datetimeFigureOut">
              <a:rPr lang="es-PE" smtClean="0"/>
              <a:pPr>
                <a:defRPr/>
              </a:pPr>
              <a:t>6/02/2023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31AFD-176A-4432-AEC2-A8DAED25A5D9}" type="slidenum">
              <a:rPr lang="es-PE" altLang="es-PE" smtClean="0"/>
              <a:pPr/>
              <a:t>‹Nº›</a:t>
            </a:fld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164492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5FC9B8-57A8-44F1-AE45-CFC742B09CFB}" type="datetimeFigureOut">
              <a:rPr lang="es-PE" smtClean="0"/>
              <a:pPr>
                <a:defRPr/>
              </a:pPr>
              <a:t>6/02/2023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3A7C-8767-4868-8FD7-49CE015021FC}" type="slidenum">
              <a:rPr lang="es-PE" altLang="es-PE" smtClean="0"/>
              <a:pPr/>
              <a:t>‹Nº›</a:t>
            </a:fld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1785536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579D55-75E3-420F-B5DD-8ABF8C6D6FE2}" type="datetimeFigureOut">
              <a:rPr lang="es-PE" smtClean="0"/>
              <a:pPr>
                <a:defRPr/>
              </a:pPr>
              <a:t>6/02/2023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1791A22-11C9-4D2C-B9C1-7B492ED1CB6F}" type="slidenum">
              <a:rPr lang="es-PE" altLang="es-PE" smtClean="0"/>
              <a:pPr/>
              <a:t>‹Nº›</a:t>
            </a:fld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3728182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A579D55-75E3-420F-B5DD-8ABF8C6D6FE2}" type="datetimeFigureOut">
              <a:rPr lang="es-PE" smtClean="0"/>
              <a:pPr>
                <a:defRPr/>
              </a:pPr>
              <a:t>6/02/2023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1791A22-11C9-4D2C-B9C1-7B492ED1CB6F}" type="slidenum">
              <a:rPr lang="es-PE" altLang="es-PE" smtClean="0"/>
              <a:pPr/>
              <a:t>‹Nº›</a:t>
            </a:fld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617748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3955" r:id="rId2"/>
    <p:sldLayoutId id="2147483956" r:id="rId3"/>
    <p:sldLayoutId id="2147483957" r:id="rId4"/>
    <p:sldLayoutId id="2147483958" r:id="rId5"/>
    <p:sldLayoutId id="2147483959" r:id="rId6"/>
    <p:sldLayoutId id="2147483960" r:id="rId7"/>
    <p:sldLayoutId id="2147483961" r:id="rId8"/>
    <p:sldLayoutId id="2147483962" r:id="rId9"/>
    <p:sldLayoutId id="2147483963" r:id="rId10"/>
    <p:sldLayoutId id="2147483964" r:id="rId11"/>
    <p:sldLayoutId id="2147483965" r:id="rId12"/>
    <p:sldLayoutId id="2147483966" r:id="rId13"/>
    <p:sldLayoutId id="2147483967" r:id="rId14"/>
    <p:sldLayoutId id="2147483968" r:id="rId15"/>
    <p:sldLayoutId id="214748396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3aitq3KTaI" TargetMode="External"/><Relationship Id="rId2" Type="http://schemas.openxmlformats.org/officeDocument/2006/relationships/hyperlink" Target="https://www.youtube.com/watch?v=Q5UkNPgN9Ow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ángulo 2">
            <a:extLst>
              <a:ext uri="{FF2B5EF4-FFF2-40B4-BE49-F238E27FC236}">
                <a16:creationId xmlns:a16="http://schemas.microsoft.com/office/drawing/2014/main" id="{95E17D09-8F08-4E70-81EA-23D6B8E41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5258" y="356017"/>
            <a:ext cx="9115425" cy="5663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endParaRPr lang="es-PE" altLang="es-PE" b="1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algn="ctr" eaLnBrk="1" hangingPunct="1"/>
            <a:r>
              <a:rPr lang="es-PE" altLang="es-PE" sz="3600" b="1" dirty="0">
                <a:latin typeface="Arial Black" panose="020B0A04020102020204" pitchFamily="34" charset="0"/>
              </a:rPr>
              <a:t>INTERNET DE LAS COSAS</a:t>
            </a:r>
          </a:p>
          <a:p>
            <a:pPr algn="ctr" eaLnBrk="1" hangingPunct="1"/>
            <a:r>
              <a:rPr lang="es-PE" altLang="es-PE" sz="2800" b="1" dirty="0">
                <a:solidFill>
                  <a:srgbClr val="FF0000"/>
                </a:solidFill>
                <a:latin typeface="Arial Black" panose="020B0A04020102020204" pitchFamily="34" charset="0"/>
              </a:rPr>
              <a:t>I</a:t>
            </a:r>
            <a:r>
              <a:rPr lang="es-PE" altLang="es-PE" sz="2800" b="1" dirty="0">
                <a:latin typeface="Arial Black" panose="020B0A04020102020204" pitchFamily="34" charset="0"/>
              </a:rPr>
              <a:t>NTERNET </a:t>
            </a:r>
            <a:r>
              <a:rPr lang="es-PE" altLang="es-PE" sz="2800" b="1" dirty="0">
                <a:solidFill>
                  <a:srgbClr val="FF0000"/>
                </a:solidFill>
                <a:latin typeface="Arial Black" panose="020B0A04020102020204" pitchFamily="34" charset="0"/>
              </a:rPr>
              <a:t>O</a:t>
            </a:r>
            <a:r>
              <a:rPr lang="es-PE" altLang="es-PE" sz="2800" b="1" dirty="0">
                <a:latin typeface="Arial Black" panose="020B0A04020102020204" pitchFamily="34" charset="0"/>
              </a:rPr>
              <a:t>F </a:t>
            </a:r>
            <a:r>
              <a:rPr lang="es-PE" altLang="es-PE" sz="2800" b="1" dirty="0">
                <a:solidFill>
                  <a:srgbClr val="FF0000"/>
                </a:solidFill>
                <a:latin typeface="Arial Black" panose="020B0A04020102020204" pitchFamily="34" charset="0"/>
              </a:rPr>
              <a:t>T</a:t>
            </a:r>
            <a:r>
              <a:rPr lang="es-PE" altLang="es-PE" sz="2800" b="1" dirty="0">
                <a:latin typeface="Arial Black" panose="020B0A04020102020204" pitchFamily="34" charset="0"/>
              </a:rPr>
              <a:t>HINGS</a:t>
            </a:r>
          </a:p>
          <a:p>
            <a:pPr eaLnBrk="1" hangingPunct="1"/>
            <a:endParaRPr lang="es-PE" altLang="es-PE" sz="36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eaLnBrk="1" hangingPunct="1"/>
            <a:r>
              <a:rPr lang="es-PE" altLang="es-PE" sz="3600" b="1" dirty="0">
                <a:solidFill>
                  <a:srgbClr val="FF0000"/>
                </a:solidFill>
                <a:latin typeface="Arial Black" panose="020B0A04020102020204" pitchFamily="34" charset="0"/>
              </a:rPr>
              <a:t>TEMA N°4: </a:t>
            </a:r>
          </a:p>
          <a:p>
            <a:r>
              <a:rPr lang="es-PE" sz="2800" b="1" i="0" u="none" strike="noStrike" baseline="0" dirty="0">
                <a:solidFill>
                  <a:srgbClr val="252525"/>
                </a:solidFill>
                <a:latin typeface="Arial Black" panose="020B0A04020102020204" pitchFamily="34" charset="0"/>
              </a:rPr>
              <a:t>SOFTWARE PARA SISTEMAS IOT - PARTE 2 </a:t>
            </a:r>
            <a:r>
              <a:rPr lang="es-PE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</a:p>
          <a:p>
            <a:endParaRPr lang="es-PE" altLang="es-PE" sz="36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eaLnBrk="1" hangingPunct="1"/>
            <a:r>
              <a:rPr lang="es-PE" altLang="es-PE" sz="3600" b="1" dirty="0">
                <a:solidFill>
                  <a:srgbClr val="FF0000"/>
                </a:solidFill>
                <a:latin typeface="Arial Black" panose="020B0A04020102020204" pitchFamily="34" charset="0"/>
              </a:rPr>
              <a:t>DOCENTE:</a:t>
            </a:r>
          </a:p>
          <a:p>
            <a:pPr eaLnBrk="1" hangingPunct="1"/>
            <a:r>
              <a:rPr lang="es-PE" altLang="es-PE" sz="3600" b="1" dirty="0">
                <a:latin typeface="Arial Black" panose="020B0A04020102020204" pitchFamily="34" charset="0"/>
              </a:rPr>
              <a:t>GARCÍA LA CHIRA JULIO CESAR</a:t>
            </a:r>
          </a:p>
          <a:p>
            <a:pPr eaLnBrk="1" hangingPunct="1"/>
            <a:endParaRPr lang="es-PE" altLang="es-PE" sz="3600" b="1" dirty="0">
              <a:latin typeface="Arial Black" panose="020B0A04020102020204" pitchFamily="34" charset="0"/>
            </a:endParaRPr>
          </a:p>
          <a:p>
            <a:pPr eaLnBrk="1" hangingPunct="1"/>
            <a:r>
              <a:rPr lang="es-PE" altLang="es-PE" sz="3600" b="1" dirty="0">
                <a:latin typeface="Arial Black" panose="020B0A04020102020204" pitchFamily="34" charset="0"/>
              </a:rPr>
              <a:t>D19361@idat.edu.pe</a:t>
            </a:r>
          </a:p>
        </p:txBody>
      </p:sp>
      <p:pic>
        <p:nvPicPr>
          <p:cNvPr id="7172" name="Picture 4" descr="Resultado de imagen para logo idat">
            <a:extLst>
              <a:ext uri="{FF2B5EF4-FFF2-40B4-BE49-F238E27FC236}">
                <a16:creationId xmlns:a16="http://schemas.microsoft.com/office/drawing/2014/main" id="{4B448F03-639F-4370-AC0E-0AD807AF0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8050" y="0"/>
            <a:ext cx="112395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80CDADF7-F02A-40D3-8535-F3E5B2CDE380}"/>
              </a:ext>
            </a:extLst>
          </p:cNvPr>
          <p:cNvSpPr txBox="1"/>
          <p:nvPr/>
        </p:nvSpPr>
        <p:spPr>
          <a:xfrm>
            <a:off x="1129193" y="-249178"/>
            <a:ext cx="9938857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PE" sz="2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s-PE" sz="32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ESTRUCTURAS REPETITIVAS</a:t>
            </a:r>
          </a:p>
          <a:p>
            <a:r>
              <a:rPr lang="es-E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</a:p>
        </p:txBody>
      </p:sp>
      <p:pic>
        <p:nvPicPr>
          <p:cNvPr id="3" name="Picture 4" descr="Resultado de imagen para logo idat">
            <a:extLst>
              <a:ext uri="{FF2B5EF4-FFF2-40B4-BE49-F238E27FC236}">
                <a16:creationId xmlns:a16="http://schemas.microsoft.com/office/drawing/2014/main" id="{7D80FE89-34F9-4EF2-A676-E6012B447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8050" y="0"/>
            <a:ext cx="112395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AC7500E-1913-4645-BF62-4952C9AD30C6}"/>
              </a:ext>
            </a:extLst>
          </p:cNvPr>
          <p:cNvSpPr txBox="1"/>
          <p:nvPr/>
        </p:nvSpPr>
        <p:spPr>
          <a:xfrm>
            <a:off x="1129193" y="1654217"/>
            <a:ext cx="1029768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/>
            <a:r>
              <a:rPr lang="es-ES" sz="2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ANIDAMIENTO DE ESTRUCTURAS DE CONTROL REPETITIVAS:</a:t>
            </a:r>
          </a:p>
          <a:p>
            <a:pPr algn="just" rtl="0"/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Anidar estructuras de control repetitivas es muy común, una estructura control es ejecutada como instrucción en otro control repetitivos, haciendo con esto un programa más robusto y complejo, con esto logramos poco a poco hacer que nuestros programas trabajen de mejor manera y con múltiples opciones para manipular infinidad de variables.</a:t>
            </a:r>
          </a:p>
          <a:p>
            <a:pPr algn="just" rtl="0"/>
            <a:endParaRPr lang="es-ES" sz="22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rtl="0"/>
            <a:r>
              <a:rPr lang="es-ES" sz="2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Anidamientos de estructura son las siguiente:</a:t>
            </a:r>
          </a:p>
          <a:p>
            <a:pPr algn="just" rtl="0"/>
            <a:endParaRPr lang="es-ES" sz="2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 rtl="0">
              <a:buFont typeface="Wingdings" panose="05000000000000000000" pitchFamily="2" charset="2"/>
              <a:buChar char="ü"/>
            </a:pP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GOTO</a:t>
            </a:r>
          </a:p>
          <a:p>
            <a:pPr marL="342900" indent="-342900" algn="just" rtl="0">
              <a:buFont typeface="Wingdings" panose="05000000000000000000" pitchFamily="2" charset="2"/>
              <a:buChar char="ü"/>
            </a:pPr>
            <a:r>
              <a:rPr lang="es-ES" sz="22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CONTINUE</a:t>
            </a:r>
          </a:p>
          <a:p>
            <a:pPr marL="342900" indent="-342900" algn="just" rtl="0">
              <a:buFont typeface="Wingdings" panose="05000000000000000000" pitchFamily="2" charset="2"/>
              <a:buChar char="ü"/>
            </a:pP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BREAK</a:t>
            </a:r>
            <a:endParaRPr lang="es-ES" sz="22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603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Resultado de imagen para logo idat">
            <a:extLst>
              <a:ext uri="{FF2B5EF4-FFF2-40B4-BE49-F238E27FC236}">
                <a16:creationId xmlns:a16="http://schemas.microsoft.com/office/drawing/2014/main" id="{7D80FE89-34F9-4EF2-A676-E6012B447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8050" y="0"/>
            <a:ext cx="112395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n 3" descr="Texto&#10;&#10;Descripción generada automáticamente con confianza media">
            <a:extLst>
              <a:ext uri="{FF2B5EF4-FFF2-40B4-BE49-F238E27FC236}">
                <a16:creationId xmlns:a16="http://schemas.microsoft.com/office/drawing/2014/main" id="{65822CD1-E142-CCD5-F615-7E2321B103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23" y="1798925"/>
            <a:ext cx="5169813" cy="499538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782FC45-635D-1764-ACC5-BC4EB34E9F6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0474" b="8462"/>
          <a:stretch/>
        </p:blipFill>
        <p:spPr>
          <a:xfrm>
            <a:off x="6441465" y="2481493"/>
            <a:ext cx="4997866" cy="376068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818DE3C-B25C-D380-90AF-5D3E73C2EF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0114" y="85255"/>
            <a:ext cx="2667700" cy="234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024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Resultado de imagen para logo idat">
            <a:extLst>
              <a:ext uri="{FF2B5EF4-FFF2-40B4-BE49-F238E27FC236}">
                <a16:creationId xmlns:a16="http://schemas.microsoft.com/office/drawing/2014/main" id="{7D80FE89-34F9-4EF2-A676-E6012B447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8050" y="0"/>
            <a:ext cx="112395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FA75C59-4448-B8C4-40EA-0D300C0D6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85" y="610212"/>
            <a:ext cx="5899363" cy="54024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135948B-27FA-2E79-BE87-274674B0C5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8004" y="320493"/>
            <a:ext cx="3104567" cy="282184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92D4F99-A5A6-ADAF-913D-72F37AA61A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5034" y="2913260"/>
            <a:ext cx="3720553" cy="352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201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Resultado de imagen para logo idat">
            <a:extLst>
              <a:ext uri="{FF2B5EF4-FFF2-40B4-BE49-F238E27FC236}">
                <a16:creationId xmlns:a16="http://schemas.microsoft.com/office/drawing/2014/main" id="{7D80FE89-34F9-4EF2-A676-E6012B447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8050" y="0"/>
            <a:ext cx="112395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Expertos en domótica a mi - Foro Coches">
            <a:extLst>
              <a:ext uri="{FF2B5EF4-FFF2-40B4-BE49-F238E27FC236}">
                <a16:creationId xmlns:a16="http://schemas.microsoft.com/office/drawing/2014/main" id="{EBA59348-A7D8-40B8-9B5E-59289EF0DB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1"/>
          <a:stretch/>
        </p:blipFill>
        <p:spPr bwMode="auto">
          <a:xfrm>
            <a:off x="6609700" y="3733820"/>
            <a:ext cx="3750905" cy="3123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evador 24V DC SRD-24VDC-SL-C - UNIT Electronics">
            <a:extLst>
              <a:ext uri="{FF2B5EF4-FFF2-40B4-BE49-F238E27FC236}">
                <a16:creationId xmlns:a16="http://schemas.microsoft.com/office/drawing/2014/main" id="{E08C9F81-5C3F-4EAA-8AFF-BB57799198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39" b="10748"/>
          <a:stretch/>
        </p:blipFill>
        <p:spPr bwMode="auto">
          <a:xfrm>
            <a:off x="1612435" y="3879358"/>
            <a:ext cx="3516086" cy="2894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C277DDAB-355C-4808-AA47-D9A9F62A557E}"/>
              </a:ext>
            </a:extLst>
          </p:cNvPr>
          <p:cNvSpPr txBox="1"/>
          <p:nvPr/>
        </p:nvSpPr>
        <p:spPr>
          <a:xfrm>
            <a:off x="2126135" y="6488668"/>
            <a:ext cx="74859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VERIFICAR: https://www.youtube.com/watch?v=Cyny5CNuHSk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51F3784-B476-BAA9-19C9-00991D06C8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2374" y="217633"/>
            <a:ext cx="4574992" cy="334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69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428322C-57DC-4258-9095-EFDB44323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44" y="92279"/>
            <a:ext cx="9957507" cy="433710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8A4619B-486C-489F-8C30-8EEACCE58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6587" y="3429000"/>
            <a:ext cx="6351114" cy="3259123"/>
          </a:xfrm>
          <a:prstGeom prst="rect">
            <a:avLst/>
          </a:prstGeom>
        </p:spPr>
      </p:pic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3288E2F7-0B55-46D5-B46D-46008A954C44}"/>
              </a:ext>
            </a:extLst>
          </p:cNvPr>
          <p:cNvSpPr/>
          <p:nvPr/>
        </p:nvSpPr>
        <p:spPr>
          <a:xfrm>
            <a:off x="2692866" y="4597167"/>
            <a:ext cx="2525086" cy="998290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DIAGRAMA</a:t>
            </a:r>
            <a:endParaRPr lang="es-P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469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82A0649-F907-4CA1-B9CA-37B9CD0C3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420684" cy="406866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B5DF2ED-76A6-4EA0-8990-5C1922CB82C6}"/>
              </a:ext>
            </a:extLst>
          </p:cNvPr>
          <p:cNvSpPr txBox="1"/>
          <p:nvPr/>
        </p:nvSpPr>
        <p:spPr>
          <a:xfrm>
            <a:off x="6728713" y="2289397"/>
            <a:ext cx="546328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RESPONDER: </a:t>
            </a: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PRUEBE CAMBIANDO </a:t>
            </a:r>
            <a:r>
              <a:rPr lang="es-E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POR </a:t>
            </a:r>
            <a:r>
              <a:rPr lang="es-E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Y OBSERVE SI SE PRENDE EL VENTILADOR</a:t>
            </a:r>
          </a:p>
          <a:p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MODIFIQUE EL CÓDIGO CON ESTRUCTURA CONDICIONAL </a:t>
            </a:r>
            <a:r>
              <a:rPr lang="es-E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</a:p>
          <a:p>
            <a:endParaRPr lang="es-ES" dirty="0"/>
          </a:p>
          <a:p>
            <a:endParaRPr lang="es-PE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20AC939-F599-4574-BCFB-C977D1352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8628" y="4258476"/>
            <a:ext cx="4206866" cy="2462213"/>
          </a:xfrm>
          <a:prstGeom prst="rect">
            <a:avLst/>
          </a:prstGeom>
        </p:spPr>
      </p:pic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7ACE4C75-D273-40A3-AA88-086B7DC5B7BF}"/>
              </a:ext>
            </a:extLst>
          </p:cNvPr>
          <p:cNvSpPr/>
          <p:nvPr/>
        </p:nvSpPr>
        <p:spPr>
          <a:xfrm>
            <a:off x="3709903" y="4990437"/>
            <a:ext cx="2525086" cy="998290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DIAGRAMA</a:t>
            </a:r>
            <a:endParaRPr lang="es-P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157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80CDADF7-F02A-40D3-8535-F3E5B2CDE380}"/>
              </a:ext>
            </a:extLst>
          </p:cNvPr>
          <p:cNvSpPr txBox="1"/>
          <p:nvPr/>
        </p:nvSpPr>
        <p:spPr>
          <a:xfrm>
            <a:off x="1129193" y="-249178"/>
            <a:ext cx="993885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PE" sz="2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s-PE" sz="3200" b="1" dirty="0">
                <a:effectLst/>
                <a:latin typeface="Stag Book"/>
                <a:ea typeface="Times New Roman" panose="02020603050405020304" pitchFamily="18" charset="0"/>
                <a:cs typeface="Arial" panose="020B0604020202020204" pitchFamily="34" charset="0"/>
              </a:rPr>
              <a:t>CONTROL DE MÓDULOS DE PUENTE H</a:t>
            </a:r>
            <a:r>
              <a:rPr lang="es-ES" sz="3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</a:p>
        </p:txBody>
      </p:sp>
      <p:pic>
        <p:nvPicPr>
          <p:cNvPr id="3" name="Picture 4" descr="Resultado de imagen para logo idat">
            <a:extLst>
              <a:ext uri="{FF2B5EF4-FFF2-40B4-BE49-F238E27FC236}">
                <a16:creationId xmlns:a16="http://schemas.microsoft.com/office/drawing/2014/main" id="{7D80FE89-34F9-4EF2-A676-E6012B447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8050" y="0"/>
            <a:ext cx="112395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DEF672F-E312-454B-A02A-1931CEF706DE}"/>
              </a:ext>
            </a:extLst>
          </p:cNvPr>
          <p:cNvSpPr txBox="1"/>
          <p:nvPr/>
        </p:nvSpPr>
        <p:spPr>
          <a:xfrm>
            <a:off x="1468074" y="1100120"/>
            <a:ext cx="980673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 puente H doble L298N permite controlar la dirección y velocidad de dos motores.</a:t>
            </a:r>
          </a:p>
          <a:p>
            <a:pPr algn="l"/>
            <a:r>
              <a:rPr lang="es-E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Este módulo trabaja desde 3V hasta 35V, y con una intensidad de hasta 2A, consume 3v así que los motores reciben 3 voltios menos de el voltaje ingresado, incluye un regulador que nos puede dar una salida de 5v, si lo alimentamos entre 5 a 12v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442E542-9776-4458-B511-4ED3081FD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799" y="3641052"/>
            <a:ext cx="3928187" cy="3088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B502976-1146-4163-9AD8-F9C1AD667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790" y="3429000"/>
            <a:ext cx="4364686" cy="3290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53D074D3-F5D6-4338-95D4-C475BE9A54E3}"/>
              </a:ext>
            </a:extLst>
          </p:cNvPr>
          <p:cNvSpPr txBox="1"/>
          <p:nvPr/>
        </p:nvSpPr>
        <p:spPr>
          <a:xfrm>
            <a:off x="2151777" y="3362869"/>
            <a:ext cx="8439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b="1" dirty="0">
                <a:solidFill>
                  <a:srgbClr val="FF0000"/>
                </a:solidFill>
              </a:rPr>
              <a:t>VERIFICAR: </a:t>
            </a:r>
            <a:r>
              <a:rPr lang="es-PE" dirty="0"/>
              <a:t>https://www.youtube.com/watch?v=w4r2wMeHJuo</a:t>
            </a:r>
          </a:p>
        </p:txBody>
      </p:sp>
    </p:spTree>
    <p:extLst>
      <p:ext uri="{BB962C8B-B14F-4D97-AF65-F5344CB8AC3E}">
        <p14:creationId xmlns:p14="http://schemas.microsoft.com/office/powerpoint/2010/main" val="99395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4" descr="Resultado de imagen para logo idat">
            <a:extLst>
              <a:ext uri="{FF2B5EF4-FFF2-40B4-BE49-F238E27FC236}">
                <a16:creationId xmlns:a16="http://schemas.microsoft.com/office/drawing/2014/main" id="{C1FC4182-A1A0-4678-8B6C-61B8183DC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8050" y="0"/>
            <a:ext cx="112395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20C7A8D-377F-462E-AAE4-59371E96720C}"/>
              </a:ext>
            </a:extLst>
          </p:cNvPr>
          <p:cNvSpPr txBox="1"/>
          <p:nvPr/>
        </p:nvSpPr>
        <p:spPr>
          <a:xfrm>
            <a:off x="910991" y="950372"/>
            <a:ext cx="10719034" cy="4268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es-PE" sz="1800" b="1" dirty="0">
                <a:solidFill>
                  <a:srgbClr val="6F01E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es-ES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Se debe realizar las simulaciones y responder a las siguientes preguntas:</a:t>
            </a:r>
            <a:endParaRPr lang="es-PE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s-PE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¿Cómo funcionan las estructuras condicionales </a:t>
            </a:r>
            <a:r>
              <a:rPr lang="es-PE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</a:t>
            </a:r>
            <a:r>
              <a:rPr lang="es-PE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?</a:t>
            </a:r>
            <a:endParaRPr lang="es-PE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¿Qué significa en el código led++ y led--?</a:t>
            </a:r>
            <a:endParaRPr lang="es-PE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¿Qué significa </a:t>
            </a:r>
            <a:r>
              <a:rPr lang="es-PE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delay</a:t>
            </a:r>
            <a:r>
              <a:rPr lang="es-PE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s-PE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timer</a:t>
            </a:r>
            <a:r>
              <a:rPr lang="es-PE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);? ¿Puedo usar otras unidades de tiempo?</a:t>
            </a:r>
            <a:endParaRPr lang="es-PE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¿Qué indicamos con la sentencia </a:t>
            </a:r>
            <a:r>
              <a:rPr lang="es-PE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digitalWrite</a:t>
            </a:r>
            <a:r>
              <a:rPr lang="es-PE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?</a:t>
            </a:r>
            <a:endParaRPr lang="es-PE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Explicar cómo funcionan otras estructuras repetitivas.</a:t>
            </a:r>
            <a:endParaRPr lang="es-PE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6138C16-5173-4DFB-885E-7F681C466A22}"/>
              </a:ext>
            </a:extLst>
          </p:cNvPr>
          <p:cNvSpPr txBox="1"/>
          <p:nvPr/>
        </p:nvSpPr>
        <p:spPr>
          <a:xfrm>
            <a:off x="580938" y="238809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3600" b="1" dirty="0"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ACTIVIDAD 4</a:t>
            </a:r>
            <a:endParaRPr lang="es-PE" sz="3600" dirty="0">
              <a:effectLst/>
              <a:latin typeface="Arial Black" panose="020B0A04020102020204" pitchFamily="34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885275C8-4D08-4C23-8FE2-8114DBF1AD90}"/>
              </a:ext>
            </a:extLst>
          </p:cNvPr>
          <p:cNvSpPr txBox="1"/>
          <p:nvPr/>
        </p:nvSpPr>
        <p:spPr>
          <a:xfrm>
            <a:off x="455801" y="1382286"/>
            <a:ext cx="1161036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https://creatividadcodificada.com/arduino/estructuras-de-control-en-arduino/</a:t>
            </a:r>
          </a:p>
          <a:p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https://fidiasrodriguez.com/arduino/</a:t>
            </a:r>
          </a:p>
          <a:p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https://www.arduino.cc/reference/es/</a:t>
            </a:r>
          </a:p>
          <a:p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https://hetpro-store.com/TUTORIALES/arduino-digitalwrite/</a:t>
            </a:r>
          </a:p>
          <a:p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https://www.electrodaddy.com/funciones-de-tiempo-en-arduino/</a:t>
            </a:r>
          </a:p>
          <a:p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https://proyectosconarduino.com/curso/delay-millis-y-micros-en-arduino/</a:t>
            </a:r>
          </a:p>
          <a:p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https://controlautomaticoeducacion.com/arduino/</a:t>
            </a:r>
          </a:p>
          <a:p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https://solectroshop.com/es/blog/guia-para-principiantes-sobre-modulos-de-reles-en-los-proyectos-de-arduino-n28</a:t>
            </a:r>
          </a:p>
          <a:p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https://www.luisllamas.es/arduino-motor-corriente-continua-l298n/</a:t>
            </a:r>
          </a:p>
          <a:p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https://www.taloselectronics.com/blogs/tutoriales/puente-h-doble-l298n</a:t>
            </a:r>
          </a:p>
          <a:p>
            <a:endParaRPr lang="es-P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RELAY: </a:t>
            </a:r>
            <a:r>
              <a:rPr lang="es-PE" sz="2000" b="1" dirty="0">
                <a:solidFill>
                  <a:srgbClr val="FF0000"/>
                </a:solidFill>
                <a:hlinkClick r:id="rId2"/>
              </a:rPr>
              <a:t>https://www.youtube.com/watch?v=Q5UkNPgN9Ow</a:t>
            </a:r>
            <a:endParaRPr lang="es-PE" sz="2000" b="1" dirty="0">
              <a:solidFill>
                <a:srgbClr val="FF0000"/>
              </a:solidFill>
            </a:endParaRPr>
          </a:p>
          <a:p>
            <a:r>
              <a:rPr lang="es-PE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MODULO PUENTE H: </a:t>
            </a:r>
            <a:r>
              <a:rPr lang="es-PE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https://www.youtube.com/watch?v=63aitq3KTaI</a:t>
            </a:r>
            <a:endParaRPr lang="es-PE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908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80CDADF7-F02A-40D3-8535-F3E5B2CDE380}"/>
              </a:ext>
            </a:extLst>
          </p:cNvPr>
          <p:cNvSpPr txBox="1"/>
          <p:nvPr/>
        </p:nvSpPr>
        <p:spPr>
          <a:xfrm>
            <a:off x="902542" y="2183377"/>
            <a:ext cx="993885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PE" sz="2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s-PE" sz="2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INDICADOR DE LOGRO </a:t>
            </a:r>
            <a:r>
              <a:rPr lang="es-PE" sz="2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Nº</a:t>
            </a:r>
            <a:r>
              <a:rPr lang="es-PE" sz="2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4:</a:t>
            </a:r>
          </a:p>
          <a:p>
            <a:r>
              <a:rPr lang="es-ES" sz="2800" b="0" i="0" u="none" strike="noStrike" baseline="0" dirty="0">
                <a:solidFill>
                  <a:srgbClr val="252525"/>
                </a:solidFill>
                <a:latin typeface="Arial" panose="020B0604020202020204" pitchFamily="34" charset="0"/>
              </a:rPr>
              <a:t>Simular código para sistemas IOT con estructuras de control repetitivas en C. 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</a:p>
        </p:txBody>
      </p:sp>
      <p:pic>
        <p:nvPicPr>
          <p:cNvPr id="3" name="Picture 4" descr="Resultado de imagen para logo idat">
            <a:extLst>
              <a:ext uri="{FF2B5EF4-FFF2-40B4-BE49-F238E27FC236}">
                <a16:creationId xmlns:a16="http://schemas.microsoft.com/office/drawing/2014/main" id="{7D80FE89-34F9-4EF2-A676-E6012B447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8050" y="0"/>
            <a:ext cx="112395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3354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80CDADF7-F02A-40D3-8535-F3E5B2CDE380}"/>
              </a:ext>
            </a:extLst>
          </p:cNvPr>
          <p:cNvSpPr txBox="1"/>
          <p:nvPr/>
        </p:nvSpPr>
        <p:spPr>
          <a:xfrm>
            <a:off x="1295657" y="-222855"/>
            <a:ext cx="993885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s-PE" sz="32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s-PE" sz="32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ESTRUCTURAS REPETITIVAS</a:t>
            </a:r>
          </a:p>
          <a:p>
            <a:pPr algn="ctr"/>
            <a:r>
              <a:rPr lang="es-ES" sz="3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</a:p>
        </p:txBody>
      </p:sp>
      <p:pic>
        <p:nvPicPr>
          <p:cNvPr id="3" name="Picture 4" descr="Resultado de imagen para logo idat">
            <a:extLst>
              <a:ext uri="{FF2B5EF4-FFF2-40B4-BE49-F238E27FC236}">
                <a16:creationId xmlns:a16="http://schemas.microsoft.com/office/drawing/2014/main" id="{7D80FE89-34F9-4EF2-A676-E6012B447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8050" y="0"/>
            <a:ext cx="112395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B4F3F9E-6383-4625-9599-1D1DB1AAD290}"/>
              </a:ext>
            </a:extLst>
          </p:cNvPr>
          <p:cNvSpPr txBox="1"/>
          <p:nvPr/>
        </p:nvSpPr>
        <p:spPr>
          <a:xfrm>
            <a:off x="438382" y="1971334"/>
            <a:ext cx="1165340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Arduino nos da la posibilidad al igual que muchos otros lenguajes de programación usar bucles como son el </a:t>
            </a:r>
            <a:r>
              <a:rPr lang="es-E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WHILE, DO WHILE Y EL FOR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Trabajar con bucles implica que realizaremos una misma tarea varias veces por lo cual debemos utilizar con precaución y no provocar inconsistencias en nuestros programas porque debemos de tomar en cuenta que al margen del código estaremos trabajando con distintos dispositivos que quizás podríamos malograr si no tomamos nuestra precauciones.</a:t>
            </a:r>
            <a:endParaRPr lang="es-P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912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80CDADF7-F02A-40D3-8535-F3E5B2CDE380}"/>
              </a:ext>
            </a:extLst>
          </p:cNvPr>
          <p:cNvSpPr txBox="1"/>
          <p:nvPr/>
        </p:nvSpPr>
        <p:spPr>
          <a:xfrm>
            <a:off x="1129193" y="-249178"/>
            <a:ext cx="9938857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PE" sz="2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s-PE" sz="32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ESTRUCTURAS </a:t>
            </a:r>
            <a:r>
              <a:rPr lang="es-PE" sz="32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REPETITIVAS</a:t>
            </a:r>
            <a:endParaRPr lang="es-PE" sz="32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s-E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</a:p>
        </p:txBody>
      </p:sp>
      <p:pic>
        <p:nvPicPr>
          <p:cNvPr id="3" name="Picture 4" descr="Resultado de imagen para logo idat">
            <a:extLst>
              <a:ext uri="{FF2B5EF4-FFF2-40B4-BE49-F238E27FC236}">
                <a16:creationId xmlns:a16="http://schemas.microsoft.com/office/drawing/2014/main" id="{7D80FE89-34F9-4EF2-A676-E6012B447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8050" y="0"/>
            <a:ext cx="112395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B4F3F9E-6383-4625-9599-1D1DB1AAD290}"/>
              </a:ext>
            </a:extLst>
          </p:cNvPr>
          <p:cNvSpPr txBox="1"/>
          <p:nvPr/>
        </p:nvSpPr>
        <p:spPr>
          <a:xfrm>
            <a:off x="548970" y="1774780"/>
            <a:ext cx="1136386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2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</a:p>
          <a:p>
            <a:pPr algn="just" rtl="0"/>
            <a:r>
              <a:rPr lang="es-E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Los bucles </a:t>
            </a:r>
            <a:r>
              <a:rPr lang="es-ES" sz="2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es-E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se ejecutan de forma continua, e infinitamente, hasta que la expresión dentro del paréntesis () se convierte en falsa. Algo debe cambiar la variable de prueba, o el bucle </a:t>
            </a:r>
            <a:r>
              <a:rPr lang="es-ES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es-E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nunca se terminará. Este cambio podría ser en el código, tal como que una variable sea incrementada, o una condición externa, tal como la comprobación de un sensor.</a:t>
            </a:r>
          </a:p>
          <a:p>
            <a:pPr algn="just"/>
            <a:endParaRPr lang="es-E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2657904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80CDADF7-F02A-40D3-8535-F3E5B2CDE380}"/>
              </a:ext>
            </a:extLst>
          </p:cNvPr>
          <p:cNvSpPr txBox="1"/>
          <p:nvPr/>
        </p:nvSpPr>
        <p:spPr>
          <a:xfrm>
            <a:off x="1129193" y="-249178"/>
            <a:ext cx="9938857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PE" sz="2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s-PE" sz="32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ESTRUCTURAS REPETITIVAS</a:t>
            </a:r>
          </a:p>
          <a:p>
            <a:r>
              <a:rPr lang="es-E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</a:p>
        </p:txBody>
      </p:sp>
      <p:pic>
        <p:nvPicPr>
          <p:cNvPr id="3" name="Picture 4" descr="Resultado de imagen para logo idat">
            <a:extLst>
              <a:ext uri="{FF2B5EF4-FFF2-40B4-BE49-F238E27FC236}">
                <a16:creationId xmlns:a16="http://schemas.microsoft.com/office/drawing/2014/main" id="{7D80FE89-34F9-4EF2-A676-E6012B447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8050" y="0"/>
            <a:ext cx="112395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B4F3F9E-6383-4625-9599-1D1DB1AAD290}"/>
              </a:ext>
            </a:extLst>
          </p:cNvPr>
          <p:cNvSpPr txBox="1"/>
          <p:nvPr/>
        </p:nvSpPr>
        <p:spPr>
          <a:xfrm>
            <a:off x="1849891" y="1194911"/>
            <a:ext cx="10276592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2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</a:p>
          <a:p>
            <a:pPr algn="l"/>
            <a:r>
              <a:rPr lang="es-PE" sz="20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Sintaxis</a:t>
            </a:r>
          </a:p>
          <a:p>
            <a:pPr algn="l"/>
            <a:r>
              <a:rPr lang="es-PE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es-PE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PE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expression</a:t>
            </a:r>
            <a:r>
              <a:rPr lang="es-PE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){</a:t>
            </a:r>
          </a:p>
          <a:p>
            <a:pPr algn="l"/>
            <a:r>
              <a:rPr lang="es-PE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instrucción(s)</a:t>
            </a:r>
          </a:p>
          <a:p>
            <a:pPr algn="just"/>
            <a:r>
              <a:rPr lang="es-PE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algn="just"/>
            <a:endParaRPr lang="es-PE" sz="20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s-PE" sz="20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Parámetros</a:t>
            </a:r>
          </a:p>
          <a:p>
            <a:pPr algn="l"/>
            <a:r>
              <a:rPr lang="es-PE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expression</a:t>
            </a:r>
            <a:r>
              <a:rPr lang="es-PE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una instrucción (</a:t>
            </a:r>
            <a:r>
              <a:rPr lang="es-PE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es-PE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C que se evalúa como verdadera o falsa.</a:t>
            </a:r>
            <a:br>
              <a:rPr lang="es-PE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PE" sz="20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s-PE" sz="20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EJEMPLO:</a:t>
            </a:r>
          </a:p>
          <a:p>
            <a:pPr algn="l"/>
            <a:r>
              <a:rPr lang="es-PE" sz="2000" b="0" i="0" dirty="0" err="1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s-PE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  0;</a:t>
            </a:r>
          </a:p>
          <a:p>
            <a:pPr algn="l"/>
            <a:endParaRPr lang="es-PE" sz="20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s-PE" sz="2000" b="0" i="0" dirty="0" err="1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es-PE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PE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s-PE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&lt; 200){</a:t>
            </a:r>
          </a:p>
          <a:p>
            <a:pPr algn="l"/>
            <a:endParaRPr lang="es-PE" sz="20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s-PE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// repite algo 200 veces</a:t>
            </a:r>
          </a:p>
          <a:p>
            <a:pPr algn="l"/>
            <a:r>
              <a:rPr lang="es-PE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es-PE" sz="2000" b="0" i="0" dirty="0" err="1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s-PE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++;</a:t>
            </a:r>
          </a:p>
          <a:p>
            <a:pPr algn="l"/>
            <a:r>
              <a:rPr lang="es-PE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1355075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80CDADF7-F02A-40D3-8535-F3E5B2CDE380}"/>
              </a:ext>
            </a:extLst>
          </p:cNvPr>
          <p:cNvSpPr txBox="1"/>
          <p:nvPr/>
        </p:nvSpPr>
        <p:spPr>
          <a:xfrm>
            <a:off x="1129193" y="-249178"/>
            <a:ext cx="9938857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PE" sz="2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s-PE" sz="32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ESTRUCTURAS REPETITIVAS</a:t>
            </a:r>
          </a:p>
          <a:p>
            <a:r>
              <a:rPr lang="es-E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</a:p>
        </p:txBody>
      </p:sp>
      <p:pic>
        <p:nvPicPr>
          <p:cNvPr id="3" name="Picture 4" descr="Resultado de imagen para logo idat">
            <a:extLst>
              <a:ext uri="{FF2B5EF4-FFF2-40B4-BE49-F238E27FC236}">
                <a16:creationId xmlns:a16="http://schemas.microsoft.com/office/drawing/2014/main" id="{7D80FE89-34F9-4EF2-A676-E6012B447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8050" y="0"/>
            <a:ext cx="112395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B4F3F9E-6383-4625-9599-1D1DB1AAD290}"/>
              </a:ext>
            </a:extLst>
          </p:cNvPr>
          <p:cNvSpPr txBox="1"/>
          <p:nvPr/>
        </p:nvSpPr>
        <p:spPr>
          <a:xfrm>
            <a:off x="1589518" y="818897"/>
            <a:ext cx="10477144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2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DO...WHILE</a:t>
            </a:r>
          </a:p>
          <a:p>
            <a:pPr algn="l" rtl="0"/>
            <a:r>
              <a:rPr lang="es-E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 bucle </a:t>
            </a:r>
            <a:r>
              <a:rPr lang="es-E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do...</a:t>
            </a:r>
            <a:r>
              <a:rPr lang="es-ES" sz="2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es-E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funciona de la misma manera que el bucle </a:t>
            </a:r>
            <a:r>
              <a:rPr lang="es-ES" sz="2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es-E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con la excepción de que la condición se comprueba al final del bucle, por lo que el bucle se ejecutará siempre al menos una vez.</a:t>
            </a:r>
            <a:br>
              <a:rPr lang="es-E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br>
              <a:rPr lang="es-E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br>
              <a:rPr lang="es-E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 // bloque de instrucciones</a:t>
            </a:r>
            <a:br>
              <a:rPr lang="es-E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br>
              <a:rPr lang="es-E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es-E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(condición de prueba);</a:t>
            </a:r>
            <a:br>
              <a:rPr lang="es-E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E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4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Ejemplo</a:t>
            </a:r>
          </a:p>
          <a:p>
            <a:pPr algn="l" rtl="0"/>
            <a:r>
              <a:rPr lang="es-ES" sz="2400" b="0" i="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br>
              <a:rPr lang="es-E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br>
              <a:rPr lang="es-E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400" b="0" i="0" dirty="0" err="1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delay</a:t>
            </a:r>
            <a:r>
              <a:rPr lang="es-E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(50);          // espera a que el sensor se estabilice</a:t>
            </a:r>
            <a:br>
              <a:rPr lang="es-E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br>
              <a:rPr lang="es-E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400" b="0" i="0" dirty="0" err="1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es-E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(x &lt; 100); </a:t>
            </a:r>
          </a:p>
          <a:p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266329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80CDADF7-F02A-40D3-8535-F3E5B2CDE380}"/>
              </a:ext>
            </a:extLst>
          </p:cNvPr>
          <p:cNvSpPr txBox="1"/>
          <p:nvPr/>
        </p:nvSpPr>
        <p:spPr>
          <a:xfrm>
            <a:off x="1129193" y="-249178"/>
            <a:ext cx="9938857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PE" sz="2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s-PE" sz="32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ESTRUCTURAS REPETITIVAS</a:t>
            </a:r>
          </a:p>
          <a:p>
            <a:r>
              <a:rPr lang="es-E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</a:p>
        </p:txBody>
      </p:sp>
      <p:pic>
        <p:nvPicPr>
          <p:cNvPr id="3" name="Picture 4" descr="Resultado de imagen para logo idat">
            <a:extLst>
              <a:ext uri="{FF2B5EF4-FFF2-40B4-BE49-F238E27FC236}">
                <a16:creationId xmlns:a16="http://schemas.microsoft.com/office/drawing/2014/main" id="{7D80FE89-34F9-4EF2-A676-E6012B447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8050" y="0"/>
            <a:ext cx="112395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B4F3F9E-6383-4625-9599-1D1DB1AAD290}"/>
              </a:ext>
            </a:extLst>
          </p:cNvPr>
          <p:cNvSpPr txBox="1"/>
          <p:nvPr/>
        </p:nvSpPr>
        <p:spPr>
          <a:xfrm>
            <a:off x="1589518" y="768563"/>
            <a:ext cx="104771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2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</a:p>
          <a:p>
            <a:pPr algn="just" rtl="0"/>
            <a:r>
              <a:rPr lang="es-E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 declaración </a:t>
            </a:r>
            <a:r>
              <a:rPr lang="es-ES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E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se usa para repetir un bloque de sentencias encerradas entre llaves un número determinado de veces. Cada vez que se ejecutan las instrucciones del bucle se vuelve a comprobar la condición. La declaración </a:t>
            </a:r>
            <a:r>
              <a:rPr lang="es-ES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E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tiene tres partes separadas por '</a:t>
            </a:r>
            <a:r>
              <a:rPr lang="es-E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es-E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' , veamos el ejemplo de su sintaxis:</a:t>
            </a:r>
            <a:endParaRPr lang="es-ES" sz="24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b="1" dirty="0"/>
          </a:p>
          <a:p>
            <a:r>
              <a:rPr lang="es-PE" b="0" i="0" dirty="0" err="1">
                <a:solidFill>
                  <a:srgbClr val="E69138"/>
                </a:solidFill>
                <a:effectLst/>
                <a:latin typeface="Trebuchet MS" panose="020B0603020202020204" pitchFamily="34" charset="0"/>
              </a:rPr>
              <a:t>for</a:t>
            </a:r>
            <a:r>
              <a:rPr lang="es-PE" b="0" i="0" dirty="0">
                <a:solidFill>
                  <a:srgbClr val="E69138"/>
                </a:solidFill>
                <a:effectLst/>
                <a:latin typeface="Trebuchet MS" panose="020B0603020202020204" pitchFamily="34" charset="0"/>
              </a:rPr>
              <a:t> </a:t>
            </a:r>
            <a:r>
              <a:rPr lang="es-PE" b="0" i="0" dirty="0">
                <a:effectLst/>
                <a:latin typeface="Trebuchet MS" panose="020B0603020202020204" pitchFamily="34" charset="0"/>
              </a:rPr>
              <a:t>(</a:t>
            </a:r>
            <a:r>
              <a:rPr lang="es-PE" b="0" i="0" dirty="0" err="1">
                <a:effectLst/>
                <a:latin typeface="Trebuchet MS" panose="020B0603020202020204" pitchFamily="34" charset="0"/>
              </a:rPr>
              <a:t>initialization</a:t>
            </a:r>
            <a:r>
              <a:rPr lang="es-PE" b="0" i="0" dirty="0">
                <a:effectLst/>
                <a:latin typeface="Trebuchet MS" panose="020B0603020202020204" pitchFamily="34" charset="0"/>
              </a:rPr>
              <a:t>;  </a:t>
            </a:r>
            <a:r>
              <a:rPr lang="es-PE" b="0" i="0" dirty="0" err="1">
                <a:effectLst/>
                <a:latin typeface="Trebuchet MS" panose="020B0603020202020204" pitchFamily="34" charset="0"/>
              </a:rPr>
              <a:t>condition</a:t>
            </a:r>
            <a:r>
              <a:rPr lang="es-PE" b="0" i="0" dirty="0">
                <a:effectLst/>
                <a:latin typeface="Trebuchet MS" panose="020B0603020202020204" pitchFamily="34" charset="0"/>
              </a:rPr>
              <a:t>;  </a:t>
            </a:r>
            <a:r>
              <a:rPr lang="es-PE" b="0" i="0" dirty="0" err="1">
                <a:effectLst/>
                <a:latin typeface="Trebuchet MS" panose="020B0603020202020204" pitchFamily="34" charset="0"/>
              </a:rPr>
              <a:t>increment</a:t>
            </a:r>
            <a:r>
              <a:rPr lang="es-PE" b="0" i="0" dirty="0">
                <a:effectLst/>
                <a:latin typeface="Trebuchet MS" panose="020B0603020202020204" pitchFamily="34" charset="0"/>
              </a:rPr>
              <a:t>)</a:t>
            </a:r>
            <a:br>
              <a:rPr lang="es-PE" b="0" i="0" dirty="0">
                <a:effectLst/>
                <a:latin typeface="Trebuchet MS" panose="020B0603020202020204" pitchFamily="34" charset="0"/>
              </a:rPr>
            </a:br>
            <a:r>
              <a:rPr lang="es-PE" b="0" i="0" dirty="0">
                <a:effectLst/>
                <a:latin typeface="Trebuchet MS" panose="020B0603020202020204" pitchFamily="34" charset="0"/>
              </a:rPr>
              <a:t>{</a:t>
            </a:r>
            <a:br>
              <a:rPr lang="es-PE" b="0" i="0" dirty="0">
                <a:effectLst/>
                <a:latin typeface="Trebuchet MS" panose="020B0603020202020204" pitchFamily="34" charset="0"/>
              </a:rPr>
            </a:br>
            <a:r>
              <a:rPr lang="es-PE" b="0" i="0" dirty="0">
                <a:effectLst/>
                <a:latin typeface="Trebuchet MS" panose="020B0603020202020204" pitchFamily="34" charset="0"/>
              </a:rPr>
              <a:t>//instrucción(es);</a:t>
            </a:r>
            <a:br>
              <a:rPr lang="es-PE" b="0" i="0" dirty="0">
                <a:effectLst/>
                <a:latin typeface="Trebuchet MS" panose="020B0603020202020204" pitchFamily="34" charset="0"/>
              </a:rPr>
            </a:br>
            <a:r>
              <a:rPr lang="es-PE" b="0" i="0" dirty="0">
                <a:effectLst/>
                <a:latin typeface="Trebuchet MS" panose="020B0603020202020204" pitchFamily="34" charset="0"/>
              </a:rPr>
              <a:t>}</a:t>
            </a:r>
            <a:endParaRPr lang="es-PE" b="1" i="0" dirty="0">
              <a:effectLst/>
              <a:latin typeface="Trebuchet MS" panose="020B0603020202020204" pitchFamily="34" charset="0"/>
            </a:endParaRPr>
          </a:p>
          <a:p>
            <a:endParaRPr lang="es-PE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9ACB61B-2224-458D-8AE8-36B870CF24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02" b="3251"/>
          <a:stretch/>
        </p:blipFill>
        <p:spPr>
          <a:xfrm>
            <a:off x="6220553" y="2906490"/>
            <a:ext cx="5409472" cy="222091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E8C7BD05-2EBC-4072-AA89-8788CBAF1A1F}"/>
              </a:ext>
            </a:extLst>
          </p:cNvPr>
          <p:cNvSpPr txBox="1"/>
          <p:nvPr/>
        </p:nvSpPr>
        <p:spPr>
          <a:xfrm>
            <a:off x="1589518" y="5125205"/>
            <a:ext cx="1029768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/>
            <a:r>
              <a:rPr lang="es-E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 inicialización de una variable local se produce una sola vez y la condición se prueba cada vez que se termina la ejecución de las instrucciones dentro del bucle. Si la condición sigue cumpliéndose, las instrucciones del bucle se vuelven a ejecutar. Cuando la condición no se cumple, el bucle termina.</a:t>
            </a:r>
            <a:endParaRPr lang="es-ES" sz="2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442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80CDADF7-F02A-40D3-8535-F3E5B2CDE380}"/>
              </a:ext>
            </a:extLst>
          </p:cNvPr>
          <p:cNvSpPr txBox="1"/>
          <p:nvPr/>
        </p:nvSpPr>
        <p:spPr>
          <a:xfrm>
            <a:off x="1129193" y="-249178"/>
            <a:ext cx="9938857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PE" sz="2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s-PE" sz="32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ESTRUCTURAS REPETITIVAS</a:t>
            </a:r>
          </a:p>
          <a:p>
            <a:r>
              <a:rPr lang="es-E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</a:p>
        </p:txBody>
      </p:sp>
      <p:pic>
        <p:nvPicPr>
          <p:cNvPr id="3" name="Picture 4" descr="Resultado de imagen para logo idat">
            <a:extLst>
              <a:ext uri="{FF2B5EF4-FFF2-40B4-BE49-F238E27FC236}">
                <a16:creationId xmlns:a16="http://schemas.microsoft.com/office/drawing/2014/main" id="{7D80FE89-34F9-4EF2-A676-E6012B447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8050" y="0"/>
            <a:ext cx="112395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BF32B82-74AA-436B-B088-687F0860EB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56"/>
          <a:stretch/>
        </p:blipFill>
        <p:spPr>
          <a:xfrm>
            <a:off x="0" y="1123950"/>
            <a:ext cx="12192000" cy="553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10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80CDADF7-F02A-40D3-8535-F3E5B2CDE380}"/>
              </a:ext>
            </a:extLst>
          </p:cNvPr>
          <p:cNvSpPr txBox="1"/>
          <p:nvPr/>
        </p:nvSpPr>
        <p:spPr>
          <a:xfrm>
            <a:off x="1129193" y="-249178"/>
            <a:ext cx="9938857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PE" sz="2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s-PE" sz="32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ESTRUCTURAS REPETITIVAS</a:t>
            </a:r>
          </a:p>
          <a:p>
            <a:r>
              <a:rPr lang="es-E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</a:p>
        </p:txBody>
      </p:sp>
      <p:pic>
        <p:nvPicPr>
          <p:cNvPr id="3" name="Picture 4" descr="Resultado de imagen para logo idat">
            <a:extLst>
              <a:ext uri="{FF2B5EF4-FFF2-40B4-BE49-F238E27FC236}">
                <a16:creationId xmlns:a16="http://schemas.microsoft.com/office/drawing/2014/main" id="{7D80FE89-34F9-4EF2-A676-E6012B447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8050" y="0"/>
            <a:ext cx="112395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8001A868-A0DE-453E-9FC3-649DB72D6A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63"/>
          <a:stretch/>
        </p:blipFill>
        <p:spPr>
          <a:xfrm>
            <a:off x="282540" y="1123950"/>
            <a:ext cx="11632163" cy="562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170835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9A2757E919C6345ABDF01ADD62A11C5" ma:contentTypeVersion="10" ma:contentTypeDescription="Crear nuevo documento." ma:contentTypeScope="" ma:versionID="a202e094de143740d68a3ba33cdcd05e">
  <xsd:schema xmlns:xsd="http://www.w3.org/2001/XMLSchema" xmlns:xs="http://www.w3.org/2001/XMLSchema" xmlns:p="http://schemas.microsoft.com/office/2006/metadata/properties" xmlns:ns2="888acb9b-66cb-41e8-a9cc-24d9dd6fa693" xmlns:ns3="5e8cbe97-2ce1-41fe-93d0-ca0489b1bb59" targetNamespace="http://schemas.microsoft.com/office/2006/metadata/properties" ma:root="true" ma:fieldsID="25f14377b3c17a6176cbad5dd85fffb5" ns2:_="" ns3:_="">
    <xsd:import namespace="888acb9b-66cb-41e8-a9cc-24d9dd6fa693"/>
    <xsd:import namespace="5e8cbe97-2ce1-41fe-93d0-ca0489b1bb5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8acb9b-66cb-41e8-a9cc-24d9dd6fa6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Etiquetas de imagen" ma:readOnly="false" ma:fieldId="{5cf76f15-5ced-4ddc-b409-7134ff3c332f}" ma:taxonomyMulti="true" ma:sspId="6bbfff8c-f697-4137-8f4c-35e91af2199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8cbe97-2ce1-41fe-93d0-ca0489b1bb59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011e1eef-cf5c-4a5f-9846-2102cf5f1419}" ma:internalName="TaxCatchAll" ma:showField="CatchAllData" ma:web="5e8cbe97-2ce1-41fe-93d0-ca0489b1bb5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88acb9b-66cb-41e8-a9cc-24d9dd6fa693">
      <Terms xmlns="http://schemas.microsoft.com/office/infopath/2007/PartnerControls"/>
    </lcf76f155ced4ddcb4097134ff3c332f>
    <TaxCatchAll xmlns="5e8cbe97-2ce1-41fe-93d0-ca0489b1bb59" xsi:nil="true"/>
  </documentManagement>
</p:properties>
</file>

<file path=customXml/itemProps1.xml><?xml version="1.0" encoding="utf-8"?>
<ds:datastoreItem xmlns:ds="http://schemas.openxmlformats.org/officeDocument/2006/customXml" ds:itemID="{F65F38F0-7C41-47DC-8FED-41A4A59EC61B}"/>
</file>

<file path=customXml/itemProps2.xml><?xml version="1.0" encoding="utf-8"?>
<ds:datastoreItem xmlns:ds="http://schemas.openxmlformats.org/officeDocument/2006/customXml" ds:itemID="{A8E795B3-F02B-4EE5-ADD6-27F69A71730D}"/>
</file>

<file path=customXml/itemProps3.xml><?xml version="1.0" encoding="utf-8"?>
<ds:datastoreItem xmlns:ds="http://schemas.openxmlformats.org/officeDocument/2006/customXml" ds:itemID="{C2EC3564-75AE-4641-95F3-7B85856606E7}"/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2880</TotalTime>
  <Words>894</Words>
  <Application>Microsoft Office PowerPoint</Application>
  <PresentationFormat>Panorámica</PresentationFormat>
  <Paragraphs>108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8" baseType="lpstr">
      <vt:lpstr>Arial</vt:lpstr>
      <vt:lpstr>Arial Black</vt:lpstr>
      <vt:lpstr>Calibri</vt:lpstr>
      <vt:lpstr>Century Gothic</vt:lpstr>
      <vt:lpstr>Stag Book</vt:lpstr>
      <vt:lpstr>Times New Roman</vt:lpstr>
      <vt:lpstr>Trebuchet MS</vt:lpstr>
      <vt:lpstr>Wingdings</vt:lpstr>
      <vt:lpstr>Wingdings 3</vt:lpstr>
      <vt:lpstr>Espiral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PAD</dc:creator>
  <cp:lastModifiedBy>d19361 (García La Chira, Julio César)</cp:lastModifiedBy>
  <cp:revision>51</cp:revision>
  <dcterms:created xsi:type="dcterms:W3CDTF">2019-09-25T20:32:23Z</dcterms:created>
  <dcterms:modified xsi:type="dcterms:W3CDTF">2023-02-07T02:59:23Z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0x010100A9A2757E919C6345ABDF01ADD62A11C5</vt:lpwstr>
  </property>
</Properties>
</file>