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22"/>
  </p:notesMasterIdLst>
  <p:sldIdLst>
    <p:sldId id="256" r:id="rId2"/>
    <p:sldId id="324" r:id="rId3"/>
    <p:sldId id="329" r:id="rId4"/>
    <p:sldId id="355" r:id="rId5"/>
    <p:sldId id="339" r:id="rId6"/>
    <p:sldId id="352" r:id="rId7"/>
    <p:sldId id="353" r:id="rId8"/>
    <p:sldId id="340" r:id="rId9"/>
    <p:sldId id="358" r:id="rId10"/>
    <p:sldId id="360" r:id="rId11"/>
    <p:sldId id="359" r:id="rId12"/>
    <p:sldId id="361" r:id="rId13"/>
    <p:sldId id="363" r:id="rId14"/>
    <p:sldId id="364" r:id="rId15"/>
    <p:sldId id="365" r:id="rId16"/>
    <p:sldId id="366" r:id="rId17"/>
    <p:sldId id="367" r:id="rId18"/>
    <p:sldId id="261" r:id="rId19"/>
    <p:sldId id="336" r:id="rId20"/>
    <p:sldId id="3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DF4DC9B-53FB-4DBB-A412-E2928360C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81C538-CEDB-4E70-B369-18D7D9094C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F0C8A7-F40A-47A8-ABF5-661897AF9565}" type="datetimeFigureOut">
              <a:rPr lang="es-PE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CAFF70D6-314E-4F8F-B2B9-C3D589F519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1EAA4ECA-1EA9-4080-AC30-019007F4B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D389F-AA34-4433-A459-7B91CB75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854E1-93C9-4397-9E66-FE276F6E4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B11721E-50B9-440C-8126-8B40382C0EE5}" type="slidenum">
              <a:rPr lang="es-PE" altLang="es-PE"/>
              <a:pPr/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8BCB6E-2A9E-48F6-B08D-53E69A783053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31ECCC-4DD3-486B-9C98-32B954DEAA68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9254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944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61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5824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95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57463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A1EFB-712E-4CA2-8692-CC9F12F52E60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3C53-CBA6-46FE-B2A3-CE7C9C2594FA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1467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9A7B4B-CEDA-4634-AEBE-4C4E5795F681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066-B6DE-47C1-BB9D-F85D9DC035B4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19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6EF9FE-9580-418C-9B73-05DF85BCEAFE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FF6-1D0A-41FC-848C-17BBEE45631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2306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C6858-E897-47DC-BF5E-401C2AFA59DB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E224C1-5DBA-41AC-8816-487763FD9402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825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29AC8-7E54-414E-91FB-5C250E56F891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F9538D-97CC-469A-B955-B1A85CC9CABE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907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021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77EA0-A068-4F18-9F4F-58B87FF819B4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EABB-A83C-4F02-8923-8591A66366AE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2616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DFFE2-E176-4DAA-B8D1-3F68B88E2DC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AFD-176A-4432-AEC2-A8DAED25A5D9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44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FC9B8-57A8-44F1-AE45-CFC742B09CFB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A7C-8767-4868-8FD7-49CE015021FC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7855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7281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13/02/2023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1774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dr.ing.unlp.edu.ar/files/presentaciones/012_Introduccion%20a%20Pytho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ángulo 2">
            <a:extLst>
              <a:ext uri="{FF2B5EF4-FFF2-40B4-BE49-F238E27FC236}">
                <a16:creationId xmlns:a16="http://schemas.microsoft.com/office/drawing/2014/main" id="{95E17D09-8F08-4E70-81EA-23D6B8E4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58" y="356017"/>
            <a:ext cx="911542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s-PE" altLang="es-PE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 eaLnBrk="1" hangingPunct="1"/>
            <a:r>
              <a:rPr lang="es-PE" altLang="es-PE" sz="3600" b="1" dirty="0">
                <a:latin typeface="Arial Black" panose="020B0A04020102020204" pitchFamily="34" charset="0"/>
              </a:rPr>
              <a:t>INTERNET DE LAS COSAS</a:t>
            </a:r>
          </a:p>
          <a:p>
            <a:pPr algn="ctr" eaLnBrk="1" hangingPunct="1"/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s-PE" altLang="es-PE" sz="2800" b="1" dirty="0">
                <a:latin typeface="Arial Black" panose="020B0A04020102020204" pitchFamily="34" charset="0"/>
              </a:rPr>
              <a:t>NTERNET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O</a:t>
            </a:r>
            <a:r>
              <a:rPr lang="es-PE" altLang="es-PE" sz="2800" b="1" dirty="0">
                <a:latin typeface="Arial Black" panose="020B0A04020102020204" pitchFamily="34" charset="0"/>
              </a:rPr>
              <a:t>F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lang="es-PE" altLang="es-PE" sz="2800" b="1" dirty="0">
                <a:latin typeface="Arial Black" panose="020B0A04020102020204" pitchFamily="34" charset="0"/>
              </a:rPr>
              <a:t>HINGS</a:t>
            </a:r>
          </a:p>
          <a:p>
            <a:pPr eaLnBrk="1" hangingPunct="1"/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TEMA N°5: </a:t>
            </a:r>
          </a:p>
          <a:p>
            <a:r>
              <a:rPr lang="es-PE" sz="2800" b="1" i="0" u="none" strike="noStrike" baseline="0" dirty="0">
                <a:solidFill>
                  <a:srgbClr val="252525"/>
                </a:solidFill>
                <a:latin typeface="Arial Black" panose="020B0A04020102020204" pitchFamily="34" charset="0"/>
              </a:rPr>
              <a:t>SOFTWARE PARA SISTEMAS IOT - PARTE 3 </a:t>
            </a:r>
            <a:r>
              <a:rPr lang="es-P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DOCENTE:</a:t>
            </a: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GARCÍA LA CHIRA JULIO CESAR</a:t>
            </a:r>
          </a:p>
          <a:p>
            <a:pPr eaLnBrk="1" hangingPunct="1"/>
            <a:endParaRPr lang="es-PE" altLang="es-PE" sz="3600" b="1" dirty="0"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D19361@idat.edu.pe</a:t>
            </a:r>
          </a:p>
        </p:txBody>
      </p:sp>
      <p:pic>
        <p:nvPicPr>
          <p:cNvPr id="7172" name="Picture 4" descr="Resultado de imagen para logo idat">
            <a:extLst>
              <a:ext uri="{FF2B5EF4-FFF2-40B4-BE49-F238E27FC236}">
                <a16:creationId xmlns:a16="http://schemas.microsoft.com/office/drawing/2014/main" id="{4B448F03-639F-4370-AC0E-0AD807AF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PLACA </a:t>
            </a:r>
            <a:r>
              <a:rPr lang="es-PE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</a:t>
            </a:r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HAT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992930" y="1336309"/>
            <a:ext cx="63148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programa contiene dos líneas fundamentales que importan el software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HAT y crean un objeto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representa la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HAT.</a:t>
            </a:r>
          </a:p>
          <a:p>
            <a:pPr algn="just"/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sense_hat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SenseHat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SenseHat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Esta tercera línea es la que hace que la placa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HAT realice lo siguiente: </a:t>
            </a:r>
          </a:p>
          <a:p>
            <a:pPr algn="just"/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sense.show_message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("¡Hola mundo!")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ot Timer with Sense Hat – Pythonic Pi">
            <a:extLst>
              <a:ext uri="{FF2B5EF4-FFF2-40B4-BE49-F238E27FC236}">
                <a16:creationId xmlns:a16="http://schemas.microsoft.com/office/drawing/2014/main" id="{99897748-A0A1-4129-95BA-791948D48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" t="8497" r="11113" b="5891"/>
          <a:stretch/>
        </p:blipFill>
        <p:spPr bwMode="auto">
          <a:xfrm rot="5400000">
            <a:off x="7203233" y="2061884"/>
            <a:ext cx="4889242" cy="37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7E8087-0F14-4101-A58D-7E22BF3332E3}"/>
              </a:ext>
            </a:extLst>
          </p:cNvPr>
          <p:cNvSpPr txBox="1"/>
          <p:nvPr/>
        </p:nvSpPr>
        <p:spPr>
          <a:xfrm>
            <a:off x="1392572" y="6209707"/>
            <a:ext cx="7684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600" dirty="0">
                <a:solidFill>
                  <a:srgbClr val="6F01E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https://trinket.io/sense-hat</a:t>
            </a:r>
          </a:p>
          <a:p>
            <a:pPr algn="just"/>
            <a:r>
              <a:rPr lang="es-PE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https://projects.raspberrypi.org/en/projects/getting-started-with-the-sense-hat/3</a:t>
            </a:r>
          </a:p>
        </p:txBody>
      </p:sp>
    </p:spTree>
    <p:extLst>
      <p:ext uri="{BB962C8B-B14F-4D97-AF65-F5344CB8AC3E}">
        <p14:creationId xmlns:p14="http://schemas.microsoft.com/office/powerpoint/2010/main" val="290363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PLACA </a:t>
            </a:r>
            <a:r>
              <a:rPr lang="es-PE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</a:t>
            </a:r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HAT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placa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HAT es un complemento Raspberry Pi. La placa permite realizar mediciones de temperatura, humedad, presión y orientación, y generar información utilizando su matriz led incorporada.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aspberry Pi Sense Hat Astropi Matrix Imu Giroscopio | Cuotas sin interés">
            <a:extLst>
              <a:ext uri="{FF2B5EF4-FFF2-40B4-BE49-F238E27FC236}">
                <a16:creationId xmlns:a16="http://schemas.microsoft.com/office/drawing/2014/main" id="{7A5B914C-90FF-4DAA-95B1-52516783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32" y="1292662"/>
            <a:ext cx="5216352" cy="52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0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PLACA </a:t>
            </a:r>
            <a:r>
              <a:rPr lang="es-PE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</a:t>
            </a:r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HAT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DAC9AA-9DE1-4F75-9EC2-E2C0D53FC4A0}"/>
              </a:ext>
            </a:extLst>
          </p:cNvPr>
          <p:cNvSpPr txBox="1"/>
          <p:nvPr/>
        </p:nvSpPr>
        <p:spPr>
          <a:xfrm>
            <a:off x="1567236" y="760551"/>
            <a:ext cx="3977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 DE COLORES RGB</a:t>
            </a:r>
            <a:endParaRPr lang="es-PE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91E7B64-D119-47FC-AA74-783540F51189}"/>
              </a:ext>
            </a:extLst>
          </p:cNvPr>
          <p:cNvGrpSpPr/>
          <p:nvPr/>
        </p:nvGrpSpPr>
        <p:grpSpPr>
          <a:xfrm>
            <a:off x="1129193" y="1191438"/>
            <a:ext cx="5296774" cy="5558903"/>
            <a:chOff x="1406546" y="1339393"/>
            <a:chExt cx="5179050" cy="541094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6DB700B-9B51-4265-8CFE-F6ADFEE36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546" y="1339393"/>
              <a:ext cx="5179050" cy="5410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70F7A63-C4C6-40A1-9CB0-59045ADA5887}"/>
                </a:ext>
              </a:extLst>
            </p:cNvPr>
            <p:cNvSpPr/>
            <p:nvPr/>
          </p:nvSpPr>
          <p:spPr>
            <a:xfrm>
              <a:off x="4244829" y="1339393"/>
              <a:ext cx="1577131" cy="5296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6E540B-7CEE-489A-9E79-D96F441C09DD}"/>
              </a:ext>
            </a:extLst>
          </p:cNvPr>
          <p:cNvSpPr txBox="1"/>
          <p:nvPr/>
        </p:nvSpPr>
        <p:spPr>
          <a:xfrm>
            <a:off x="6425967" y="2382559"/>
            <a:ext cx="55954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200" b="1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endParaRPr lang="es-PE" dirty="0"/>
          </a:p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sense_hat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SenseHat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SenseHat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sense.show_message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("¡Hola mundo!",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scroll_speed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=0.05,</a:t>
            </a:r>
          </a:p>
          <a:p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text_colour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=[255,255,0])</a:t>
            </a:r>
          </a:p>
        </p:txBody>
      </p:sp>
    </p:spTree>
    <p:extLst>
      <p:ext uri="{BB962C8B-B14F-4D97-AF65-F5344CB8AC3E}">
        <p14:creationId xmlns:p14="http://schemas.microsoft.com/office/powerpoint/2010/main" val="358625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3448F2-6CD9-440A-B79D-30759613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1" y="78543"/>
            <a:ext cx="10852455" cy="6779457"/>
          </a:xfrm>
          <a:prstGeom prst="rect">
            <a:avLst/>
          </a:prstGeom>
        </p:spPr>
      </p:pic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6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9335F9-DF78-48FB-951F-8AAB28EE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" y="127345"/>
            <a:ext cx="10461562" cy="67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B44BB8-D22C-4ED9-864E-853920B6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600"/>
            <a:ext cx="9916945" cy="65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0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0FD1D3F-632C-4751-ADD1-DB116362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89" b="6859"/>
          <a:stretch/>
        </p:blipFill>
        <p:spPr>
          <a:xfrm>
            <a:off x="5676900" y="244039"/>
            <a:ext cx="6515100" cy="6184754"/>
          </a:xfrm>
          <a:prstGeom prst="rect">
            <a:avLst/>
          </a:prstGeom>
        </p:spPr>
      </p:pic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70410-90C9-41F8-A033-1394FF5A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71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269D6D-6BCE-4B38-8756-1B3B65D8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76"/>
          <a:stretch/>
        </p:blipFill>
        <p:spPr>
          <a:xfrm>
            <a:off x="680649" y="1311631"/>
            <a:ext cx="6296025" cy="53317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1BDE1E-5B86-4A33-8D0A-72F06C11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1457130"/>
            <a:ext cx="4124325" cy="4876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707319C-2E7C-4E19-B62C-A25D5A8602B0}"/>
              </a:ext>
            </a:extLst>
          </p:cNvPr>
          <p:cNvSpPr txBox="1"/>
          <p:nvPr/>
        </p:nvSpPr>
        <p:spPr>
          <a:xfrm>
            <a:off x="1622650" y="388301"/>
            <a:ext cx="8318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Ahora, agreguemos un poco de color en nuestro diseño de píxeles - puedes ser tan creativo como lo desees, pero recuerda que por cada color que uses, necesitarás crear una variable.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0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Resultado de imagen para logo idat">
            <a:extLst>
              <a:ext uri="{FF2B5EF4-FFF2-40B4-BE49-F238E27FC236}">
                <a16:creationId xmlns:a16="http://schemas.microsoft.com/office/drawing/2014/main" id="{C1FC4182-A1A0-4678-8B6C-61B8183D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0C7A8D-377F-462E-AAE4-59371E96720C}"/>
              </a:ext>
            </a:extLst>
          </p:cNvPr>
          <p:cNvSpPr txBox="1"/>
          <p:nvPr/>
        </p:nvSpPr>
        <p:spPr>
          <a:xfrm>
            <a:off x="910991" y="950372"/>
            <a:ext cx="10719034" cy="4601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PE" sz="1800" b="1" dirty="0">
                <a:solidFill>
                  <a:srgbClr val="6F01E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debe realizar las simulaciones y responder a las siguientes preguntas:</a:t>
            </a:r>
            <a:endParaRPr lang="es-P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son los Puertos GPIO de una Raspberry Py?</a:t>
            </a:r>
            <a:endParaRPr lang="es-PE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hace la sentencia “</a:t>
            </a:r>
            <a:r>
              <a:rPr lang="es-PE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”?</a:t>
            </a:r>
            <a:endParaRPr lang="es-PE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funciona </a:t>
            </a:r>
            <a:r>
              <a:rPr lang="es-PE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Sense-hat</a:t>
            </a: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s-PE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se debe hacer para usar un actuador o un sensor en una Raspberry Pi?</a:t>
            </a:r>
            <a:endParaRPr lang="es-PE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Explicar qué realizan las funciones del programa “sensores.py”</a:t>
            </a:r>
            <a:endParaRPr lang="es-PE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138C16-5173-4DFB-885E-7F681C466A22}"/>
              </a:ext>
            </a:extLst>
          </p:cNvPr>
          <p:cNvSpPr txBox="1"/>
          <p:nvPr/>
        </p:nvSpPr>
        <p:spPr>
          <a:xfrm>
            <a:off x="580938" y="23880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ACTIVIDAD 5</a:t>
            </a:r>
            <a:endParaRPr lang="es-PE" sz="3600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85275C8-4D08-4C23-8FE2-8114DBF1AD90}"/>
              </a:ext>
            </a:extLst>
          </p:cNvPr>
          <p:cNvSpPr txBox="1"/>
          <p:nvPr/>
        </p:nvSpPr>
        <p:spPr>
          <a:xfrm>
            <a:off x="522913" y="1281618"/>
            <a:ext cx="116103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https://www.blogdot.tv/make-a-sense-hat-rainbow-display-for-your-window/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http://esero.es/wp-content/uploads/2020/07/Guia-didactica_ASTRO-PI-Conoce-la-placa-Sense-HAT_API-SB-02.pdf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https://www.educ.ar/recursos/132626/kit-de-programacion-codigo-pi-conocemos-a-sense-hat/download/inline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https://www.argentina.gob.ar/sites/default/files/codigo_pi_kit_de_experimentacion_secundaria_-_03_comenzando_a_programar_la_placa_sense_hat.pdf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https://www.comohacer.eu/gpio-raspberry-pi/?amp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http://cdr.ing.unlp.edu.ar/files/presentaciones/013_Pines%20GPIO%20en%20Python.pdf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https://solectroshop.com/es/content/60-5-pines-gpio-y-su-programacion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https://www.programoergosum.es/tutoriales/introduccion-a-pines-gpio-en-raspbian/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https://mestreacasa.gva.es/c/document_library/get_file?folderId=500021657791&amp;name=DLFE-1809113.pdf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http://cdr.ing.unlp.edu.ar/files/presentaciones/012_Introduccion%20a%20Python.pdf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https://javiergarciaescobedo.es/python</a:t>
            </a:r>
          </a:p>
        </p:txBody>
      </p:sp>
    </p:spTree>
    <p:extLst>
      <p:ext uri="{BB962C8B-B14F-4D97-AF65-F5344CB8AC3E}">
        <p14:creationId xmlns:p14="http://schemas.microsoft.com/office/powerpoint/2010/main" val="35049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902542" y="2183377"/>
            <a:ext cx="993885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PE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INDICADOR DE LOGRO </a:t>
            </a:r>
            <a:r>
              <a:rPr lang="es-PE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Nº</a:t>
            </a:r>
            <a:r>
              <a:rPr lang="es-PE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5:</a:t>
            </a:r>
          </a:p>
          <a:p>
            <a:r>
              <a:rPr lang="es-ES" sz="2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Simula código para sistemas IOT con estructuras de control condicionales en Python.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35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623AEA-2021-834D-509F-4588FD09E5C5}"/>
              </a:ext>
            </a:extLst>
          </p:cNvPr>
          <p:cNvSpPr txBox="1"/>
          <p:nvPr/>
        </p:nvSpPr>
        <p:spPr>
          <a:xfrm>
            <a:off x="983673" y="1796718"/>
            <a:ext cx="10820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https://www.educ.ar/recursos/132626/kit-de-programacion-codigo-pi-conocemos-a-sense-hat/download/inline#:~:text=El%20Sense%20HAT%20es%20una,Pi%2C%20asegurate%20que%20est%C3%A9%20apagado.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8B525-8A1F-37DB-0946-E10EE808CDC5}"/>
              </a:ext>
            </a:extLst>
          </p:cNvPr>
          <p:cNvSpPr txBox="1"/>
          <p:nvPr/>
        </p:nvSpPr>
        <p:spPr>
          <a:xfrm>
            <a:off x="983673" y="3112762"/>
            <a:ext cx="1039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https://www.youtube.com/watch?v=h36eHDh23VQ&amp;ab_channel=Programatumicro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733EF9-D5CD-EB67-1646-BEC3621C114D}"/>
              </a:ext>
            </a:extLst>
          </p:cNvPr>
          <p:cNvSpPr txBox="1"/>
          <p:nvPr/>
        </p:nvSpPr>
        <p:spPr>
          <a:xfrm>
            <a:off x="1288472" y="4096435"/>
            <a:ext cx="9587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https://www.youtube.com/watch?v=IgvI3hzqeeQ&amp;ab_channel=MisaelSaenz</a:t>
            </a:r>
          </a:p>
        </p:txBody>
      </p:sp>
    </p:spTree>
    <p:extLst>
      <p:ext uri="{BB962C8B-B14F-4D97-AF65-F5344CB8AC3E}">
        <p14:creationId xmlns:p14="http://schemas.microsoft.com/office/powerpoint/2010/main" val="35199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295657" y="-222855"/>
            <a:ext cx="993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LENGUAJE PYTHON E IDE DE DESARROLLO</a:t>
            </a:r>
          </a:p>
          <a:p>
            <a:pPr algn="ctr"/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A544F4-4DD6-4515-8225-6984A3E4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2" y="115308"/>
            <a:ext cx="746636" cy="7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4DA97D-8B12-4E45-BCBD-B3F3501A59B1}"/>
              </a:ext>
            </a:extLst>
          </p:cNvPr>
          <p:cNvSpPr txBox="1"/>
          <p:nvPr/>
        </p:nvSpPr>
        <p:spPr>
          <a:xfrm>
            <a:off x="488322" y="1293119"/>
            <a:ext cx="1064562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Python es un lenguaje de programación interpretado de tipado dinámico cuya filosofía hace hincapié en una sintaxis que favorezca un código legible. Se trata de un lenguaje de programación multiparadigma y disponible en varias plataformas. </a:t>
            </a:r>
          </a:p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creado a finales de los 80/principios de los 90 por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Guido van Rossum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holandés que trabajaba por aquella época en el Centro para las Matemáticas y la Informática de los Países Bajos.</a:t>
            </a:r>
          </a:p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Dicho de otro modo, Python es: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Interpretado: Se ejecuta sin necesidad de ser procesado por el compilador y se detectan los errores en tiempo de ejecución.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Multiparadigma: Soporta programación funcional, programación imperativa y programación orientada a objetos.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Tipado dinámico: Las variables se comprueban en tiempo de ejecución.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Multiplataforma: disponible para plataformas de Windows, Linux o MAC.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Gratuito: No dispone de licencia para programar.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BFA0C7-2487-4BFE-D35E-04BA29046A6E}"/>
              </a:ext>
            </a:extLst>
          </p:cNvPr>
          <p:cNvSpPr txBox="1"/>
          <p:nvPr/>
        </p:nvSpPr>
        <p:spPr>
          <a:xfrm>
            <a:off x="1518510" y="900757"/>
            <a:ext cx="954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https://www.youtube.com/watch?v=Rv910T1BJUw&amp;t=111s&amp;ab_channel=ComputerHoy.com</a:t>
            </a:r>
          </a:p>
        </p:txBody>
      </p:sp>
    </p:spTree>
    <p:extLst>
      <p:ext uri="{BB962C8B-B14F-4D97-AF65-F5344CB8AC3E}">
        <p14:creationId xmlns:p14="http://schemas.microsoft.com/office/powerpoint/2010/main" val="284091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295657" y="-222855"/>
            <a:ext cx="993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LENGUAJE PYTHON E IDE DE DESARROLLO</a:t>
            </a:r>
          </a:p>
          <a:p>
            <a:pPr algn="ctr"/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A544F4-4DD6-4515-8225-6984A3E4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2" y="188657"/>
            <a:ext cx="746636" cy="7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tornos de desarrollo para Python">
            <a:extLst>
              <a:ext uri="{FF2B5EF4-FFF2-40B4-BE49-F238E27FC236}">
                <a16:creationId xmlns:a16="http://schemas.microsoft.com/office/drawing/2014/main" id="{7657C182-292E-4633-A9C4-297E4EC9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87" y="1343936"/>
            <a:ext cx="5061357" cy="50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DC2766-11FD-4FED-AD0E-74D2FDEDC3D8}"/>
              </a:ext>
            </a:extLst>
          </p:cNvPr>
          <p:cNvSpPr txBox="1"/>
          <p:nvPr/>
        </p:nvSpPr>
        <p:spPr>
          <a:xfrm>
            <a:off x="3988345" y="634162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https://elpythonista.com/ide-para-python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885F64-347B-4BC0-9D4C-1B22D69F14EE}"/>
              </a:ext>
            </a:extLst>
          </p:cNvPr>
          <p:cNvSpPr txBox="1"/>
          <p:nvPr/>
        </p:nvSpPr>
        <p:spPr>
          <a:xfrm>
            <a:off x="1035627" y="1227061"/>
            <a:ext cx="65991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IDEs</a:t>
            </a:r>
            <a:r>
              <a:rPr lang="es-PE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exclusivamente para desarrollo Python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El IDE de Python para profesionales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Spyder -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Anaconda (opción recomendada)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Thonny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PE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IDEs</a:t>
            </a:r>
            <a:r>
              <a:rPr lang="es-PE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generalistas usando Python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PyDev</a:t>
            </a: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LiClipse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PE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Editores de texto avanzados para Python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Sublime Text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endParaRPr lang="es-PE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PE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Emacs</a:t>
            </a:r>
          </a:p>
          <a:p>
            <a:pPr algn="l"/>
            <a:endParaRPr lang="es-PE" b="1" i="0" dirty="0">
              <a:effectLst/>
              <a:latin typeface="Roboto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383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CONFIGURACIÓN DE GPIOS DE RASPBERRY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4F3F9E-6383-4625-9599-1D1DB1AAD290}"/>
              </a:ext>
            </a:extLst>
          </p:cNvPr>
          <p:cNvSpPr txBox="1"/>
          <p:nvPr/>
        </p:nvSpPr>
        <p:spPr>
          <a:xfrm>
            <a:off x="414066" y="1917621"/>
            <a:ext cx="113638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sistema de entrada y salida de propósito general, es decir, consta de una serie de pines o conexiones que se pueden usar como entradas o salidas para múltiples usos. Estos pines están incluidos en todos los modelos de Raspberry Pi aunque con diferencias.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Hay que tener en cuenta que dependiendo del modelo de la Raspberry Pi encontramos una cantidad de pines diferentes, por ejemplo, en la versión 1 de Raspberry Pi se tienen 26 pines GPIO mientras que a partir de la versión 2 de Raspberry Pi el número de pines aumentó a 40. Sin embargo la compatibilidad es total, puesto que los 26 primeros pines mantienen su función original.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2D6F76-04B7-4068-A2B9-8CC687375F17}"/>
              </a:ext>
            </a:extLst>
          </p:cNvPr>
          <p:cNvSpPr txBox="1"/>
          <p:nvPr/>
        </p:nvSpPr>
        <p:spPr>
          <a:xfrm>
            <a:off x="2116103" y="75461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 </a:t>
            </a:r>
            <a:r>
              <a:rPr lang="es-PE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Input/Output</a:t>
            </a:r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Entrada/Salida de Propósito General)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5790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CONFIGURACIÓN DE GPIOS DE RASPBERRY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2D6F76-04B7-4068-A2B9-8CC687375F17}"/>
              </a:ext>
            </a:extLst>
          </p:cNvPr>
          <p:cNvSpPr txBox="1"/>
          <p:nvPr/>
        </p:nvSpPr>
        <p:spPr>
          <a:xfrm>
            <a:off x="2116103" y="75461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 </a:t>
            </a:r>
            <a:r>
              <a:rPr lang="es-PE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Input/Output</a:t>
            </a:r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Entrada/Salida de Propósito General)</a:t>
            </a:r>
            <a:endParaRPr lang="es-PE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942707-0D79-47D7-81DE-BB934F7D64D3}"/>
              </a:ext>
            </a:extLst>
          </p:cNvPr>
          <p:cNvSpPr txBox="1"/>
          <p:nvPr/>
        </p:nvSpPr>
        <p:spPr>
          <a:xfrm>
            <a:off x="1335945" y="1749281"/>
            <a:ext cx="91754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Existen 2 formas de numerar los pines de la Raspberry Pi, en modo GPIO o en modo BCM.</a:t>
            </a:r>
          </a:p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En el modo GPIO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los pines se numeran de forma física por el lugar que ocupan en la placa (representados por el color gris) viene siendo igual para todas las versiones (comenzamos a contar desde arriba a la izquierda y finalizamos abajo a la derecha). </a:t>
            </a:r>
          </a:p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En el modo BCM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los pines se numeran por la correspondencia en el chip Broadcom (que es la CPU de la Raspberry Pi). 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9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CONFIGURACIÓN DE GPIOS DE RASPBERRY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2D6F76-04B7-4068-A2B9-8CC687375F17}"/>
              </a:ext>
            </a:extLst>
          </p:cNvPr>
          <p:cNvSpPr txBox="1"/>
          <p:nvPr/>
        </p:nvSpPr>
        <p:spPr>
          <a:xfrm>
            <a:off x="2116103" y="75461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 </a:t>
            </a:r>
            <a:r>
              <a:rPr lang="es-PE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Input/Output</a:t>
            </a:r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Entrada/Salida de Propósito General)</a:t>
            </a:r>
            <a:endParaRPr lang="es-PE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CCC027-65FC-4C7E-850B-356EF134A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2" r="3547" b="3292"/>
          <a:stretch/>
        </p:blipFill>
        <p:spPr>
          <a:xfrm>
            <a:off x="1481621" y="1126044"/>
            <a:ext cx="9498563" cy="49773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0DAA2F-AA67-4C1E-9F5D-9F43026A1CC7}"/>
              </a:ext>
            </a:extLst>
          </p:cNvPr>
          <p:cNvSpPr txBox="1"/>
          <p:nvPr/>
        </p:nvSpPr>
        <p:spPr>
          <a:xfrm>
            <a:off x="2233568" y="6103382"/>
            <a:ext cx="8621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pines son de tipo "</a:t>
            </a:r>
            <a:r>
              <a:rPr lang="es-E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unbuffered</a:t>
            </a:r>
            <a:r>
              <a:rPr lang="es-E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es decir, no disponen de buffers de protección y puedes dañar la placa con un mal uso.</a:t>
            </a:r>
            <a:endParaRPr lang="es-PE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7D4D6F-8DCD-D9D3-A6C4-CDD97F191926}"/>
              </a:ext>
            </a:extLst>
          </p:cNvPr>
          <p:cNvSpPr/>
          <p:nvPr/>
        </p:nvSpPr>
        <p:spPr>
          <a:xfrm>
            <a:off x="2801923" y="4362276"/>
            <a:ext cx="3833768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72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CONDICIONALES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12BE04-9934-43AF-8F33-F59BC8980F9D}"/>
              </a:ext>
            </a:extLst>
          </p:cNvPr>
          <p:cNvSpPr txBox="1"/>
          <p:nvPr/>
        </p:nvSpPr>
        <p:spPr>
          <a:xfrm>
            <a:off x="1008776" y="1522169"/>
            <a:ext cx="63567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comando </a:t>
            </a:r>
            <a:r>
              <a:rPr lang="es-ES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(si condicional) permite establecer una condición y en caso de ser verdadera ejecuta la instrucción o instrucciones asociada a la misma, </a:t>
            </a:r>
          </a:p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Otra sintaxis es la que utiliza </a:t>
            </a:r>
            <a:r>
              <a:rPr lang="es-ES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(si condicional) y </a:t>
            </a:r>
            <a:r>
              <a:rPr lang="es-ES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(sino), esta sintaxis permite establecer que hacer en caso de ser verdadera la condicional y establecer también que hacer en caso de no cumplirse.</a:t>
            </a:r>
          </a:p>
          <a:p>
            <a:pPr algn="just"/>
            <a:r>
              <a:rPr lang="es-E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Tambien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podemos establecer condicionales anidadas, para realizar esta acción se utiliza la ultima orden </a:t>
            </a:r>
            <a:r>
              <a:rPr lang="es-ES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significa sino si, y permite concatenar condiciones. 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705651-F30A-47AE-B5C8-80CF2B6C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99" y="907806"/>
            <a:ext cx="3362325" cy="12287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DAB2AA6-DFCE-4204-9433-92BB3AC1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754" y="2200468"/>
            <a:ext cx="3924300" cy="22479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DA2C19-D40F-419B-8D52-0627C9340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843" y="4482954"/>
            <a:ext cx="3682385" cy="22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7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PLACA </a:t>
            </a:r>
            <a:r>
              <a:rPr lang="es-PE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</a:t>
            </a:r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HAT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placa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HAT es un complemento Raspberry Pi. La placa permite realizar mediciones de temperatura, humedad, presión y orientación, y generar información utilizando su matriz led incorporada.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aspberry Pi Sense Hat Astropi Matrix Imu Giroscopio | Cuotas sin interés">
            <a:extLst>
              <a:ext uri="{FF2B5EF4-FFF2-40B4-BE49-F238E27FC236}">
                <a16:creationId xmlns:a16="http://schemas.microsoft.com/office/drawing/2014/main" id="{7A5B914C-90FF-4DAA-95B1-52516783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32" y="1292662"/>
            <a:ext cx="5216352" cy="52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3830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A2757E919C6345ABDF01ADD62A11C5" ma:contentTypeVersion="10" ma:contentTypeDescription="Crear nuevo documento." ma:contentTypeScope="" ma:versionID="a202e094de143740d68a3ba33cdcd05e">
  <xsd:schema xmlns:xsd="http://www.w3.org/2001/XMLSchema" xmlns:xs="http://www.w3.org/2001/XMLSchema" xmlns:p="http://schemas.microsoft.com/office/2006/metadata/properties" xmlns:ns2="888acb9b-66cb-41e8-a9cc-24d9dd6fa693" xmlns:ns3="5e8cbe97-2ce1-41fe-93d0-ca0489b1bb59" targetNamespace="http://schemas.microsoft.com/office/2006/metadata/properties" ma:root="true" ma:fieldsID="25f14377b3c17a6176cbad5dd85fffb5" ns2:_="" ns3:_="">
    <xsd:import namespace="888acb9b-66cb-41e8-a9cc-24d9dd6fa693"/>
    <xsd:import namespace="5e8cbe97-2ce1-41fe-93d0-ca0489b1b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acb9b-66cb-41e8-a9cc-24d9dd6fa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6bbfff8c-f697-4137-8f4c-35e91af219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cbe97-2ce1-41fe-93d0-ca0489b1bb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1e1eef-cf5c-4a5f-9846-2102cf5f1419}" ma:internalName="TaxCatchAll" ma:showField="CatchAllData" ma:web="5e8cbe97-2ce1-41fe-93d0-ca0489b1bb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8acb9b-66cb-41e8-a9cc-24d9dd6fa693">
      <Terms xmlns="http://schemas.microsoft.com/office/infopath/2007/PartnerControls"/>
    </lcf76f155ced4ddcb4097134ff3c332f>
    <TaxCatchAll xmlns="5e8cbe97-2ce1-41fe-93d0-ca0489b1bb59" xsi:nil="true"/>
  </documentManagement>
</p:properties>
</file>

<file path=customXml/itemProps1.xml><?xml version="1.0" encoding="utf-8"?>
<ds:datastoreItem xmlns:ds="http://schemas.openxmlformats.org/officeDocument/2006/customXml" ds:itemID="{74F286EB-8192-4313-B872-C5DA80A4085D}"/>
</file>

<file path=customXml/itemProps2.xml><?xml version="1.0" encoding="utf-8"?>
<ds:datastoreItem xmlns:ds="http://schemas.openxmlformats.org/officeDocument/2006/customXml" ds:itemID="{AA310A19-520D-42AF-A450-840F8FAAEDCC}"/>
</file>

<file path=customXml/itemProps3.xml><?xml version="1.0" encoding="utf-8"?>
<ds:datastoreItem xmlns:ds="http://schemas.openxmlformats.org/officeDocument/2006/customXml" ds:itemID="{E55D0FD4-10E0-49A7-BF98-D583692AF2F5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3455</TotalTime>
  <Words>1295</Words>
  <Application>Microsoft Office PowerPoint</Application>
  <PresentationFormat>Panorámica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Robotocondensed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PAD</dc:creator>
  <cp:lastModifiedBy>d19361 (García La Chira, Julio César)</cp:lastModifiedBy>
  <cp:revision>60</cp:revision>
  <dcterms:created xsi:type="dcterms:W3CDTF">2019-09-25T20:32:23Z</dcterms:created>
  <dcterms:modified xsi:type="dcterms:W3CDTF">2023-02-14T00:54:29Z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0x010100A9A2757E919C6345ABDF01ADD62A11C5</vt:lpwstr>
  </property>
</Properties>
</file>