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3" r:id="rId1"/>
  </p:sldMasterIdLst>
  <p:notesMasterIdLst>
    <p:notesMasterId r:id="rId16"/>
  </p:notesMasterIdLst>
  <p:sldIdLst>
    <p:sldId id="256" r:id="rId2"/>
    <p:sldId id="324" r:id="rId3"/>
    <p:sldId id="329" r:id="rId4"/>
    <p:sldId id="340" r:id="rId5"/>
    <p:sldId id="363" r:id="rId6"/>
    <p:sldId id="353" r:id="rId7"/>
    <p:sldId id="360" r:id="rId8"/>
    <p:sldId id="361" r:id="rId9"/>
    <p:sldId id="362" r:id="rId10"/>
    <p:sldId id="358" r:id="rId11"/>
    <p:sldId id="364" r:id="rId12"/>
    <p:sldId id="365" r:id="rId13"/>
    <p:sldId id="261" r:id="rId14"/>
    <p:sldId id="33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DF4DC9B-53FB-4DBB-A412-E2928360C2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81C538-CEDB-4E70-B369-18D7D9094C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DF0C8A7-F40A-47A8-ABF5-661897AF9565}" type="datetimeFigureOut">
              <a:rPr lang="es-PE"/>
              <a:pPr>
                <a:defRPr/>
              </a:pPr>
              <a:t>20/02/2023</a:t>
            </a:fld>
            <a:endParaRPr lang="es-PE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CAFF70D6-314E-4F8F-B2B9-C3D589F519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1EAA4ECA-1EA9-4080-AC30-019007F4B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PE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0D389F-AA34-4433-A459-7B91CB759D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E854E1-93C9-4397-9E66-FE276F6E48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8B11721E-50B9-440C-8126-8B40382C0EE5}" type="slidenum">
              <a:rPr lang="es-PE" altLang="es-PE"/>
              <a:pPr/>
              <a:t>‹Nº›</a:t>
            </a:fld>
            <a:endParaRPr lang="es-PE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8BCB6E-2A9E-48F6-B08D-53E69A783053}" type="datetimeFigureOut">
              <a:rPr lang="es-PE" smtClean="0"/>
              <a:pPr>
                <a:defRPr/>
              </a:pPr>
              <a:t>20/02/2023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31ECCC-4DD3-486B-9C98-32B954DEAA68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292544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579D55-75E3-420F-B5DD-8ABF8C6D6FE2}" type="datetimeFigureOut">
              <a:rPr lang="es-PE" smtClean="0"/>
              <a:pPr>
                <a:defRPr/>
              </a:pPr>
              <a:t>20/02/2023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791A22-11C9-4D2C-B9C1-7B492ED1CB6F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269446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579D55-75E3-420F-B5DD-8ABF8C6D6FE2}" type="datetimeFigureOut">
              <a:rPr lang="es-PE" smtClean="0"/>
              <a:pPr>
                <a:defRPr/>
              </a:pPr>
              <a:t>20/02/2023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791A22-11C9-4D2C-B9C1-7B492ED1CB6F}" type="slidenum">
              <a:rPr lang="es-PE" altLang="es-PE" smtClean="0"/>
              <a:pPr/>
              <a:t>‹Nº›</a:t>
            </a:fld>
            <a:endParaRPr lang="es-PE" altLang="es-P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1612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579D55-75E3-420F-B5DD-8ABF8C6D6FE2}" type="datetimeFigureOut">
              <a:rPr lang="es-PE" smtClean="0"/>
              <a:pPr>
                <a:defRPr/>
              </a:pPr>
              <a:t>20/02/2023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791A22-11C9-4D2C-B9C1-7B492ED1CB6F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158244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579D55-75E3-420F-B5DD-8ABF8C6D6FE2}" type="datetimeFigureOut">
              <a:rPr lang="es-PE" smtClean="0"/>
              <a:pPr>
                <a:defRPr/>
              </a:pPr>
              <a:t>20/02/2023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791A22-11C9-4D2C-B9C1-7B492ED1CB6F}" type="slidenum">
              <a:rPr lang="es-PE" altLang="es-PE" smtClean="0"/>
              <a:pPr/>
              <a:t>‹Nº›</a:t>
            </a:fld>
            <a:endParaRPr lang="es-PE" altLang="es-P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0955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579D55-75E3-420F-B5DD-8ABF8C6D6FE2}" type="datetimeFigureOut">
              <a:rPr lang="es-PE" smtClean="0"/>
              <a:pPr>
                <a:defRPr/>
              </a:pPr>
              <a:t>20/02/2023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791A22-11C9-4D2C-B9C1-7B492ED1CB6F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1574639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2A1EFB-712E-4CA2-8692-CC9F12F52E60}" type="datetimeFigureOut">
              <a:rPr lang="es-PE" smtClean="0"/>
              <a:pPr>
                <a:defRPr/>
              </a:pPr>
              <a:t>20/02/2023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3C53-CBA6-46FE-B2A3-CE7C9C2594FA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2014671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9A7B4B-CEDA-4634-AEBE-4C4E5795F681}" type="datetimeFigureOut">
              <a:rPr lang="es-PE" smtClean="0"/>
              <a:pPr>
                <a:defRPr/>
              </a:pPr>
              <a:t>20/02/2023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B066-B6DE-47C1-BB9D-F85D9DC035B4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8190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6EF9FE-9580-418C-9B73-05DF85BCEAFE}" type="datetimeFigureOut">
              <a:rPr lang="es-PE" smtClean="0"/>
              <a:pPr>
                <a:defRPr/>
              </a:pPr>
              <a:t>20/02/2023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1FF6-1D0A-41FC-848C-17BBEE45631F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23069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EC6858-E897-47DC-BF5E-401C2AFA59DB}" type="datetimeFigureOut">
              <a:rPr lang="es-PE" smtClean="0"/>
              <a:pPr>
                <a:defRPr/>
              </a:pPr>
              <a:t>20/02/2023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E224C1-5DBA-41AC-8816-487763FD9402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88250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329AC8-7E54-414E-91FB-5C250E56F891}" type="datetimeFigureOut">
              <a:rPr lang="es-PE" smtClean="0"/>
              <a:pPr>
                <a:defRPr/>
              </a:pPr>
              <a:t>20/02/2023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AF9538D-97CC-469A-B955-B1A85CC9CABE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89077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579D55-75E3-420F-B5DD-8ABF8C6D6FE2}" type="datetimeFigureOut">
              <a:rPr lang="es-PE" smtClean="0"/>
              <a:pPr>
                <a:defRPr/>
              </a:pPr>
              <a:t>20/02/2023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791A22-11C9-4D2C-B9C1-7B492ED1CB6F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200214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877EA0-A068-4F18-9F4F-58B87FF819B4}" type="datetimeFigureOut">
              <a:rPr lang="es-PE" smtClean="0"/>
              <a:pPr>
                <a:defRPr/>
              </a:pPr>
              <a:t>20/02/2023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EABB-A83C-4F02-8923-8591A66366AE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26161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DFFE2-E176-4DAA-B8D1-3F68B88E2DC2}" type="datetimeFigureOut">
              <a:rPr lang="es-PE" smtClean="0"/>
              <a:pPr>
                <a:defRPr/>
              </a:pPr>
              <a:t>20/02/2023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1AFD-176A-4432-AEC2-A8DAED25A5D9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16449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5FC9B8-57A8-44F1-AE45-CFC742B09CFB}" type="datetimeFigureOut">
              <a:rPr lang="es-PE" smtClean="0"/>
              <a:pPr>
                <a:defRPr/>
              </a:pPr>
              <a:t>20/02/2023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3A7C-8767-4868-8FD7-49CE015021FC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178553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579D55-75E3-420F-B5DD-8ABF8C6D6FE2}" type="datetimeFigureOut">
              <a:rPr lang="es-PE" smtClean="0"/>
              <a:pPr>
                <a:defRPr/>
              </a:pPr>
              <a:t>20/02/2023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791A22-11C9-4D2C-B9C1-7B492ED1CB6F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72818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A579D55-75E3-420F-B5DD-8ABF8C6D6FE2}" type="datetimeFigureOut">
              <a:rPr lang="es-PE" smtClean="0"/>
              <a:pPr>
                <a:defRPr/>
              </a:pPr>
              <a:t>20/02/2023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1791A22-11C9-4D2C-B9C1-7B492ED1CB6F}" type="slidenum">
              <a:rPr lang="es-PE" altLang="es-PE" smtClean="0"/>
              <a:pPr/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61774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  <p:sldLayoutId id="2147483968" r:id="rId15"/>
    <p:sldLayoutId id="21474839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arduino.cc/projecthub/Hack-star-Arduino/how-to-use-wokwi-arduino-simulator-in-2022-what-is-wokwi-304e6b" TargetMode="External"/><Relationship Id="rId2" Type="http://schemas.openxmlformats.org/officeDocument/2006/relationships/hyperlink" Target="https://aprendepython.es/_downloads/907b5202c1466977a8d6bd3a2641453f/aprendepython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ángulo 2">
            <a:extLst>
              <a:ext uri="{FF2B5EF4-FFF2-40B4-BE49-F238E27FC236}">
                <a16:creationId xmlns:a16="http://schemas.microsoft.com/office/drawing/2014/main" id="{95E17D09-8F08-4E70-81EA-23D6B8E41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258" y="356017"/>
            <a:ext cx="9115425" cy="566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es-PE" altLang="es-PE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ctr" eaLnBrk="1" hangingPunct="1"/>
            <a:r>
              <a:rPr lang="es-PE" altLang="es-PE" sz="3600" b="1" dirty="0">
                <a:latin typeface="Arial Black" panose="020B0A04020102020204" pitchFamily="34" charset="0"/>
              </a:rPr>
              <a:t>INTERNET DE LAS COSAS</a:t>
            </a:r>
          </a:p>
          <a:p>
            <a:pPr algn="ctr" eaLnBrk="1" hangingPunct="1"/>
            <a:r>
              <a:rPr lang="es-PE" altLang="es-PE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I</a:t>
            </a:r>
            <a:r>
              <a:rPr lang="es-PE" altLang="es-PE" sz="2800" b="1" dirty="0">
                <a:latin typeface="Arial Black" panose="020B0A04020102020204" pitchFamily="34" charset="0"/>
              </a:rPr>
              <a:t>NTERNET </a:t>
            </a:r>
            <a:r>
              <a:rPr lang="es-PE" altLang="es-PE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O</a:t>
            </a:r>
            <a:r>
              <a:rPr lang="es-PE" altLang="es-PE" sz="2800" b="1" dirty="0">
                <a:latin typeface="Arial Black" panose="020B0A04020102020204" pitchFamily="34" charset="0"/>
              </a:rPr>
              <a:t>F </a:t>
            </a:r>
            <a:r>
              <a:rPr lang="es-PE" altLang="es-PE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T</a:t>
            </a:r>
            <a:r>
              <a:rPr lang="es-PE" altLang="es-PE" sz="2800" b="1" dirty="0">
                <a:latin typeface="Arial Black" panose="020B0A04020102020204" pitchFamily="34" charset="0"/>
              </a:rPr>
              <a:t>HINGS</a:t>
            </a:r>
          </a:p>
          <a:p>
            <a:pPr eaLnBrk="1" hangingPunct="1"/>
            <a:endParaRPr lang="es-PE" altLang="es-PE" sz="36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eaLnBrk="1" hangingPunct="1"/>
            <a:r>
              <a:rPr lang="es-PE" altLang="es-PE" sz="3600" b="1" dirty="0">
                <a:solidFill>
                  <a:srgbClr val="FF0000"/>
                </a:solidFill>
                <a:latin typeface="Arial Black" panose="020B0A04020102020204" pitchFamily="34" charset="0"/>
              </a:rPr>
              <a:t>TEMA N°6: </a:t>
            </a:r>
          </a:p>
          <a:p>
            <a:r>
              <a:rPr lang="es-PE" sz="2800" b="1" i="0" u="none" strike="noStrike" baseline="0" dirty="0">
                <a:solidFill>
                  <a:srgbClr val="252525"/>
                </a:solidFill>
                <a:latin typeface="Arial Black" panose="020B0A04020102020204" pitchFamily="34" charset="0"/>
              </a:rPr>
              <a:t>SOFTWARE PARA SISTEMAS IOT - PARTE 4 </a:t>
            </a:r>
            <a:r>
              <a:rPr lang="es-P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endParaRPr lang="es-PE" altLang="es-PE" sz="36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eaLnBrk="1" hangingPunct="1"/>
            <a:r>
              <a:rPr lang="es-PE" altLang="es-PE" sz="3600" b="1" dirty="0">
                <a:solidFill>
                  <a:srgbClr val="FF0000"/>
                </a:solidFill>
                <a:latin typeface="Arial Black" panose="020B0A04020102020204" pitchFamily="34" charset="0"/>
              </a:rPr>
              <a:t>DOCENTE:</a:t>
            </a:r>
          </a:p>
          <a:p>
            <a:pPr eaLnBrk="1" hangingPunct="1"/>
            <a:r>
              <a:rPr lang="es-PE" altLang="es-PE" sz="3600" b="1" dirty="0">
                <a:latin typeface="Arial Black" panose="020B0A04020102020204" pitchFamily="34" charset="0"/>
              </a:rPr>
              <a:t>GARCÍA LA CHIRA JULIO CESAR</a:t>
            </a:r>
          </a:p>
          <a:p>
            <a:pPr eaLnBrk="1" hangingPunct="1"/>
            <a:endParaRPr lang="es-PE" altLang="es-PE" sz="3600" b="1" dirty="0">
              <a:latin typeface="Arial Black" panose="020B0A04020102020204" pitchFamily="34" charset="0"/>
            </a:endParaRPr>
          </a:p>
          <a:p>
            <a:pPr eaLnBrk="1" hangingPunct="1"/>
            <a:r>
              <a:rPr lang="es-PE" altLang="es-PE" sz="3600" b="1" dirty="0">
                <a:latin typeface="Arial Black" panose="020B0A04020102020204" pitchFamily="34" charset="0"/>
              </a:rPr>
              <a:t>D19361@idat.edu.pe</a:t>
            </a:r>
          </a:p>
        </p:txBody>
      </p:sp>
      <p:pic>
        <p:nvPicPr>
          <p:cNvPr id="7172" name="Picture 4" descr="Resultado de imagen para logo idat">
            <a:extLst>
              <a:ext uri="{FF2B5EF4-FFF2-40B4-BE49-F238E27FC236}">
                <a16:creationId xmlns:a16="http://schemas.microsoft.com/office/drawing/2014/main" id="{4B448F03-639F-4370-AC0E-0AD807AF0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0CDADF7-F02A-40D3-8535-F3E5B2CDE380}"/>
              </a:ext>
            </a:extLst>
          </p:cNvPr>
          <p:cNvSpPr txBox="1"/>
          <p:nvPr/>
        </p:nvSpPr>
        <p:spPr>
          <a:xfrm>
            <a:off x="1129193" y="-249178"/>
            <a:ext cx="993885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E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PE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PLACA </a:t>
            </a:r>
            <a:r>
              <a:rPr lang="es-PE" sz="32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Sense</a:t>
            </a:r>
            <a:r>
              <a:rPr lang="es-PE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HAT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3" name="Picture 4" descr="Resultado de imagen para logo idat">
            <a:extLst>
              <a:ext uri="{FF2B5EF4-FFF2-40B4-BE49-F238E27FC236}">
                <a16:creationId xmlns:a16="http://schemas.microsoft.com/office/drawing/2014/main" id="{7D80FE89-34F9-4EF2-A676-E6012B44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4283D11-BDFF-4330-A653-D39547E69C5D}"/>
              </a:ext>
            </a:extLst>
          </p:cNvPr>
          <p:cNvSpPr txBox="1"/>
          <p:nvPr/>
        </p:nvSpPr>
        <p:spPr>
          <a:xfrm>
            <a:off x="362816" y="2603560"/>
            <a:ext cx="614913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La placa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Sense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HAT es un complemento Raspberry Pi. La placa permite realizar mediciones de temperatura, humedad, presión y orientación, y generar información utilizando su matriz led incorporada.</a:t>
            </a:r>
            <a:endParaRPr lang="es-P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Raspberry Pi Sense Hat Astropi Matrix Imu Giroscopio | Cuotas sin interés">
            <a:extLst>
              <a:ext uri="{FF2B5EF4-FFF2-40B4-BE49-F238E27FC236}">
                <a16:creationId xmlns:a16="http://schemas.microsoft.com/office/drawing/2014/main" id="{7A5B914C-90FF-4DAA-95B1-52516783E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832" y="1292662"/>
            <a:ext cx="5216352" cy="521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AA116EC-1DDB-4385-AA7D-558D5EBCC899}"/>
              </a:ext>
            </a:extLst>
          </p:cNvPr>
          <p:cNvSpPr txBox="1"/>
          <p:nvPr/>
        </p:nvSpPr>
        <p:spPr>
          <a:xfrm>
            <a:off x="1334918" y="6077947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E" sz="2800" dirty="0">
                <a:solidFill>
                  <a:srgbClr val="6F01E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https://trinket.io/sense-hat</a:t>
            </a:r>
            <a:endParaRPr lang="es-PE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438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Resultado de imagen para logo idat">
            <a:extLst>
              <a:ext uri="{FF2B5EF4-FFF2-40B4-BE49-F238E27FC236}">
                <a16:creationId xmlns:a16="http://schemas.microsoft.com/office/drawing/2014/main" id="{7D80FE89-34F9-4EF2-A676-E6012B44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32F4563-5759-43F9-BBF1-509A8CFC4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299" y="1492510"/>
            <a:ext cx="8134478" cy="45910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3B80854-0BF9-4CAB-A68D-8363F3EA1FCE}"/>
              </a:ext>
            </a:extLst>
          </p:cNvPr>
          <p:cNvSpPr txBox="1"/>
          <p:nvPr/>
        </p:nvSpPr>
        <p:spPr>
          <a:xfrm>
            <a:off x="1593534" y="283985"/>
            <a:ext cx="9748008" cy="980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PE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¿qué estructuras repetitivas encontró?. Explique una parte de código</a:t>
            </a:r>
            <a:endParaRPr lang="es-PE" sz="2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549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3663FFC-335C-4821-95AA-6ECF6B1CB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643"/>
            <a:ext cx="7335517" cy="669471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2B09D20-0C12-45B5-A562-B5FA79B2A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395" y="0"/>
            <a:ext cx="6233779" cy="6858000"/>
          </a:xfrm>
          <a:prstGeom prst="rect">
            <a:avLst/>
          </a:prstGeom>
        </p:spPr>
      </p:pic>
      <p:pic>
        <p:nvPicPr>
          <p:cNvPr id="3" name="Picture 4" descr="Resultado de imagen para logo idat">
            <a:extLst>
              <a:ext uri="{FF2B5EF4-FFF2-40B4-BE49-F238E27FC236}">
                <a16:creationId xmlns:a16="http://schemas.microsoft.com/office/drawing/2014/main" id="{7D80FE89-34F9-4EF2-A676-E6012B44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309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Resultado de imagen para logo idat">
            <a:extLst>
              <a:ext uri="{FF2B5EF4-FFF2-40B4-BE49-F238E27FC236}">
                <a16:creationId xmlns:a16="http://schemas.microsoft.com/office/drawing/2014/main" id="{C1FC4182-A1A0-4678-8B6C-61B8183DC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20C7A8D-377F-462E-AAE4-59371E96720C}"/>
              </a:ext>
            </a:extLst>
          </p:cNvPr>
          <p:cNvSpPr txBox="1"/>
          <p:nvPr/>
        </p:nvSpPr>
        <p:spPr>
          <a:xfrm>
            <a:off x="892028" y="749036"/>
            <a:ext cx="10719034" cy="5058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s-PE" sz="1800" b="1" dirty="0">
                <a:solidFill>
                  <a:srgbClr val="6F01E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s-E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 debe realizar las simulaciones y responder a las siguientes preguntas:</a:t>
            </a:r>
            <a:endParaRPr lang="es-PE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s-PE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¿Qué importancia tiene la API de </a:t>
            </a:r>
            <a:r>
              <a:rPr lang="es-PE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Sense-hat</a:t>
            </a:r>
            <a:r>
              <a:rPr lang="es-PE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?</a:t>
            </a:r>
            <a:endParaRPr lang="es-PE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¿Qué sensores posee la placa </a:t>
            </a:r>
            <a:r>
              <a:rPr lang="es-PE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Sense-hat</a:t>
            </a:r>
            <a:r>
              <a:rPr lang="es-PE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?</a:t>
            </a:r>
            <a:endParaRPr lang="es-PE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¿Qué se debe hacer para usar un actuador o un sensor en una Raspberry Pi?</a:t>
            </a:r>
            <a:endParaRPr lang="es-PE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Investigue un programa en Python donde se haga uso de un sensor digital con la  Raspberry Pi.</a:t>
            </a:r>
            <a:endParaRPr lang="es-PE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PE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6138C16-5173-4DFB-885E-7F681C466A22}"/>
              </a:ext>
            </a:extLst>
          </p:cNvPr>
          <p:cNvSpPr txBox="1"/>
          <p:nvPr/>
        </p:nvSpPr>
        <p:spPr>
          <a:xfrm>
            <a:off x="580938" y="238809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3600" b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ACTIVIDAD 6</a:t>
            </a:r>
            <a:endParaRPr lang="es-PE" sz="3600" dirty="0"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85275C8-4D08-4C23-8FE2-8114DBF1AD90}"/>
              </a:ext>
            </a:extLst>
          </p:cNvPr>
          <p:cNvSpPr txBox="1"/>
          <p:nvPr/>
        </p:nvSpPr>
        <p:spPr>
          <a:xfrm>
            <a:off x="581636" y="149104"/>
            <a:ext cx="11610364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https://pythonhosted.org/sense-hat/api/</a:t>
            </a:r>
          </a:p>
          <a:p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https://sense-emu.readthedocs.io/en/v1.0/api.html</a:t>
            </a:r>
          </a:p>
          <a:p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https://solectroshop.com/es/content/36-resumen-de-tutoriales-arduino-raspberry-pi-y-otros-modulos</a:t>
            </a:r>
          </a:p>
          <a:p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https://developer.ibm.com/es/tutorials/control-de-temperatura-con-un-sensor-dth/</a:t>
            </a:r>
          </a:p>
          <a:p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https://gidahatari.com/ih-es/tutorial-de-implementacion-de-un-sensor-de-humedad-en-una-raspberry-pi-3</a:t>
            </a:r>
          </a:p>
          <a:p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https://aprendepython.es/_downloads/907b5202c1466977a8d6bd3a2641453f/aprendepython.pdf</a:t>
            </a: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https://solectroshop.com/img/cms/Productos%20DICIEMBRE/Gu%C3%ADa%20de%20Raspberry%20Pi%20desde%20cero%20-%20Solectro.pdf</a:t>
            </a:r>
          </a:p>
          <a:p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https://www.ecorfan.org/republicofperu/research_journals/Revista_de_Ingenieria_Innovativa/vol4num14/Revista_de_Ingenieria_Innovativa_V4_N14_1.pdf</a:t>
            </a:r>
          </a:p>
          <a:p>
            <a:endParaRPr lang="es-PE" sz="24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https://create.arduino.cc/projecthub/Hack-star-Arduino/how-to-use-wokwi-arduino-simulator-in-2022-what-is-wokwi-304e6b</a:t>
            </a:r>
            <a:endParaRPr lang="es-PE" sz="24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4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40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https://wokwi.com/</a:t>
            </a:r>
            <a:endParaRPr lang="es-PE" sz="24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0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0CDADF7-F02A-40D3-8535-F3E5B2CDE380}"/>
              </a:ext>
            </a:extLst>
          </p:cNvPr>
          <p:cNvSpPr txBox="1"/>
          <p:nvPr/>
        </p:nvSpPr>
        <p:spPr>
          <a:xfrm>
            <a:off x="902542" y="2183377"/>
            <a:ext cx="9938857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E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s-PE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INDICADOR DE LOGRO </a:t>
            </a:r>
            <a:r>
              <a:rPr lang="es-PE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Nº</a:t>
            </a:r>
            <a:r>
              <a:rPr lang="es-PE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6:</a:t>
            </a:r>
          </a:p>
          <a:p>
            <a:r>
              <a:rPr lang="es-ES" sz="2800" b="0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Simula código para sistemas IOT con estructuras de control </a:t>
            </a:r>
            <a:r>
              <a:rPr lang="es-ES" sz="2800" dirty="0">
                <a:solidFill>
                  <a:srgbClr val="252525"/>
                </a:solidFill>
                <a:latin typeface="Arial" panose="020B0604020202020204" pitchFamily="34" charset="0"/>
              </a:rPr>
              <a:t>repetitivas</a:t>
            </a:r>
            <a:r>
              <a:rPr lang="es-ES" sz="2800" b="0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 en Python.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3" name="Picture 4" descr="Resultado de imagen para logo idat">
            <a:extLst>
              <a:ext uri="{FF2B5EF4-FFF2-40B4-BE49-F238E27FC236}">
                <a16:creationId xmlns:a16="http://schemas.microsoft.com/office/drawing/2014/main" id="{7D80FE89-34F9-4EF2-A676-E6012B44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335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0CDADF7-F02A-40D3-8535-F3E5B2CDE380}"/>
              </a:ext>
            </a:extLst>
          </p:cNvPr>
          <p:cNvSpPr txBox="1"/>
          <p:nvPr/>
        </p:nvSpPr>
        <p:spPr>
          <a:xfrm>
            <a:off x="1295657" y="-222855"/>
            <a:ext cx="99388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s-PE" sz="3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PE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LENGUAJE PYTHON E IDE DE DESARROLLO</a:t>
            </a:r>
          </a:p>
          <a:p>
            <a:pPr algn="ctr"/>
            <a:r>
              <a:rPr lang="es-ES" sz="3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3" name="Picture 4" descr="Resultado de imagen para logo idat">
            <a:extLst>
              <a:ext uri="{FF2B5EF4-FFF2-40B4-BE49-F238E27FC236}">
                <a16:creationId xmlns:a16="http://schemas.microsoft.com/office/drawing/2014/main" id="{7D80FE89-34F9-4EF2-A676-E6012B44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7A544F4-4DD6-4515-8225-6984A3E40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566" y="2237722"/>
            <a:ext cx="3080897" cy="308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ntornos de desarrollo para Python">
            <a:extLst>
              <a:ext uri="{FF2B5EF4-FFF2-40B4-BE49-F238E27FC236}">
                <a16:creationId xmlns:a16="http://schemas.microsoft.com/office/drawing/2014/main" id="{7BE4E734-AD23-42B2-AA72-AA5EE7F97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46805"/>
            <a:ext cx="5061357" cy="500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91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310C5561-D24D-4C01-B5F4-907CA798F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12" y="718458"/>
            <a:ext cx="11554735" cy="607422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0CDADF7-F02A-40D3-8535-F3E5B2CDE380}"/>
              </a:ext>
            </a:extLst>
          </p:cNvPr>
          <p:cNvSpPr txBox="1"/>
          <p:nvPr/>
        </p:nvSpPr>
        <p:spPr>
          <a:xfrm>
            <a:off x="1129193" y="-249178"/>
            <a:ext cx="993885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E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PE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ESTRUCTURAS REPETITIVAS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3" name="Picture 4" descr="Resultado de imagen para logo idat">
            <a:extLst>
              <a:ext uri="{FF2B5EF4-FFF2-40B4-BE49-F238E27FC236}">
                <a16:creationId xmlns:a16="http://schemas.microsoft.com/office/drawing/2014/main" id="{7D80FE89-34F9-4EF2-A676-E6012B44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507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0CDADF7-F02A-40D3-8535-F3E5B2CDE380}"/>
              </a:ext>
            </a:extLst>
          </p:cNvPr>
          <p:cNvSpPr txBox="1"/>
          <p:nvPr/>
        </p:nvSpPr>
        <p:spPr>
          <a:xfrm>
            <a:off x="1129193" y="-249178"/>
            <a:ext cx="993885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E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PE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ESTRUCTURAS REPETITIVAS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3" name="Picture 4" descr="Resultado de imagen para logo idat">
            <a:extLst>
              <a:ext uri="{FF2B5EF4-FFF2-40B4-BE49-F238E27FC236}">
                <a16:creationId xmlns:a16="http://schemas.microsoft.com/office/drawing/2014/main" id="{7D80FE89-34F9-4EF2-A676-E6012B44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312BE04-9934-43AF-8F33-F59BC8980F9D}"/>
              </a:ext>
            </a:extLst>
          </p:cNvPr>
          <p:cNvSpPr txBox="1"/>
          <p:nvPr/>
        </p:nvSpPr>
        <p:spPr>
          <a:xfrm>
            <a:off x="455103" y="1564114"/>
            <a:ext cx="911810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s-ES" sz="2400" dirty="0">
              <a:solidFill>
                <a:srgbClr val="3A1D1D"/>
              </a:solidFill>
              <a:latin typeface="Ubuntu"/>
              <a:cs typeface="Arial" panose="020B0604020202020204" pitchFamily="34" charset="0"/>
            </a:endParaRPr>
          </a:p>
          <a:p>
            <a:pPr algn="just"/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El bucle </a:t>
            </a: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se utiliza para recorrer los elementos de un objeto iterable (lista, tupla, conjunto, diccionario,) y ejecutar un bloque de código. En cada paso de la iteración se tiene en cuenta a un único elemento del objeto iterable, sobre el cuál se pueden aplicar una serie de operaciones.</a:t>
            </a:r>
          </a:p>
          <a:p>
            <a:pPr algn="just"/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El bucle </a:t>
            </a: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evalúa una condición y luego ejecuta un bloque de código si la condición es verdadera. El bloque de código se ejecuta repetidamente hasta que la condición llega ser o es falsa.</a:t>
            </a:r>
            <a:endParaRPr lang="es-P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56C43B-2E18-4C20-AB94-B65B8BCB38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051"/>
          <a:stretch/>
        </p:blipFill>
        <p:spPr>
          <a:xfrm>
            <a:off x="9573209" y="1455574"/>
            <a:ext cx="2443134" cy="151155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787478E-7395-47CF-9C32-0C45C9279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6209" y="4734215"/>
            <a:ext cx="3340134" cy="197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3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0CDADF7-F02A-40D3-8535-F3E5B2CDE380}"/>
              </a:ext>
            </a:extLst>
          </p:cNvPr>
          <p:cNvSpPr txBox="1"/>
          <p:nvPr/>
        </p:nvSpPr>
        <p:spPr>
          <a:xfrm>
            <a:off x="1129193" y="-249178"/>
            <a:ext cx="993885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E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PE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CONFIGURACIÓN DE GPIOS DE RASPBERRY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3" name="Picture 4" descr="Resultado de imagen para logo idat">
            <a:extLst>
              <a:ext uri="{FF2B5EF4-FFF2-40B4-BE49-F238E27FC236}">
                <a16:creationId xmlns:a16="http://schemas.microsoft.com/office/drawing/2014/main" id="{7D80FE89-34F9-4EF2-A676-E6012B44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B2D6F76-04B7-4068-A2B9-8CC687375F17}"/>
              </a:ext>
            </a:extLst>
          </p:cNvPr>
          <p:cNvSpPr txBox="1"/>
          <p:nvPr/>
        </p:nvSpPr>
        <p:spPr>
          <a:xfrm>
            <a:off x="2116103" y="754618"/>
            <a:ext cx="822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s-PE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General </a:t>
            </a:r>
            <a:r>
              <a:rPr lang="es-PE" b="1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lang="es-PE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Input/Output</a:t>
            </a:r>
            <a:r>
              <a:rPr lang="es-PE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Entrada/Salida de Propósito General)</a:t>
            </a:r>
            <a:endParaRPr lang="es-PE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FCCC027-65FC-4C7E-850B-356EF134A5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02" r="3547" b="3292"/>
          <a:stretch/>
        </p:blipFill>
        <p:spPr>
          <a:xfrm>
            <a:off x="1481621" y="1126044"/>
            <a:ext cx="9498563" cy="497733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00DAA2F-AA67-4C1E-9F5D-9F43026A1CC7}"/>
              </a:ext>
            </a:extLst>
          </p:cNvPr>
          <p:cNvSpPr txBox="1"/>
          <p:nvPr/>
        </p:nvSpPr>
        <p:spPr>
          <a:xfrm>
            <a:off x="2233568" y="6103382"/>
            <a:ext cx="86217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 los pines son de tipo "</a:t>
            </a:r>
            <a:r>
              <a:rPr lang="es-E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unbuffered</a:t>
            </a:r>
            <a:r>
              <a:rPr lang="es-E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es decir, no disponen de buffers de protección y puedes dañar la placa con un mal uso.</a:t>
            </a:r>
            <a:endParaRPr lang="es-PE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724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0CDADF7-F02A-40D3-8535-F3E5B2CDE380}"/>
              </a:ext>
            </a:extLst>
          </p:cNvPr>
          <p:cNvSpPr txBox="1"/>
          <p:nvPr/>
        </p:nvSpPr>
        <p:spPr>
          <a:xfrm>
            <a:off x="1129193" y="-249178"/>
            <a:ext cx="993885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E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PE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ENCENDER UN LED CON RASPBERRY PI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3" name="Picture 4" descr="Resultado de imagen para logo idat">
            <a:extLst>
              <a:ext uri="{FF2B5EF4-FFF2-40B4-BE49-F238E27FC236}">
                <a16:creationId xmlns:a16="http://schemas.microsoft.com/office/drawing/2014/main" id="{7D80FE89-34F9-4EF2-A676-E6012B44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54005BA-A152-4952-87C5-604D5D5D5D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1" b="940"/>
          <a:stretch/>
        </p:blipFill>
        <p:spPr>
          <a:xfrm>
            <a:off x="858779" y="863280"/>
            <a:ext cx="10479685" cy="583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34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0CDADF7-F02A-40D3-8535-F3E5B2CDE380}"/>
              </a:ext>
            </a:extLst>
          </p:cNvPr>
          <p:cNvSpPr txBox="1"/>
          <p:nvPr/>
        </p:nvSpPr>
        <p:spPr>
          <a:xfrm>
            <a:off x="1129193" y="-249178"/>
            <a:ext cx="993885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E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PE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ENCENDER UN LED CON RASPBERRY PI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3" name="Picture 4" descr="Resultado de imagen para logo idat">
            <a:extLst>
              <a:ext uri="{FF2B5EF4-FFF2-40B4-BE49-F238E27FC236}">
                <a16:creationId xmlns:a16="http://schemas.microsoft.com/office/drawing/2014/main" id="{7D80FE89-34F9-4EF2-A676-E6012B44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8B5C603-F11F-4D9A-BCAC-4CF6E469FF5F}"/>
              </a:ext>
            </a:extLst>
          </p:cNvPr>
          <p:cNvSpPr txBox="1"/>
          <p:nvPr/>
        </p:nvSpPr>
        <p:spPr>
          <a:xfrm>
            <a:off x="998290" y="1373128"/>
            <a:ext cx="10900183" cy="616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VERIFICAR LA INSTALACIÓN DE PYTHON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pi@raspberrypi</a:t>
            </a:r>
            <a:r>
              <a:rPr lang="es-PE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:~ $ </a:t>
            </a:r>
            <a:r>
              <a:rPr lang="es-PE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</a:t>
            </a:r>
            <a:r>
              <a:rPr lang="es-PE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--</a:t>
            </a:r>
            <a:r>
              <a:rPr lang="es-PE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</a:t>
            </a:r>
            <a:endParaRPr lang="es-PE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 3.9.2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VERIFICAR LA INSTALACIÓN DE PIP3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s-ES" sz="2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 un </a:t>
            </a:r>
            <a:r>
              <a:rPr lang="es-ES" sz="2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sistema de gestión de paquetes</a:t>
            </a:r>
            <a:r>
              <a:rPr lang="es-E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utilizado para instalar y administrar paquetes de software escritos en </a:t>
            </a:r>
            <a:r>
              <a:rPr lang="es-ES" sz="2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s-E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Muchos paquetes pueden ser encontrados en el </a:t>
            </a:r>
            <a:r>
              <a:rPr lang="es-ES" sz="2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s-ES" sz="22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es-ES" sz="2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s-E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es-ES" sz="22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PyPI</a:t>
            </a:r>
            <a:r>
              <a:rPr lang="es-E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Python 2.7.9 y posteriores (en la serie Python2), Python 3.4 y posteriores incluyen pip3 para Python3 por defecto.</a:t>
            </a:r>
            <a:r>
              <a:rPr lang="es-PE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s-PE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pi@raspberrypi</a:t>
            </a:r>
            <a:r>
              <a:rPr lang="es-PE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:~ $ pip3 --</a:t>
            </a:r>
            <a:r>
              <a:rPr lang="es-PE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</a:t>
            </a:r>
            <a:endParaRPr lang="es-PE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pip</a:t>
            </a:r>
            <a:r>
              <a:rPr lang="es-PE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20.3.4 </a:t>
            </a:r>
            <a:r>
              <a:rPr lang="es-PE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s-PE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/</a:t>
            </a:r>
            <a:r>
              <a:rPr lang="es-PE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usr</a:t>
            </a:r>
            <a:r>
              <a:rPr lang="es-PE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s-PE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lib</a:t>
            </a:r>
            <a:r>
              <a:rPr lang="es-PE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/python3/</a:t>
            </a:r>
            <a:r>
              <a:rPr lang="es-PE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dist-packages</a:t>
            </a:r>
            <a:r>
              <a:rPr lang="es-PE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s-PE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pip</a:t>
            </a:r>
            <a:r>
              <a:rPr lang="es-PE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s-PE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</a:t>
            </a:r>
            <a:r>
              <a:rPr lang="es-PE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3.9)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** </a:t>
            </a:r>
            <a:r>
              <a:rPr lang="es-PE" sz="22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no lo tienen instalado digitamos en la consola: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2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sudo </a:t>
            </a:r>
            <a:r>
              <a:rPr lang="es-PE" sz="2200" b="1" dirty="0" err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apt</a:t>
            </a:r>
            <a:r>
              <a:rPr lang="es-PE" sz="22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</a:t>
            </a:r>
            <a:r>
              <a:rPr lang="es-PE" sz="2200" b="1" dirty="0" err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s-PE" sz="22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PE" sz="2200" b="1" dirty="0" err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install</a:t>
            </a:r>
            <a:r>
              <a:rPr lang="es-PE" sz="22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python3-pip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PE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PE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732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0CDADF7-F02A-40D3-8535-F3E5B2CDE380}"/>
              </a:ext>
            </a:extLst>
          </p:cNvPr>
          <p:cNvSpPr txBox="1"/>
          <p:nvPr/>
        </p:nvSpPr>
        <p:spPr>
          <a:xfrm>
            <a:off x="1129193" y="-249178"/>
            <a:ext cx="993885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E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s-PE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ENCENDER UN LED CON RASPBERRY PI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3" name="Picture 4" descr="Resultado de imagen para logo idat">
            <a:extLst>
              <a:ext uri="{FF2B5EF4-FFF2-40B4-BE49-F238E27FC236}">
                <a16:creationId xmlns:a16="http://schemas.microsoft.com/office/drawing/2014/main" id="{7D80FE89-34F9-4EF2-A676-E6012B44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8BB1CB2-85DE-48E1-84B5-9FE36001C11F}"/>
              </a:ext>
            </a:extLst>
          </p:cNvPr>
          <p:cNvSpPr txBox="1"/>
          <p:nvPr/>
        </p:nvSpPr>
        <p:spPr>
          <a:xfrm>
            <a:off x="1814906" y="878567"/>
            <a:ext cx="9815119" cy="5635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</a:t>
            </a:r>
            <a:r>
              <a:rPr lang="es-PE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PE" sz="1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RPi.GPIO</a:t>
            </a:r>
            <a:r>
              <a:rPr lang="es-PE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GPIO // </a:t>
            </a:r>
            <a:r>
              <a:rPr lang="es-PE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importamos la librería para controlar los pines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</a:t>
            </a:r>
            <a:r>
              <a:rPr lang="es-PE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time </a:t>
            </a:r>
            <a:r>
              <a:rPr lang="es-PE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importamos la librería time para definir un tiempo de espera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pin = 7 </a:t>
            </a:r>
            <a:r>
              <a:rPr lang="es-PE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definimos una variable que pin se va utilizar para enviar una señal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PE" sz="1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GPIO.setwarnings</a:t>
            </a:r>
            <a:r>
              <a:rPr lang="es-PE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(False)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PE" sz="1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GPIO.setmode</a:t>
            </a:r>
            <a:r>
              <a:rPr lang="es-PE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(GPIO.BOARD) </a:t>
            </a:r>
            <a:r>
              <a:rPr lang="es-PE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en que modo va trabajar los pines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GPIO.setup</a:t>
            </a:r>
            <a:r>
              <a:rPr lang="es-PE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(pin, GPIO.OUT)  </a:t>
            </a:r>
            <a:r>
              <a:rPr lang="es-PE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definimos como va enviar la señal como salida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GPIO.output</a:t>
            </a:r>
            <a:r>
              <a:rPr lang="es-PE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(pin, GPIO.HIGH) </a:t>
            </a:r>
            <a:r>
              <a:rPr lang="es-PE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encendemos el led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GPIO.output</a:t>
            </a:r>
            <a:r>
              <a:rPr lang="es-PE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(pin, GPIO.LOW) </a:t>
            </a:r>
            <a:r>
              <a:rPr lang="es-PE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apagamos el led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*** </a:t>
            </a:r>
            <a:r>
              <a:rPr lang="es-PE" sz="1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While</a:t>
            </a:r>
            <a:r>
              <a:rPr lang="es-PE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True</a:t>
            </a:r>
            <a:r>
              <a:rPr lang="es-PE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// bucle infinito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s-PE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 in </a:t>
            </a:r>
            <a:r>
              <a:rPr lang="es-PE" sz="1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range</a:t>
            </a:r>
            <a:r>
              <a:rPr lang="es-PE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(0, 30): </a:t>
            </a:r>
            <a:r>
              <a:rPr lang="es-PE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definimos un </a:t>
            </a:r>
            <a:r>
              <a:rPr lang="es-PE" sz="14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s-PE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(bucle)  para que se encienda 30 veces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s-PE" sz="1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GPIO.output</a:t>
            </a:r>
            <a:r>
              <a:rPr lang="es-PE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s-PE" sz="1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pin,GPIO</a:t>
            </a:r>
            <a:r>
              <a:rPr lang="es-PE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HIGH)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s-PE" sz="1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time.sleep</a:t>
            </a:r>
            <a:r>
              <a:rPr lang="es-PE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 </a:t>
            </a:r>
            <a:r>
              <a:rPr lang="es-PE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se enciende un segundo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s-PE" sz="1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GPIO.output</a:t>
            </a:r>
            <a:r>
              <a:rPr lang="es-PE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s-PE" sz="1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pin,GPIO</a:t>
            </a:r>
            <a:r>
              <a:rPr lang="es-PE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LOW)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s-PE" sz="1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time.sleep</a:t>
            </a:r>
            <a:r>
              <a:rPr lang="es-PE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GPIO.cleanup</a:t>
            </a:r>
            <a:r>
              <a:rPr lang="es-PE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7213561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A2757E919C6345ABDF01ADD62A11C5" ma:contentTypeVersion="10" ma:contentTypeDescription="Crear nuevo documento." ma:contentTypeScope="" ma:versionID="a202e094de143740d68a3ba33cdcd05e">
  <xsd:schema xmlns:xsd="http://www.w3.org/2001/XMLSchema" xmlns:xs="http://www.w3.org/2001/XMLSchema" xmlns:p="http://schemas.microsoft.com/office/2006/metadata/properties" xmlns:ns2="888acb9b-66cb-41e8-a9cc-24d9dd6fa693" xmlns:ns3="5e8cbe97-2ce1-41fe-93d0-ca0489b1bb59" targetNamespace="http://schemas.microsoft.com/office/2006/metadata/properties" ma:root="true" ma:fieldsID="25f14377b3c17a6176cbad5dd85fffb5" ns2:_="" ns3:_="">
    <xsd:import namespace="888acb9b-66cb-41e8-a9cc-24d9dd6fa693"/>
    <xsd:import namespace="5e8cbe97-2ce1-41fe-93d0-ca0489b1bb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8acb9b-66cb-41e8-a9cc-24d9dd6fa6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6bbfff8c-f697-4137-8f4c-35e91af2199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8cbe97-2ce1-41fe-93d0-ca0489b1bb5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11e1eef-cf5c-4a5f-9846-2102cf5f1419}" ma:internalName="TaxCatchAll" ma:showField="CatchAllData" ma:web="5e8cbe97-2ce1-41fe-93d0-ca0489b1bb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88acb9b-66cb-41e8-a9cc-24d9dd6fa693">
      <Terms xmlns="http://schemas.microsoft.com/office/infopath/2007/PartnerControls"/>
    </lcf76f155ced4ddcb4097134ff3c332f>
    <TaxCatchAll xmlns="5e8cbe97-2ce1-41fe-93d0-ca0489b1bb59" xsi:nil="true"/>
  </documentManagement>
</p:properties>
</file>

<file path=customXml/itemProps1.xml><?xml version="1.0" encoding="utf-8"?>
<ds:datastoreItem xmlns:ds="http://schemas.openxmlformats.org/officeDocument/2006/customXml" ds:itemID="{1684B1A9-5066-4E54-9454-C1723F173730}"/>
</file>

<file path=customXml/itemProps2.xml><?xml version="1.0" encoding="utf-8"?>
<ds:datastoreItem xmlns:ds="http://schemas.openxmlformats.org/officeDocument/2006/customXml" ds:itemID="{7F94383E-7182-40B8-93DA-2194F2E49BEE}"/>
</file>

<file path=customXml/itemProps3.xml><?xml version="1.0" encoding="utf-8"?>
<ds:datastoreItem xmlns:ds="http://schemas.openxmlformats.org/officeDocument/2006/customXml" ds:itemID="{76E31DB8-65F2-4413-B621-73559CA1125D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3453</TotalTime>
  <Words>822</Words>
  <Application>Microsoft Office PowerPoint</Application>
  <PresentationFormat>Panorámica</PresentationFormat>
  <Paragraphs>92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Calibri</vt:lpstr>
      <vt:lpstr>Century Gothic</vt:lpstr>
      <vt:lpstr>Times New Roman</vt:lpstr>
      <vt:lpstr>Ubuntu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PAD</dc:creator>
  <cp:lastModifiedBy>d19361 (García La Chira, Julio César)</cp:lastModifiedBy>
  <cp:revision>64</cp:revision>
  <dcterms:created xsi:type="dcterms:W3CDTF">2019-09-25T20:32:23Z</dcterms:created>
  <dcterms:modified xsi:type="dcterms:W3CDTF">2023-02-21T00:58:19Z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0x010100A9A2757E919C6345ABDF01ADD62A11C5</vt:lpwstr>
  </property>
</Properties>
</file>