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3"/>
  </p:notesMasterIdLst>
  <p:handoutMasterIdLst>
    <p:handoutMasterId r:id="rId14"/>
  </p:handoutMasterIdLst>
  <p:sldIdLst>
    <p:sldId id="256" r:id="rId5"/>
    <p:sldId id="259" r:id="rId6"/>
    <p:sldId id="262" r:id="rId7"/>
    <p:sldId id="258" r:id="rId8"/>
    <p:sldId id="257" r:id="rId9"/>
    <p:sldId id="263" r:id="rId10"/>
    <p:sldId id="261" r:id="rId11"/>
    <p:sldId id="260" r:id="rId12"/>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59" d="100"/>
          <a:sy n="59" d="100"/>
        </p:scale>
        <p:origin x="102" y="28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1" d="100"/>
          <a:sy n="81" d="100"/>
        </p:scale>
        <p:origin x="397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rtlCol="0"/>
        <a:lstStyle/>
        <a:p>
          <a:pPr rtl="0"/>
          <a:endParaRPr lang="en-US"/>
        </a:p>
      </dgm:t>
    </dgm:pt>
    <dgm:pt modelId="{6750AC01-D39D-4F3A-9DC8-2A211EE986A2}">
      <dgm:prSet phldrT="[Text]"/>
      <dgm:spPr/>
      <dgm:t>
        <a:bodyPr rtlCol="0"/>
        <a:lstStyle/>
        <a:p>
          <a:pPr rtl="0">
            <a:lnSpc>
              <a:spcPct val="100000"/>
            </a:lnSpc>
          </a:pPr>
          <a:r>
            <a:rPr lang="es-ES" noProof="0" dirty="0"/>
            <a:t>Fases RUP</a:t>
          </a:r>
        </a:p>
      </dgm:t>
    </dgm:pt>
    <dgm:pt modelId="{720680DC-AAA4-4434-A582-60EBCC5BA355}" type="parTrans" cxnId="{0B5DAE5F-BCDC-4BF7-A6E7-CF856886A64D}">
      <dgm:prSet/>
      <dgm:spPr/>
      <dgm:t>
        <a:bodyPr rtlCol="0"/>
        <a:lstStyle/>
        <a:p>
          <a:pPr rtl="0"/>
          <a:endParaRPr lang="es-ES" noProof="0" dirty="0"/>
        </a:p>
      </dgm:t>
    </dgm:pt>
    <dgm:pt modelId="{CA077D98-8478-47EA-B6A9-99ACE60C64D4}" type="sibTrans" cxnId="{0B5DAE5F-BCDC-4BF7-A6E7-CF856886A64D}">
      <dgm:prSet/>
      <dgm:spPr/>
      <dgm:t>
        <a:bodyPr rtlCol="0"/>
        <a:lstStyle/>
        <a:p>
          <a:pPr rtl="0"/>
          <a:endParaRPr lang="es-ES" noProof="0" dirty="0"/>
        </a:p>
      </dgm:t>
    </dgm:pt>
    <dgm:pt modelId="{0BEF68B8-1228-47BB-83B5-7B9CD1E3F84E}">
      <dgm:prSet phldrT="[Text]"/>
      <dgm:spPr/>
      <dgm:t>
        <a:bodyPr rtlCol="0"/>
        <a:lstStyle/>
        <a:p>
          <a:pPr rtl="0">
            <a:lnSpc>
              <a:spcPct val="100000"/>
            </a:lnSpc>
          </a:pPr>
          <a:r>
            <a:rPr lang="es-ES" noProof="0" dirty="0"/>
            <a:t>Ventajas</a:t>
          </a:r>
        </a:p>
      </dgm:t>
    </dgm:pt>
    <dgm:pt modelId="{ED3A4BC2-B75A-4952-A38B-A42B5995DF05}" type="parTrans" cxnId="{EDEF4F82-1237-4639-A0F7-385C1897CE66}">
      <dgm:prSet/>
      <dgm:spPr/>
      <dgm:t>
        <a:bodyPr rtlCol="0"/>
        <a:lstStyle/>
        <a:p>
          <a:pPr rtl="0"/>
          <a:endParaRPr lang="es-ES" noProof="0" dirty="0"/>
        </a:p>
      </dgm:t>
    </dgm:pt>
    <dgm:pt modelId="{FD949706-EDCC-4ADC-8EDF-8EDA49C92325}" type="sibTrans" cxnId="{EDEF4F82-1237-4639-A0F7-385C1897CE66}">
      <dgm:prSet/>
      <dgm:spPr/>
      <dgm:t>
        <a:bodyPr rtlCol="0"/>
        <a:lstStyle/>
        <a:p>
          <a:pPr rtl="0"/>
          <a:endParaRPr lang="es-ES" noProof="0" dirty="0"/>
        </a:p>
      </dgm:t>
    </dgm:pt>
    <dgm:pt modelId="{5605D28D-2CE6-4513-8566-952984E21E14}">
      <dgm:prSet phldrT="[Text]"/>
      <dgm:spPr/>
      <dgm:t>
        <a:bodyPr rtlCol="0"/>
        <a:lstStyle/>
        <a:p>
          <a:pPr rtl="0">
            <a:lnSpc>
              <a:spcPct val="100000"/>
            </a:lnSpc>
          </a:pPr>
          <a:r>
            <a:rPr lang="es-ES" noProof="0" dirty="0"/>
            <a:t>Desventajas</a:t>
          </a:r>
        </a:p>
      </dgm:t>
    </dgm:pt>
    <dgm:pt modelId="{EB15AB98-362B-4E70-A3DA-995FC3E8BA79}" type="parTrans" cxnId="{FAF3F884-F0CF-440F-8CB1-B7648AB1B138}">
      <dgm:prSet/>
      <dgm:spPr/>
      <dgm:t>
        <a:bodyPr rtlCol="0"/>
        <a:lstStyle/>
        <a:p>
          <a:pPr rtl="0"/>
          <a:endParaRPr lang="es-ES" noProof="0" dirty="0"/>
        </a:p>
      </dgm:t>
    </dgm:pt>
    <dgm:pt modelId="{823D1971-2C4D-4EC5-A874-2F463DE37109}" type="sibTrans" cxnId="{FAF3F884-F0CF-440F-8CB1-B7648AB1B138}">
      <dgm:prSet/>
      <dgm:spPr/>
      <dgm:t>
        <a:bodyPr rtlCol="0"/>
        <a:lstStyle/>
        <a:p>
          <a:pPr rtl="0"/>
          <a:endParaRPr lang="es-ES" noProof="0" dirty="0"/>
        </a:p>
      </dgm:t>
    </dgm:pt>
    <dgm:pt modelId="{CDFE0C6B-4047-47BC-97E1-9D04E0BBF001}">
      <dgm:prSet phldrT="[Text]"/>
      <dgm:spPr/>
      <dgm:t>
        <a:bodyPr rtlCol="0"/>
        <a:lstStyle/>
        <a:p>
          <a:pPr rtl="0">
            <a:lnSpc>
              <a:spcPct val="100000"/>
            </a:lnSpc>
          </a:pPr>
          <a:r>
            <a:rPr lang="es-ES" noProof="0" dirty="0"/>
            <a:t>Etapas RUP</a:t>
          </a:r>
        </a:p>
      </dgm:t>
    </dgm:pt>
    <dgm:pt modelId="{B1FDC07A-DE86-4BF0-887D-47905E0DEC9F}" type="parTrans" cxnId="{7024254C-D111-43D2-AF72-BBFB8D38889A}">
      <dgm:prSet/>
      <dgm:spPr/>
      <dgm:t>
        <a:bodyPr/>
        <a:lstStyle/>
        <a:p>
          <a:endParaRPr lang="es-ES"/>
        </a:p>
      </dgm:t>
    </dgm:pt>
    <dgm:pt modelId="{8C9E38B8-7E50-4C34-8E8D-7C25987B9915}" type="sibTrans" cxnId="{7024254C-D111-43D2-AF72-BBFB8D38889A}">
      <dgm:prSet/>
      <dgm:spPr/>
      <dgm:t>
        <a:bodyPr/>
        <a:lstStyle/>
        <a:p>
          <a:endParaRPr lang="es-ES"/>
        </a:p>
      </dgm:t>
    </dgm:pt>
    <dgm:pt modelId="{0F355706-BD72-420E-90C4-B8C7E389B78B}">
      <dgm:prSet phldrT="[Text]"/>
      <dgm:spPr/>
      <dgm:t>
        <a:bodyPr rtlCol="0"/>
        <a:lstStyle/>
        <a:p>
          <a:pPr rtl="0">
            <a:lnSpc>
              <a:spcPct val="100000"/>
            </a:lnSpc>
          </a:pPr>
          <a:r>
            <a:rPr lang="es-ES" noProof="0" dirty="0"/>
            <a:t>Relación (Fases // Etapas)</a:t>
          </a:r>
        </a:p>
      </dgm:t>
    </dgm:pt>
    <dgm:pt modelId="{0FB1845F-2DA0-49FB-992F-E808B52D7D2C}" type="parTrans" cxnId="{9B1320D6-9134-4F5B-8D63-C4EBDE1230FE}">
      <dgm:prSet/>
      <dgm:spPr/>
      <dgm:t>
        <a:bodyPr/>
        <a:lstStyle/>
        <a:p>
          <a:endParaRPr lang="es-ES"/>
        </a:p>
      </dgm:t>
    </dgm:pt>
    <dgm:pt modelId="{8DF9B468-3D18-4496-91EA-4C7E880DDBB2}" type="sibTrans" cxnId="{9B1320D6-9134-4F5B-8D63-C4EBDE1230FE}">
      <dgm:prSet/>
      <dgm:spPr/>
      <dgm:t>
        <a:bodyPr/>
        <a:lstStyle/>
        <a:p>
          <a:endParaRPr lang="es-E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5"/>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5"/>
      <dgm:spPr/>
    </dgm:pt>
    <dgm:pt modelId="{429CABD1-4116-474B-81BF-735E2CA9DD00}" type="pres">
      <dgm:prSet presAssocID="{7E5AA53B-3EEE-4DE4-BB81-9044890C2946}" presName="dstNode" presStyleLbl="node1" presStyleIdx="0" presStyleCnt="5"/>
      <dgm:spPr/>
    </dgm:pt>
    <dgm:pt modelId="{58319267-C71E-43C9-94E1-827D0616C7A7}" type="pres">
      <dgm:prSet presAssocID="{6750AC01-D39D-4F3A-9DC8-2A211EE986A2}" presName="text_1" presStyleLbl="node1" presStyleIdx="0" presStyleCnt="5">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5"/>
      <dgm:spPr/>
    </dgm:pt>
    <dgm:pt modelId="{42DE72CB-6CFD-4500-A0F1-4D3ACED3B0D8}" type="pres">
      <dgm:prSet presAssocID="{CDFE0C6B-4047-47BC-97E1-9D04E0BBF001}" presName="text_2" presStyleLbl="node1" presStyleIdx="1" presStyleCnt="5">
        <dgm:presLayoutVars>
          <dgm:bulletEnabled val="1"/>
        </dgm:presLayoutVars>
      </dgm:prSet>
      <dgm:spPr/>
    </dgm:pt>
    <dgm:pt modelId="{A65F3982-0183-4953-A9A2-B1BF7C1EFC12}" type="pres">
      <dgm:prSet presAssocID="{CDFE0C6B-4047-47BC-97E1-9D04E0BBF001}" presName="accent_2" presStyleCnt="0"/>
      <dgm:spPr/>
    </dgm:pt>
    <dgm:pt modelId="{2686B774-CDD7-4F69-99C5-4C0A2E916636}" type="pres">
      <dgm:prSet presAssocID="{CDFE0C6B-4047-47BC-97E1-9D04E0BBF001}" presName="accentRepeatNode" presStyleLbl="solidFgAcc1" presStyleIdx="1" presStyleCnt="5"/>
      <dgm:spPr/>
    </dgm:pt>
    <dgm:pt modelId="{B50D5A40-B2AD-40A3-9135-5047C64A5B38}" type="pres">
      <dgm:prSet presAssocID="{0F355706-BD72-420E-90C4-B8C7E389B78B}" presName="text_3" presStyleLbl="node1" presStyleIdx="2" presStyleCnt="5">
        <dgm:presLayoutVars>
          <dgm:bulletEnabled val="1"/>
        </dgm:presLayoutVars>
      </dgm:prSet>
      <dgm:spPr/>
    </dgm:pt>
    <dgm:pt modelId="{A46F34DC-BE5C-4920-8045-6FE9906B90A9}" type="pres">
      <dgm:prSet presAssocID="{0F355706-BD72-420E-90C4-B8C7E389B78B}" presName="accent_3" presStyleCnt="0"/>
      <dgm:spPr/>
    </dgm:pt>
    <dgm:pt modelId="{A54FAF82-9EAC-4BD3-8150-1380628E93C7}" type="pres">
      <dgm:prSet presAssocID="{0F355706-BD72-420E-90C4-B8C7E389B78B}" presName="accentRepeatNode" presStyleLbl="solidFgAcc1" presStyleIdx="2" presStyleCnt="5"/>
      <dgm:spPr/>
    </dgm:pt>
    <dgm:pt modelId="{69AA4D64-B69D-4A3A-9745-2A10381A0F44}" type="pres">
      <dgm:prSet presAssocID="{0BEF68B8-1228-47BB-83B5-7B9CD1E3F84E}" presName="text_4" presStyleLbl="node1" presStyleIdx="3" presStyleCnt="5">
        <dgm:presLayoutVars>
          <dgm:bulletEnabled val="1"/>
        </dgm:presLayoutVars>
      </dgm:prSet>
      <dgm:spPr/>
    </dgm:pt>
    <dgm:pt modelId="{DDBCD766-D022-4B09-9FD5-FC9219735D44}" type="pres">
      <dgm:prSet presAssocID="{0BEF68B8-1228-47BB-83B5-7B9CD1E3F84E}" presName="accent_4" presStyleCnt="0"/>
      <dgm:spPr/>
    </dgm:pt>
    <dgm:pt modelId="{3F8116AC-FAC3-4E95-9865-93CCFEB191B9}" type="pres">
      <dgm:prSet presAssocID="{0BEF68B8-1228-47BB-83B5-7B9CD1E3F84E}" presName="accentRepeatNode" presStyleLbl="solidFgAcc1" presStyleIdx="3" presStyleCnt="5"/>
      <dgm:spPr/>
    </dgm:pt>
    <dgm:pt modelId="{16527ADF-CC07-46DB-916E-3785CC614FA5}" type="pres">
      <dgm:prSet presAssocID="{5605D28D-2CE6-4513-8566-952984E21E14}" presName="text_5" presStyleLbl="node1" presStyleIdx="4" presStyleCnt="5">
        <dgm:presLayoutVars>
          <dgm:bulletEnabled val="1"/>
        </dgm:presLayoutVars>
      </dgm:prSet>
      <dgm:spPr/>
    </dgm:pt>
    <dgm:pt modelId="{2B614EC5-3033-4CC8-86A0-CEBBCED61FBD}" type="pres">
      <dgm:prSet presAssocID="{5605D28D-2CE6-4513-8566-952984E21E14}" presName="accent_5" presStyleCnt="0"/>
      <dgm:spPr/>
    </dgm:pt>
    <dgm:pt modelId="{A965097E-32F1-4AB8-8C4E-2814A7596B2F}" type="pres">
      <dgm:prSet presAssocID="{5605D28D-2CE6-4513-8566-952984E21E14}" presName="accentRepeatNode" presStyleLbl="solidFgAcc1" presStyleIdx="4" presStyleCnt="5"/>
      <dgm:spPr/>
    </dgm:pt>
  </dgm:ptLst>
  <dgm:cxnLst>
    <dgm:cxn modelId="{1A51370C-478F-41B2-AE85-5E1AA3259941}" type="presOf" srcId="{5605D28D-2CE6-4513-8566-952984E21E14}" destId="{16527ADF-CC07-46DB-916E-3785CC614FA5}" srcOrd="0" destOrd="0" presId="urn:microsoft.com/office/officeart/2008/layout/VerticalCurvedList"/>
    <dgm:cxn modelId="{4B88CB0E-EB25-4B19-ACAB-6CBDC2E46583}" type="presOf" srcId="{CDFE0C6B-4047-47BC-97E1-9D04E0BBF001}" destId="{42DE72CB-6CFD-4500-A0F1-4D3ACED3B0D8}" srcOrd="0" destOrd="0" presId="urn:microsoft.com/office/officeart/2008/layout/VerticalCurvedList"/>
    <dgm:cxn modelId="{A11E3B12-1828-45A7-86C3-BB85832DF84D}" type="presOf" srcId="{CA077D98-8478-47EA-B6A9-99ACE60C64D4}" destId="{D79B43FC-100B-4A0D-A4D5-0D2D04B99064}" srcOrd="0" destOrd="0" presId="urn:microsoft.com/office/officeart/2008/layout/VerticalCurvedList"/>
    <dgm:cxn modelId="{03629935-5173-481D-91D6-A0352DC8EF7B}" type="presOf" srcId="{0BEF68B8-1228-47BB-83B5-7B9CD1E3F84E}" destId="{69AA4D64-B69D-4A3A-9745-2A10381A0F4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DBFA734A-6E9A-46C7-9828-3C44DBB57FAC}" type="presOf" srcId="{0F355706-BD72-420E-90C4-B8C7E389B78B}" destId="{B50D5A40-B2AD-40A3-9135-5047C64A5B38}" srcOrd="0" destOrd="0" presId="urn:microsoft.com/office/officeart/2008/layout/VerticalCurvedList"/>
    <dgm:cxn modelId="{7024254C-D111-43D2-AF72-BBFB8D38889A}" srcId="{7E5AA53B-3EEE-4DE4-BB81-9044890C2946}" destId="{CDFE0C6B-4047-47BC-97E1-9D04E0BBF001}" srcOrd="1" destOrd="0" parTransId="{B1FDC07A-DE86-4BF0-887D-47905E0DEC9F}" sibTransId="{8C9E38B8-7E50-4C34-8E8D-7C25987B9915}"/>
    <dgm:cxn modelId="{29DA474E-5DFA-4C66-882F-319C49ABBB19}" type="presOf" srcId="{6750AC01-D39D-4F3A-9DC8-2A211EE986A2}" destId="{58319267-C71E-43C9-94E1-827D0616C7A7}" srcOrd="0" destOrd="0" presId="urn:microsoft.com/office/officeart/2008/layout/VerticalCurvedList"/>
    <dgm:cxn modelId="{EDEF4F82-1237-4639-A0F7-385C1897CE66}" srcId="{7E5AA53B-3EEE-4DE4-BB81-9044890C2946}" destId="{0BEF68B8-1228-47BB-83B5-7B9CD1E3F84E}" srcOrd="3" destOrd="0" parTransId="{ED3A4BC2-B75A-4952-A38B-A42B5995DF05}" sibTransId="{FD949706-EDCC-4ADC-8EDF-8EDA49C92325}"/>
    <dgm:cxn modelId="{FAF3F884-F0CF-440F-8CB1-B7648AB1B138}" srcId="{7E5AA53B-3EEE-4DE4-BB81-9044890C2946}" destId="{5605D28D-2CE6-4513-8566-952984E21E14}" srcOrd="4"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9B1320D6-9134-4F5B-8D63-C4EBDE1230FE}" srcId="{7E5AA53B-3EEE-4DE4-BB81-9044890C2946}" destId="{0F355706-BD72-420E-90C4-B8C7E389B78B}" srcOrd="2" destOrd="0" parTransId="{0FB1845F-2DA0-49FB-992F-E808B52D7D2C}" sibTransId="{8DF9B468-3D18-4496-91EA-4C7E880DDBB2}"/>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BE38955E-0D66-4BE9-9125-25FBCDDC4E25}" type="presParOf" srcId="{90561C55-3C6E-4D53-85E1-2C50BCDDA392}" destId="{42DE72CB-6CFD-4500-A0F1-4D3ACED3B0D8}" srcOrd="3" destOrd="0" presId="urn:microsoft.com/office/officeart/2008/layout/VerticalCurvedList"/>
    <dgm:cxn modelId="{37F21161-AEBC-4943-A874-F437155267DB}" type="presParOf" srcId="{90561C55-3C6E-4D53-85E1-2C50BCDDA392}" destId="{A65F3982-0183-4953-A9A2-B1BF7C1EFC12}" srcOrd="4" destOrd="0" presId="urn:microsoft.com/office/officeart/2008/layout/VerticalCurvedList"/>
    <dgm:cxn modelId="{BE7AF2EF-3FDD-46D7-AFBC-94F2D861AC2E}" type="presParOf" srcId="{A65F3982-0183-4953-A9A2-B1BF7C1EFC12}" destId="{2686B774-CDD7-4F69-99C5-4C0A2E916636}" srcOrd="0" destOrd="0" presId="urn:microsoft.com/office/officeart/2008/layout/VerticalCurvedList"/>
    <dgm:cxn modelId="{79D56C0E-FBD0-45F5-84ED-859C709F4320}" type="presParOf" srcId="{90561C55-3C6E-4D53-85E1-2C50BCDDA392}" destId="{B50D5A40-B2AD-40A3-9135-5047C64A5B38}" srcOrd="5" destOrd="0" presId="urn:microsoft.com/office/officeart/2008/layout/VerticalCurvedList"/>
    <dgm:cxn modelId="{F3746716-40CB-4219-BAA3-8B1B70934867}" type="presParOf" srcId="{90561C55-3C6E-4D53-85E1-2C50BCDDA392}" destId="{A46F34DC-BE5C-4920-8045-6FE9906B90A9}" srcOrd="6" destOrd="0" presId="urn:microsoft.com/office/officeart/2008/layout/VerticalCurvedList"/>
    <dgm:cxn modelId="{9EC14E84-8BC9-467F-B786-954FDAF27E55}" type="presParOf" srcId="{A46F34DC-BE5C-4920-8045-6FE9906B90A9}" destId="{A54FAF82-9EAC-4BD3-8150-1380628E93C7}" srcOrd="0" destOrd="0" presId="urn:microsoft.com/office/officeart/2008/layout/VerticalCurvedList"/>
    <dgm:cxn modelId="{66D754AB-29C8-4125-939A-BE1D97571228}" type="presParOf" srcId="{90561C55-3C6E-4D53-85E1-2C50BCDDA392}" destId="{69AA4D64-B69D-4A3A-9745-2A10381A0F44}" srcOrd="7" destOrd="0" presId="urn:microsoft.com/office/officeart/2008/layout/VerticalCurvedList"/>
    <dgm:cxn modelId="{8DED4790-504E-409E-8C29-FACA75566F56}" type="presParOf" srcId="{90561C55-3C6E-4D53-85E1-2C50BCDDA392}" destId="{DDBCD766-D022-4B09-9FD5-FC9219735D44}" srcOrd="8" destOrd="0" presId="urn:microsoft.com/office/officeart/2008/layout/VerticalCurvedList"/>
    <dgm:cxn modelId="{6D034C86-0824-4767-9722-2528A9757C52}" type="presParOf" srcId="{DDBCD766-D022-4B09-9FD5-FC9219735D44}" destId="{3F8116AC-FAC3-4E95-9865-93CCFEB191B9}" srcOrd="0" destOrd="0" presId="urn:microsoft.com/office/officeart/2008/layout/VerticalCurvedList"/>
    <dgm:cxn modelId="{421D2ABA-911C-425A-BAC2-58EB484346B5}" type="presParOf" srcId="{90561C55-3C6E-4D53-85E1-2C50BCDDA392}" destId="{16527ADF-CC07-46DB-916E-3785CC614FA5}" srcOrd="9" destOrd="0" presId="urn:microsoft.com/office/officeart/2008/layout/VerticalCurvedList"/>
    <dgm:cxn modelId="{D17BDD10-16DF-44BF-A3A4-36837B6B3658}" type="presParOf" srcId="{90561C55-3C6E-4D53-85E1-2C50BCDDA392}" destId="{2B614EC5-3033-4CC8-86A0-CEBBCED61FBD}" srcOrd="10" destOrd="0" presId="urn:microsoft.com/office/officeart/2008/layout/VerticalCurvedList"/>
    <dgm:cxn modelId="{3498C35B-6896-47E4-9FBC-D72CE37752D2}" type="presParOf" srcId="{2B614EC5-3033-4CC8-86A0-CEBBCED61FBD}" destId="{A965097E-32F1-4AB8-8C4E-2814A7596B2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338329" y="222674"/>
          <a:ext cx="6468629" cy="445634"/>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3723" tIns="55880" rIns="55880" bIns="55880" numCol="1" spcCol="1270" rtlCol="0" anchor="ctr" anchorCtr="0">
          <a:noAutofit/>
        </a:bodyPr>
        <a:lstStyle/>
        <a:p>
          <a:pPr marL="0" lvl="0" indent="0" algn="l" defTabSz="977900" rtl="0">
            <a:lnSpc>
              <a:spcPct val="100000"/>
            </a:lnSpc>
            <a:spcBef>
              <a:spcPct val="0"/>
            </a:spcBef>
            <a:spcAft>
              <a:spcPct val="35000"/>
            </a:spcAft>
            <a:buNone/>
          </a:pPr>
          <a:r>
            <a:rPr lang="es-ES" sz="2200" kern="1200" noProof="0" dirty="0"/>
            <a:t>Fases RUP</a:t>
          </a:r>
        </a:p>
      </dsp:txBody>
      <dsp:txXfrm>
        <a:off x="338329" y="222674"/>
        <a:ext cx="6468629" cy="445634"/>
      </dsp:txXfrm>
    </dsp:sp>
    <dsp:sp modelId="{07CB3071-D555-47DA-A36A-69EB91531FD8}">
      <dsp:nvSpPr>
        <dsp:cNvPr id="0" name=""/>
        <dsp:cNvSpPr/>
      </dsp:nvSpPr>
      <dsp:spPr>
        <a:xfrm>
          <a:off x="59807" y="166970"/>
          <a:ext cx="557043" cy="55704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2DE72CB-6CFD-4500-A0F1-4D3ACED3B0D8}">
      <dsp:nvSpPr>
        <dsp:cNvPr id="0" name=""/>
        <dsp:cNvSpPr/>
      </dsp:nvSpPr>
      <dsp:spPr>
        <a:xfrm>
          <a:off x="657658" y="890913"/>
          <a:ext cx="6149301" cy="445634"/>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3723" tIns="55880" rIns="55880" bIns="55880" numCol="1" spcCol="1270" rtlCol="0" anchor="ctr" anchorCtr="0">
          <a:noAutofit/>
        </a:bodyPr>
        <a:lstStyle/>
        <a:p>
          <a:pPr marL="0" lvl="0" indent="0" algn="l" defTabSz="977900" rtl="0">
            <a:lnSpc>
              <a:spcPct val="100000"/>
            </a:lnSpc>
            <a:spcBef>
              <a:spcPct val="0"/>
            </a:spcBef>
            <a:spcAft>
              <a:spcPct val="35000"/>
            </a:spcAft>
            <a:buNone/>
          </a:pPr>
          <a:r>
            <a:rPr lang="es-ES" sz="2200" kern="1200" noProof="0" dirty="0"/>
            <a:t>Etapas RUP</a:t>
          </a:r>
        </a:p>
      </dsp:txBody>
      <dsp:txXfrm>
        <a:off x="657658" y="890913"/>
        <a:ext cx="6149301" cy="445634"/>
      </dsp:txXfrm>
    </dsp:sp>
    <dsp:sp modelId="{2686B774-CDD7-4F69-99C5-4C0A2E916636}">
      <dsp:nvSpPr>
        <dsp:cNvPr id="0" name=""/>
        <dsp:cNvSpPr/>
      </dsp:nvSpPr>
      <dsp:spPr>
        <a:xfrm>
          <a:off x="379136" y="835208"/>
          <a:ext cx="557043" cy="55704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50D5A40-B2AD-40A3-9135-5047C64A5B38}">
      <dsp:nvSpPr>
        <dsp:cNvPr id="0" name=""/>
        <dsp:cNvSpPr/>
      </dsp:nvSpPr>
      <dsp:spPr>
        <a:xfrm>
          <a:off x="755666" y="1559151"/>
          <a:ext cx="6051292" cy="445634"/>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3723" tIns="55880" rIns="55880" bIns="55880" numCol="1" spcCol="1270" rtlCol="0" anchor="ctr" anchorCtr="0">
          <a:noAutofit/>
        </a:bodyPr>
        <a:lstStyle/>
        <a:p>
          <a:pPr marL="0" lvl="0" indent="0" algn="l" defTabSz="977900" rtl="0">
            <a:lnSpc>
              <a:spcPct val="100000"/>
            </a:lnSpc>
            <a:spcBef>
              <a:spcPct val="0"/>
            </a:spcBef>
            <a:spcAft>
              <a:spcPct val="35000"/>
            </a:spcAft>
            <a:buNone/>
          </a:pPr>
          <a:r>
            <a:rPr lang="es-ES" sz="2200" kern="1200" noProof="0" dirty="0"/>
            <a:t>Relación (Fases // Etapas)</a:t>
          </a:r>
        </a:p>
      </dsp:txBody>
      <dsp:txXfrm>
        <a:off x="755666" y="1559151"/>
        <a:ext cx="6051292" cy="445634"/>
      </dsp:txXfrm>
    </dsp:sp>
    <dsp:sp modelId="{A54FAF82-9EAC-4BD3-8150-1380628E93C7}">
      <dsp:nvSpPr>
        <dsp:cNvPr id="0" name=""/>
        <dsp:cNvSpPr/>
      </dsp:nvSpPr>
      <dsp:spPr>
        <a:xfrm>
          <a:off x="477144" y="1503447"/>
          <a:ext cx="557043" cy="55704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9AA4D64-B69D-4A3A-9745-2A10381A0F44}">
      <dsp:nvSpPr>
        <dsp:cNvPr id="0" name=""/>
        <dsp:cNvSpPr/>
      </dsp:nvSpPr>
      <dsp:spPr>
        <a:xfrm>
          <a:off x="657658" y="2227389"/>
          <a:ext cx="6149301" cy="445634"/>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3723" tIns="55880" rIns="55880" bIns="55880" numCol="1" spcCol="1270" rtlCol="0" anchor="ctr" anchorCtr="0">
          <a:noAutofit/>
        </a:bodyPr>
        <a:lstStyle/>
        <a:p>
          <a:pPr marL="0" lvl="0" indent="0" algn="l" defTabSz="977900" rtl="0">
            <a:lnSpc>
              <a:spcPct val="100000"/>
            </a:lnSpc>
            <a:spcBef>
              <a:spcPct val="0"/>
            </a:spcBef>
            <a:spcAft>
              <a:spcPct val="35000"/>
            </a:spcAft>
            <a:buNone/>
          </a:pPr>
          <a:r>
            <a:rPr lang="es-ES" sz="2200" kern="1200" noProof="0" dirty="0"/>
            <a:t>Ventajas</a:t>
          </a:r>
        </a:p>
      </dsp:txBody>
      <dsp:txXfrm>
        <a:off x="657658" y="2227389"/>
        <a:ext cx="6149301" cy="445634"/>
      </dsp:txXfrm>
    </dsp:sp>
    <dsp:sp modelId="{3F8116AC-FAC3-4E95-9865-93CCFEB191B9}">
      <dsp:nvSpPr>
        <dsp:cNvPr id="0" name=""/>
        <dsp:cNvSpPr/>
      </dsp:nvSpPr>
      <dsp:spPr>
        <a:xfrm>
          <a:off x="379136" y="2171685"/>
          <a:ext cx="557043" cy="55704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6527ADF-CC07-46DB-916E-3785CC614FA5}">
      <dsp:nvSpPr>
        <dsp:cNvPr id="0" name=""/>
        <dsp:cNvSpPr/>
      </dsp:nvSpPr>
      <dsp:spPr>
        <a:xfrm>
          <a:off x="338329" y="2895628"/>
          <a:ext cx="6468629" cy="445634"/>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3723" tIns="55880" rIns="55880" bIns="55880" numCol="1" spcCol="1270" rtlCol="0" anchor="ctr" anchorCtr="0">
          <a:noAutofit/>
        </a:bodyPr>
        <a:lstStyle/>
        <a:p>
          <a:pPr marL="0" lvl="0" indent="0" algn="l" defTabSz="977900" rtl="0">
            <a:lnSpc>
              <a:spcPct val="100000"/>
            </a:lnSpc>
            <a:spcBef>
              <a:spcPct val="0"/>
            </a:spcBef>
            <a:spcAft>
              <a:spcPct val="35000"/>
            </a:spcAft>
            <a:buNone/>
          </a:pPr>
          <a:r>
            <a:rPr lang="es-ES" sz="2200" kern="1200" noProof="0" dirty="0"/>
            <a:t>Desventajas</a:t>
          </a:r>
        </a:p>
      </dsp:txBody>
      <dsp:txXfrm>
        <a:off x="338329" y="2895628"/>
        <a:ext cx="6468629" cy="445634"/>
      </dsp:txXfrm>
    </dsp:sp>
    <dsp:sp modelId="{A965097E-32F1-4AB8-8C4E-2814A7596B2F}">
      <dsp:nvSpPr>
        <dsp:cNvPr id="0" name=""/>
        <dsp:cNvSpPr/>
      </dsp:nvSpPr>
      <dsp:spPr>
        <a:xfrm>
          <a:off x="59807" y="2839923"/>
          <a:ext cx="557043" cy="55704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62B80FE-187A-4085-BD71-F0873FF7BD68}" type="datetime1">
              <a:rPr lang="es-ES" smtClean="0"/>
              <a:t>24/01/2023</a:t>
            </a:fld>
            <a:endParaRPr lang="es-ES"/>
          </a:p>
        </p:txBody>
      </p:sp>
      <p:sp>
        <p:nvSpPr>
          <p:cNvPr id="4" name="Marcador de pie de página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número de diapositiva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es-ES" smtClean="0"/>
              <a:t>‹Nº›</a:t>
            </a:fld>
            <a:endParaRPr lang="es-ES"/>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D59A2BD-4571-4110-BB3E-5D004DE434FA}" type="datetime1">
              <a:rPr lang="es-ES" noProof="0" smtClean="0"/>
              <a:t>24/01/2023</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B3AB32-59DF-41F1-9618-EDFBF5049629}" type="slidenum">
              <a:rPr lang="es-ES" noProof="0" smtClean="0"/>
              <a:t>‹Nº›</a:t>
            </a:fld>
            <a:endParaRPr lang="es-ES" noProof="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1</a:t>
            </a:fld>
            <a:endParaRPr lang="es-ES"/>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2</a:t>
            </a:fld>
            <a:endParaRPr lang="es-ES"/>
          </a:p>
        </p:txBody>
      </p:sp>
    </p:spTree>
    <p:extLst>
      <p:ext uri="{BB962C8B-B14F-4D97-AF65-F5344CB8AC3E}">
        <p14:creationId xmlns:p14="http://schemas.microsoft.com/office/powerpoint/2010/main" val="3505115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3</a:t>
            </a:fld>
            <a:endParaRPr lang="es-ES"/>
          </a:p>
        </p:txBody>
      </p:sp>
    </p:spTree>
    <p:extLst>
      <p:ext uri="{BB962C8B-B14F-4D97-AF65-F5344CB8AC3E}">
        <p14:creationId xmlns:p14="http://schemas.microsoft.com/office/powerpoint/2010/main" val="325235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6</a:t>
            </a:fld>
            <a:endParaRPr lang="es-ES"/>
          </a:p>
        </p:txBody>
      </p:sp>
    </p:spTree>
    <p:extLst>
      <p:ext uri="{BB962C8B-B14F-4D97-AF65-F5344CB8AC3E}">
        <p14:creationId xmlns:p14="http://schemas.microsoft.com/office/powerpoint/2010/main" val="3801513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7</a:t>
            </a:fld>
            <a:endParaRPr lang="es-ES"/>
          </a:p>
        </p:txBody>
      </p:sp>
    </p:spTree>
    <p:extLst>
      <p:ext uri="{BB962C8B-B14F-4D97-AF65-F5344CB8AC3E}">
        <p14:creationId xmlns:p14="http://schemas.microsoft.com/office/powerpoint/2010/main" val="431927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8</a:t>
            </a:fld>
            <a:endParaRPr lang="es-ES"/>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ángu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es-ES" noProof="0"/>
              <a:t>Haga clic para modificar el estilo de título del patrón</a:t>
            </a:r>
          </a:p>
        </p:txBody>
      </p:sp>
      <p:sp>
        <p:nvSpPr>
          <p:cNvPr id="3" name="Subtítulo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editar el estilo de subtítulo del patrón</a:t>
            </a:r>
          </a:p>
        </p:txBody>
      </p:sp>
      <p:sp>
        <p:nvSpPr>
          <p:cNvPr id="4" name="Marcador de fech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F409C0D2-15DE-4FAC-845B-C48979FFAEB9}" type="datetime1">
              <a:rPr lang="es-ES" noProof="0" smtClean="0"/>
              <a:t>24/01/2023</a:t>
            </a:fld>
            <a:endParaRPr lang="es-ES" noProof="0"/>
          </a:p>
        </p:txBody>
      </p:sp>
      <p:sp>
        <p:nvSpPr>
          <p:cNvPr id="5" name="Marcador de pie de página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es-ES" noProof="0"/>
          </a:p>
        </p:txBody>
      </p:sp>
      <p:sp>
        <p:nvSpPr>
          <p:cNvPr id="6" name="Marcador de número de diapositiva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ángu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8CF9F163-DD03-4353-882E-CE0F9A80F1C3}" type="datetime1">
              <a:rPr lang="es-ES" noProof="0" smtClean="0"/>
              <a:t>24/01/2023</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ángu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p:nvPr>
        </p:nvSpPr>
        <p:spPr>
          <a:xfrm>
            <a:off x="8839201" y="675726"/>
            <a:ext cx="2004164" cy="5183073"/>
          </a:xfrm>
        </p:spPr>
        <p:txBody>
          <a:bodyPr vert="eaVert"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a:xfrm>
            <a:off x="774923" y="675726"/>
            <a:ext cx="7896279" cy="5183073"/>
          </a:xfrm>
        </p:spPr>
        <p:txBody>
          <a:bodyPr vert="eaVert" rtlCol="0" anchor="t"/>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8D2FF54C-EA2F-453C-857C-5C9ADB86CB43}" type="datetime1">
              <a:rPr lang="es-ES" noProof="0" smtClean="0"/>
              <a:t>24/01/2023</a:t>
            </a:fld>
            <a:endParaRPr lang="es-ES" noProof="0"/>
          </a:p>
        </p:txBody>
      </p:sp>
      <p:sp>
        <p:nvSpPr>
          <p:cNvPr id="5" name="Marcador de pie de página 4"/>
          <p:cNvSpPr>
            <a:spLocks noGrp="1"/>
          </p:cNvSpPr>
          <p:nvPr>
            <p:ph type="ftr" sz="quarter" idx="11"/>
          </p:nvPr>
        </p:nvSpPr>
        <p:spPr>
          <a:xfrm>
            <a:off x="774923" y="5951811"/>
            <a:ext cx="7896279" cy="365125"/>
          </a:xfrm>
        </p:spPr>
        <p:txBody>
          <a:bodyPr rtlCol="0"/>
          <a:lstStyle/>
          <a:p>
            <a:pPr rtl="0"/>
            <a:endParaRPr lang="es-ES" noProof="0"/>
          </a:p>
        </p:txBody>
      </p:sp>
      <p:sp>
        <p:nvSpPr>
          <p:cNvPr id="6" name="Marcador de número de diapositiva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7" name="Rectángu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contenido 2"/>
          <p:cNvSpPr>
            <a:spLocks noGrp="1"/>
          </p:cNvSpPr>
          <p:nvPr>
            <p:ph idx="1" hasCustomPrompt="1"/>
          </p:nvPr>
        </p:nvSpPr>
        <p:spPr>
          <a:xfrm>
            <a:off x="581192" y="2180496"/>
            <a:ext cx="11029615" cy="3678303"/>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57670FF6-52DC-429F-9C56-6A1BF295232E}" type="datetime1">
              <a:rPr lang="es-ES" noProof="0" smtClean="0"/>
              <a:t>24/01/2023</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ángu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es-ES" noProof="0"/>
              <a:t>Haga clic para modificar el estilo de título del patrón</a:t>
            </a:r>
          </a:p>
        </p:txBody>
      </p:sp>
      <p:sp>
        <p:nvSpPr>
          <p:cNvPr id="3" name="Marcador de texto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fecha 3"/>
          <p:cNvSpPr>
            <a:spLocks noGrp="1"/>
          </p:cNvSpPr>
          <p:nvPr>
            <p:ph type="dt" sz="half" idx="10"/>
          </p:nvPr>
        </p:nvSpPr>
        <p:spPr/>
        <p:txBody>
          <a:bodyPr rtlCol="0"/>
          <a:lstStyle>
            <a:lvl1pPr>
              <a:defRPr>
                <a:solidFill>
                  <a:schemeClr val="accent1">
                    <a:lumMod val="75000"/>
                    <a:lumOff val="25000"/>
                  </a:schemeClr>
                </a:solidFill>
              </a:defRPr>
            </a:lvl1pPr>
          </a:lstStyle>
          <a:p>
            <a:pPr rtl="0"/>
            <a:fld id="{85E27922-51B6-4B96-9C28-2CD2060AE75A}" type="datetime1">
              <a:rPr lang="es-ES" noProof="0" smtClean="0"/>
              <a:t>24/01/2023</a:t>
            </a:fld>
            <a:endParaRPr lang="es-ES" noProof="0"/>
          </a:p>
        </p:txBody>
      </p:sp>
      <p:sp>
        <p:nvSpPr>
          <p:cNvPr id="5" name="Marcador de pie de página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6" name="Marcador de número de diapositiva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8" name="Rectángu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contenido 2"/>
          <p:cNvSpPr>
            <a:spLocks noGrp="1"/>
          </p:cNvSpPr>
          <p:nvPr>
            <p:ph sz="half" idx="1" hasCustomPrompt="1"/>
          </p:nvPr>
        </p:nvSpPr>
        <p:spPr>
          <a:xfrm>
            <a:off x="581193" y="2228003"/>
            <a:ext cx="5422390" cy="3633047"/>
          </a:xfrm>
        </p:spPr>
        <p:txBody>
          <a:bodyPr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p:cNvSpPr>
            <a:spLocks noGrp="1"/>
          </p:cNvSpPr>
          <p:nvPr>
            <p:ph sz="half" idx="2" hasCustomPrompt="1"/>
          </p:nvPr>
        </p:nvSpPr>
        <p:spPr>
          <a:xfrm>
            <a:off x="6188417" y="2228003"/>
            <a:ext cx="5422392" cy="3633047"/>
          </a:xfrm>
        </p:spPr>
        <p:txBody>
          <a:bodyPr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F3ECF5D1-1C98-40FD-9D65-EED7644802B9}" type="datetime1">
              <a:rPr lang="es-ES" noProof="0" smtClean="0"/>
              <a:t>24/01/2023</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ángu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texto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contenido 3"/>
          <p:cNvSpPr>
            <a:spLocks noGrp="1"/>
          </p:cNvSpPr>
          <p:nvPr>
            <p:ph sz="half" idx="2" hasCustomPrompt="1"/>
          </p:nvPr>
        </p:nvSpPr>
        <p:spPr>
          <a:xfrm>
            <a:off x="581194" y="2926052"/>
            <a:ext cx="5393100" cy="2934999"/>
          </a:xfrm>
        </p:spPr>
        <p:txBody>
          <a:bodyPr rtlCol="0" anchor="t">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6" name="Marcador de contenido 5"/>
          <p:cNvSpPr>
            <a:spLocks noGrp="1"/>
          </p:cNvSpPr>
          <p:nvPr>
            <p:ph sz="quarter" idx="4" hasCustomPrompt="1"/>
          </p:nvPr>
        </p:nvSpPr>
        <p:spPr>
          <a:xfrm>
            <a:off x="6217709" y="2926052"/>
            <a:ext cx="5393100" cy="2934999"/>
          </a:xfrm>
        </p:spPr>
        <p:txBody>
          <a:bodyPr rtlCol="0" anchor="t">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8556C746-EB55-4634-AD93-A9FF2473885C}" type="datetime1">
              <a:rPr lang="es-ES" noProof="0" smtClean="0"/>
              <a:t>24/01/2023</a:t>
            </a:fld>
            <a:endParaRPr lang="es-ES" noProof="0"/>
          </a:p>
        </p:txBody>
      </p:sp>
      <p:sp>
        <p:nvSpPr>
          <p:cNvPr id="8" name="Marcador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rtlCol="0"/>
          <a:lstStyle/>
          <a:p>
            <a:pPr rtl="0"/>
            <a:fld id="{C9051F13-F75A-440F-BED7-E2004746A95F}" type="datetime1">
              <a:rPr lang="es-ES" noProof="0" smtClean="0"/>
              <a:t>24/01/2023</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número de diapositiva 4"/>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
        <p:nvSpPr>
          <p:cNvPr id="7" name="Rectángu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ítulo 1"/>
          <p:cNvSpPr>
            <a:spLocks noGrp="1"/>
          </p:cNvSpPr>
          <p:nvPr>
            <p:ph type="title"/>
          </p:nvPr>
        </p:nvSpPr>
        <p:spPr>
          <a:xfrm>
            <a:off x="575894" y="729658"/>
            <a:ext cx="11029616" cy="988332"/>
          </a:xfrm>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3D7A2E7D-666A-420B-9042-959E1D47E21D}" type="datetime1">
              <a:rPr lang="es-ES" noProof="0" smtClean="0"/>
              <a:t>24/01/2023</a:t>
            </a:fld>
            <a:endParaRPr lang="es-ES" noProof="0"/>
          </a:p>
        </p:txBody>
      </p:sp>
      <p:sp>
        <p:nvSpPr>
          <p:cNvPr id="3" name="Marcador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ángu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es-ES" noProof="0"/>
              <a:t>Haga clic para modificar el estilo de título del patrón</a:t>
            </a:r>
          </a:p>
        </p:txBody>
      </p:sp>
      <p:sp>
        <p:nvSpPr>
          <p:cNvPr id="3" name="Marcador de contenido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lvl1pPr>
              <a:defRPr>
                <a:solidFill>
                  <a:schemeClr val="accent1">
                    <a:lumMod val="75000"/>
                    <a:lumOff val="25000"/>
                  </a:schemeClr>
                </a:solidFill>
              </a:defRPr>
            </a:lvl1pPr>
          </a:lstStyle>
          <a:p>
            <a:pPr rtl="0"/>
            <a:fld id="{0403F12F-0E67-4CAB-8DFD-26DCD4A99D59}" type="datetime1">
              <a:rPr lang="es-ES" noProof="0" smtClean="0"/>
              <a:t>24/01/2023</a:t>
            </a:fld>
            <a:endParaRPr lang="es-ES" noProof="0"/>
          </a:p>
        </p:txBody>
      </p:sp>
      <p:sp>
        <p:nvSpPr>
          <p:cNvPr id="6" name="Marcador de pie de página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7" name="Marcador de número de diapositiva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texto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p>
            <a:pPr rtl="0"/>
            <a:fld id="{9709DA8C-1A59-4B91-B9EA-509377CD0E23}" type="datetime1">
              <a:rPr lang="es-ES" noProof="0" smtClean="0"/>
              <a:t>24/01/2023</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es-ES" noProof="0"/>
              <a:t>Haga clic para modificar el estilo de título del patrón</a:t>
            </a:r>
          </a:p>
        </p:txBody>
      </p:sp>
      <p:sp>
        <p:nvSpPr>
          <p:cNvPr id="3" name="Marcador de tex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A3DF7BF2-42BB-439B-88AA-F60334FF1291}" type="datetime1">
              <a:rPr lang="es-ES" noProof="0" smtClean="0"/>
              <a:t>24/01/2023</a:t>
            </a:fld>
            <a:endParaRPr lang="es-ES" noProof="0"/>
          </a:p>
        </p:txBody>
      </p:sp>
      <p:sp>
        <p:nvSpPr>
          <p:cNvPr id="5" name="Marcador de pie de página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es-ES" noProof="0"/>
          </a:p>
        </p:txBody>
      </p:sp>
      <p:sp>
        <p:nvSpPr>
          <p:cNvPr id="6" name="Marcador de número de diapositiva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es-ES" noProof="0" smtClean="0"/>
              <a:pPr rtl="0"/>
              <a:t>‹Nº›</a:t>
            </a:fld>
            <a:endParaRPr lang="es-ES" noProof="0"/>
          </a:p>
        </p:txBody>
      </p:sp>
      <p:sp>
        <p:nvSpPr>
          <p:cNvPr id="9" name="Rectángu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ángu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ángu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ángulo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pic>
        <p:nvPicPr>
          <p:cNvPr id="7" name="Imagen 6" descr="Conexiones digital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upo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ángulo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ángulo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ángulo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ángulo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rtl="0"/>
            <a:r>
              <a:rPr lang="es-ES" sz="4000" dirty="0">
                <a:solidFill>
                  <a:schemeClr val="bg1"/>
                </a:solidFill>
              </a:rPr>
              <a:t>Ciclo de vida de la metodología RUP</a:t>
            </a:r>
          </a:p>
        </p:txBody>
      </p:sp>
      <p:sp>
        <p:nvSpPr>
          <p:cNvPr id="3" name="Subtítulo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a:bodyPr>
          <a:lstStyle/>
          <a:p>
            <a:pPr rtl="0"/>
            <a:r>
              <a:rPr lang="es-ES" sz="2400" dirty="0">
                <a:solidFill>
                  <a:srgbClr val="7CEBFF"/>
                </a:solidFill>
              </a:rPr>
              <a:t>CURSO: Ingeniería de requerimientos </a:t>
            </a:r>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ángulo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pic>
        <p:nvPicPr>
          <p:cNvPr id="8" name="Marcador de contenido 4" descr="Números digitale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0"/>
            <a:ext cx="12191980" cy="6857990"/>
          </a:xfrm>
          <a:prstGeom prst="rect">
            <a:avLst/>
          </a:prstGeom>
        </p:spPr>
      </p:pic>
      <p:grpSp>
        <p:nvGrpSpPr>
          <p:cNvPr id="15" name="Grupo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ángulo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ángulo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ángulo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rtlCol="0" anchor="ctr">
            <a:normAutofit/>
          </a:bodyPr>
          <a:lstStyle/>
          <a:p>
            <a:pPr algn="ctr" rtl="0"/>
            <a:r>
              <a:rPr lang="es-ES" dirty="0"/>
              <a:t>Contenido</a:t>
            </a:r>
          </a:p>
        </p:txBody>
      </p:sp>
      <p:graphicFrame>
        <p:nvGraphicFramePr>
          <p:cNvPr id="6" name="Marcador de contenido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1679560153"/>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CuadroTexto 2">
            <a:extLst>
              <a:ext uri="{FF2B5EF4-FFF2-40B4-BE49-F238E27FC236}">
                <a16:creationId xmlns:a16="http://schemas.microsoft.com/office/drawing/2014/main" id="{9EFEA9C0-39C6-DF94-F620-DE89DA34ACF4}"/>
              </a:ext>
            </a:extLst>
          </p:cNvPr>
          <p:cNvSpPr txBox="1"/>
          <p:nvPr/>
        </p:nvSpPr>
        <p:spPr>
          <a:xfrm>
            <a:off x="878125" y="2309364"/>
            <a:ext cx="494523" cy="707886"/>
          </a:xfrm>
          <a:prstGeom prst="rect">
            <a:avLst/>
          </a:prstGeom>
          <a:noFill/>
        </p:spPr>
        <p:txBody>
          <a:bodyPr wrap="square" rtlCol="0">
            <a:spAutoFit/>
          </a:bodyPr>
          <a:lstStyle/>
          <a:p>
            <a:r>
              <a:rPr lang="es-US" sz="4000" b="1" dirty="0">
                <a:solidFill>
                  <a:schemeClr val="accent1">
                    <a:lumMod val="60000"/>
                    <a:lumOff val="40000"/>
                  </a:schemeClr>
                </a:solidFill>
                <a:latin typeface="Abadi" panose="020B0604020202020204" pitchFamily="34" charset="0"/>
              </a:rPr>
              <a:t>1</a:t>
            </a:r>
          </a:p>
        </p:txBody>
      </p:sp>
      <p:sp>
        <p:nvSpPr>
          <p:cNvPr id="4" name="CuadroTexto 3">
            <a:extLst>
              <a:ext uri="{FF2B5EF4-FFF2-40B4-BE49-F238E27FC236}">
                <a16:creationId xmlns:a16="http://schemas.microsoft.com/office/drawing/2014/main" id="{F387D312-E755-2901-03B3-8F26D05FD0C8}"/>
              </a:ext>
            </a:extLst>
          </p:cNvPr>
          <p:cNvSpPr txBox="1"/>
          <p:nvPr/>
        </p:nvSpPr>
        <p:spPr>
          <a:xfrm>
            <a:off x="1125386" y="2945210"/>
            <a:ext cx="494523" cy="707886"/>
          </a:xfrm>
          <a:prstGeom prst="rect">
            <a:avLst/>
          </a:prstGeom>
          <a:noFill/>
        </p:spPr>
        <p:txBody>
          <a:bodyPr wrap="square" rtlCol="0">
            <a:spAutoFit/>
          </a:bodyPr>
          <a:lstStyle/>
          <a:p>
            <a:r>
              <a:rPr lang="es-US" sz="4000" b="1" dirty="0">
                <a:solidFill>
                  <a:schemeClr val="accent1">
                    <a:lumMod val="60000"/>
                    <a:lumOff val="40000"/>
                  </a:schemeClr>
                </a:solidFill>
                <a:latin typeface="Abadi" panose="020B0604020202020204" pitchFamily="34" charset="0"/>
              </a:rPr>
              <a:t>2</a:t>
            </a:r>
          </a:p>
        </p:txBody>
      </p:sp>
      <p:sp>
        <p:nvSpPr>
          <p:cNvPr id="5" name="CuadroTexto 4">
            <a:extLst>
              <a:ext uri="{FF2B5EF4-FFF2-40B4-BE49-F238E27FC236}">
                <a16:creationId xmlns:a16="http://schemas.microsoft.com/office/drawing/2014/main" id="{DD5DEC0C-DEF6-B1CA-D38C-2D55042AB69E}"/>
              </a:ext>
            </a:extLst>
          </p:cNvPr>
          <p:cNvSpPr txBox="1"/>
          <p:nvPr/>
        </p:nvSpPr>
        <p:spPr>
          <a:xfrm>
            <a:off x="1172816" y="3653096"/>
            <a:ext cx="494523" cy="707886"/>
          </a:xfrm>
          <a:prstGeom prst="rect">
            <a:avLst/>
          </a:prstGeom>
          <a:noFill/>
        </p:spPr>
        <p:txBody>
          <a:bodyPr wrap="square" rtlCol="0">
            <a:spAutoFit/>
          </a:bodyPr>
          <a:lstStyle/>
          <a:p>
            <a:r>
              <a:rPr lang="es-US" sz="4000" b="1" dirty="0">
                <a:solidFill>
                  <a:schemeClr val="accent1">
                    <a:lumMod val="60000"/>
                    <a:lumOff val="40000"/>
                  </a:schemeClr>
                </a:solidFill>
                <a:latin typeface="Abadi" panose="020B0604020202020204" pitchFamily="34" charset="0"/>
              </a:rPr>
              <a:t>3</a:t>
            </a:r>
          </a:p>
        </p:txBody>
      </p:sp>
      <p:sp>
        <p:nvSpPr>
          <p:cNvPr id="7" name="CuadroTexto 6">
            <a:extLst>
              <a:ext uri="{FF2B5EF4-FFF2-40B4-BE49-F238E27FC236}">
                <a16:creationId xmlns:a16="http://schemas.microsoft.com/office/drawing/2014/main" id="{31AEBD6F-461D-BB01-0967-1420D64C1BB2}"/>
              </a:ext>
            </a:extLst>
          </p:cNvPr>
          <p:cNvSpPr txBox="1"/>
          <p:nvPr/>
        </p:nvSpPr>
        <p:spPr>
          <a:xfrm flipH="1">
            <a:off x="1172817" y="4325420"/>
            <a:ext cx="152400" cy="707886"/>
          </a:xfrm>
          <a:prstGeom prst="rect">
            <a:avLst/>
          </a:prstGeom>
          <a:noFill/>
        </p:spPr>
        <p:txBody>
          <a:bodyPr wrap="square" rtlCol="0">
            <a:spAutoFit/>
          </a:bodyPr>
          <a:lstStyle/>
          <a:p>
            <a:r>
              <a:rPr lang="es-US" sz="4000" b="1" dirty="0">
                <a:solidFill>
                  <a:schemeClr val="accent1">
                    <a:lumMod val="60000"/>
                    <a:lumOff val="40000"/>
                  </a:schemeClr>
                </a:solidFill>
                <a:latin typeface="Abadi" panose="020B0604020202020204" pitchFamily="34" charset="0"/>
              </a:rPr>
              <a:t>4</a:t>
            </a:r>
          </a:p>
        </p:txBody>
      </p:sp>
      <p:sp>
        <p:nvSpPr>
          <p:cNvPr id="9" name="CuadroTexto 8">
            <a:extLst>
              <a:ext uri="{FF2B5EF4-FFF2-40B4-BE49-F238E27FC236}">
                <a16:creationId xmlns:a16="http://schemas.microsoft.com/office/drawing/2014/main" id="{5E4106E8-3D63-28C5-1550-98790D51F5B5}"/>
              </a:ext>
            </a:extLst>
          </p:cNvPr>
          <p:cNvSpPr txBox="1"/>
          <p:nvPr/>
        </p:nvSpPr>
        <p:spPr>
          <a:xfrm>
            <a:off x="829306" y="4961266"/>
            <a:ext cx="494523" cy="707886"/>
          </a:xfrm>
          <a:prstGeom prst="rect">
            <a:avLst/>
          </a:prstGeom>
          <a:noFill/>
        </p:spPr>
        <p:txBody>
          <a:bodyPr wrap="square" rtlCol="0">
            <a:spAutoFit/>
          </a:bodyPr>
          <a:lstStyle/>
          <a:p>
            <a:r>
              <a:rPr lang="es-US" sz="4000" b="1" dirty="0">
                <a:solidFill>
                  <a:schemeClr val="accent1">
                    <a:lumMod val="60000"/>
                    <a:lumOff val="40000"/>
                  </a:schemeClr>
                </a:solidFill>
                <a:latin typeface="Abadi" panose="020B0604020202020204" pitchFamily="34" charset="0"/>
              </a:rPr>
              <a:t>5</a:t>
            </a:r>
          </a:p>
        </p:txBody>
      </p:sp>
    </p:spTree>
    <p:extLst>
      <p:ext uri="{BB962C8B-B14F-4D97-AF65-F5344CB8AC3E}">
        <p14:creationId xmlns:p14="http://schemas.microsoft.com/office/powerpoint/2010/main" val="4209322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ángulo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31" name="Rectángulo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B040558-A365-4CCE-92FA-5A48CD98F9C9}"/>
              </a:ext>
            </a:extLst>
          </p:cNvPr>
          <p:cNvSpPr>
            <a:spLocks noGrp="1"/>
          </p:cNvSpPr>
          <p:nvPr>
            <p:ph type="title"/>
          </p:nvPr>
        </p:nvSpPr>
        <p:spPr>
          <a:xfrm>
            <a:off x="581192" y="5598367"/>
            <a:ext cx="11029616" cy="384990"/>
          </a:xfrm>
        </p:spPr>
        <p:txBody>
          <a:bodyPr rtlCol="0">
            <a:normAutofit fontScale="90000"/>
          </a:bodyPr>
          <a:lstStyle/>
          <a:p>
            <a:pPr rtl="0"/>
            <a:r>
              <a:rPr lang="es-ES" dirty="0" err="1">
                <a:solidFill>
                  <a:srgbClr val="FFFEFF"/>
                </a:solidFill>
              </a:rPr>
              <a:t>FaSES</a:t>
            </a:r>
            <a:r>
              <a:rPr lang="es-ES" dirty="0">
                <a:solidFill>
                  <a:srgbClr val="FFFEFF"/>
                </a:solidFill>
              </a:rPr>
              <a:t> de la metodología rup</a:t>
            </a:r>
          </a:p>
        </p:txBody>
      </p:sp>
      <p:pic>
        <p:nvPicPr>
          <p:cNvPr id="4" name="Imagen 3">
            <a:extLst>
              <a:ext uri="{FF2B5EF4-FFF2-40B4-BE49-F238E27FC236}">
                <a16:creationId xmlns:a16="http://schemas.microsoft.com/office/drawing/2014/main" id="{ED2F33A4-53E3-8B2F-95B8-E183C0D21183}"/>
              </a:ext>
            </a:extLst>
          </p:cNvPr>
          <p:cNvPicPr>
            <a:picLocks noChangeAspect="1"/>
          </p:cNvPicPr>
          <p:nvPr/>
        </p:nvPicPr>
        <p:blipFill>
          <a:blip r:embed="rId3"/>
          <a:stretch>
            <a:fillRect/>
          </a:stretch>
        </p:blipFill>
        <p:spPr>
          <a:xfrm>
            <a:off x="5421086" y="782705"/>
            <a:ext cx="6074228" cy="4189344"/>
          </a:xfrm>
          <a:prstGeom prst="rect">
            <a:avLst/>
          </a:prstGeom>
        </p:spPr>
      </p:pic>
      <p:sp>
        <p:nvSpPr>
          <p:cNvPr id="3" name="Subtítulo 2">
            <a:extLst>
              <a:ext uri="{FF2B5EF4-FFF2-40B4-BE49-F238E27FC236}">
                <a16:creationId xmlns:a16="http://schemas.microsoft.com/office/drawing/2014/main" id="{61D5B77C-8BDE-454E-B84F-F6C51A541FFC}"/>
              </a:ext>
            </a:extLst>
          </p:cNvPr>
          <p:cNvSpPr txBox="1">
            <a:spLocks/>
          </p:cNvSpPr>
          <p:nvPr/>
        </p:nvSpPr>
        <p:spPr>
          <a:xfrm>
            <a:off x="319948" y="1145864"/>
            <a:ext cx="11290860" cy="3538912"/>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s-ES" sz="1400" b="1" i="1" u="sng" dirty="0">
                <a:solidFill>
                  <a:srgbClr val="000000"/>
                </a:solidFill>
                <a:effectLst>
                  <a:outerShdw blurRad="38100" dist="38100" dir="2700000" algn="tl">
                    <a:srgbClr val="000000">
                      <a:alpha val="43137"/>
                    </a:srgbClr>
                  </a:outerShdw>
                </a:effectLst>
                <a:highlight>
                  <a:srgbClr val="FFFF00"/>
                </a:highlight>
                <a:latin typeface="Arial" panose="020B0604020202020204" pitchFamily="34" charset="0"/>
              </a:rPr>
              <a:t>Fase de Inicio</a:t>
            </a:r>
          </a:p>
          <a:p>
            <a:r>
              <a:rPr lang="es-ES" sz="1400" i="1" dirty="0">
                <a:solidFill>
                  <a:srgbClr val="202122"/>
                </a:solidFill>
                <a:effectLst>
                  <a:outerShdw blurRad="38100" dist="38100" dir="2700000" algn="tl">
                    <a:srgbClr val="000000">
                      <a:alpha val="43137"/>
                    </a:srgbClr>
                  </a:outerShdw>
                </a:effectLst>
                <a:latin typeface="Arial" panose="020B0604020202020204" pitchFamily="34" charset="0"/>
              </a:rPr>
              <a:t>Tiene como propósito definir y acordar el alcance del proyecto con los involucrados del proyecto en el cual tenemos que, identificar los riesgos asociados al proyecto, proponer una visión muy general de la arquitectura de software y producir el plan de las fases y el de iteraciones posteriores.</a:t>
            </a:r>
          </a:p>
          <a:p>
            <a:r>
              <a:rPr lang="es-ES" sz="1400" b="1" i="1" u="sng" dirty="0">
                <a:solidFill>
                  <a:srgbClr val="000000"/>
                </a:solidFill>
                <a:effectLst>
                  <a:outerShdw blurRad="38100" dist="38100" dir="2700000" algn="tl">
                    <a:srgbClr val="000000">
                      <a:alpha val="43137"/>
                    </a:srgbClr>
                  </a:outerShdw>
                </a:effectLst>
                <a:highlight>
                  <a:srgbClr val="FFFF00"/>
                </a:highlight>
                <a:latin typeface="Arial" panose="020B0604020202020204" pitchFamily="34" charset="0"/>
              </a:rPr>
              <a:t>Fase de Elaboración</a:t>
            </a:r>
          </a:p>
          <a:p>
            <a:r>
              <a:rPr lang="es-ES" sz="1400" i="1" dirty="0">
                <a:effectLst>
                  <a:outerShdw blurRad="38100" dist="38100" dir="2700000" algn="tl">
                    <a:srgbClr val="000000">
                      <a:alpha val="43137"/>
                    </a:srgbClr>
                  </a:outerShdw>
                </a:effectLst>
              </a:rPr>
              <a:t>El objetivo en esta fase es </a:t>
            </a:r>
            <a:r>
              <a:rPr lang="es-ES" sz="1400" b="1" i="1" dirty="0">
                <a:effectLst>
                  <a:outerShdw blurRad="38100" dist="38100" dir="2700000" algn="tl">
                    <a:srgbClr val="000000">
                      <a:alpha val="43137"/>
                    </a:srgbClr>
                  </a:outerShdw>
                </a:effectLst>
              </a:rPr>
              <a:t>establecer la arquitectura base del sistema</a:t>
            </a:r>
            <a:r>
              <a:rPr lang="es-ES" sz="1400" i="1" dirty="0">
                <a:effectLst>
                  <a:outerShdw blurRad="38100" dist="38100" dir="2700000" algn="tl">
                    <a:srgbClr val="000000">
                      <a:alpha val="43137"/>
                    </a:srgbClr>
                  </a:outerShdw>
                </a:effectLst>
              </a:rPr>
              <a:t> para proveer bases estables para el esfuerzo de diseño e implementación en la siguiente fase.</a:t>
            </a:r>
          </a:p>
          <a:p>
            <a:r>
              <a:rPr lang="es-ES" sz="1400" b="1" i="1" u="sng" dirty="0">
                <a:solidFill>
                  <a:srgbClr val="000000"/>
                </a:solidFill>
                <a:effectLst>
                  <a:outerShdw blurRad="38100" dist="38100" dir="2700000" algn="tl">
                    <a:srgbClr val="000000">
                      <a:alpha val="43137"/>
                    </a:srgbClr>
                  </a:outerShdw>
                </a:effectLst>
                <a:highlight>
                  <a:srgbClr val="FFFF00"/>
                </a:highlight>
                <a:latin typeface="Arial" panose="020B0604020202020204" pitchFamily="34" charset="0"/>
              </a:rPr>
              <a:t>Fase de Desarrollo o Construcción</a:t>
            </a:r>
          </a:p>
          <a:p>
            <a:r>
              <a:rPr lang="es-ES" sz="1400" i="1" dirty="0">
                <a:solidFill>
                  <a:srgbClr val="202122"/>
                </a:solidFill>
                <a:effectLst>
                  <a:outerShdw blurRad="38100" dist="38100" dir="2700000" algn="tl">
                    <a:srgbClr val="000000">
                      <a:alpha val="43137"/>
                    </a:srgbClr>
                  </a:outerShdw>
                </a:effectLst>
                <a:latin typeface="Arial" panose="020B0604020202020204" pitchFamily="34" charset="0"/>
              </a:rPr>
              <a:t>El propósito de esta fase es completar la funcionalidad del sistema, para ello se deben clarificar los requisitos pendientes, administrar los cambios de acuerdo a las evaluaciones realizados por los usuarios y se realizan las mejoras para el proyecto.</a:t>
            </a:r>
          </a:p>
          <a:p>
            <a:r>
              <a:rPr lang="es-ES" sz="1400" b="1" i="1" u="sng" dirty="0">
                <a:solidFill>
                  <a:srgbClr val="000000"/>
                </a:solidFill>
                <a:effectLst>
                  <a:outerShdw blurRad="38100" dist="38100" dir="2700000" algn="tl">
                    <a:srgbClr val="000000">
                      <a:alpha val="43137"/>
                    </a:srgbClr>
                  </a:outerShdw>
                </a:effectLst>
                <a:highlight>
                  <a:srgbClr val="FFFF00"/>
                </a:highlight>
                <a:latin typeface="Arial" panose="020B0604020202020204" pitchFamily="34" charset="0"/>
              </a:rPr>
              <a:t>Fase de Transición</a:t>
            </a:r>
          </a:p>
          <a:p>
            <a:r>
              <a:rPr lang="es-ES" sz="1400" i="1" dirty="0">
                <a:solidFill>
                  <a:srgbClr val="202122"/>
                </a:solidFill>
                <a:effectLst>
                  <a:outerShdw blurRad="38100" dist="38100" dir="2700000" algn="tl">
                    <a:srgbClr val="000000">
                      <a:alpha val="43137"/>
                    </a:srgbClr>
                  </a:outerShdw>
                </a:effectLst>
                <a:latin typeface="Arial" panose="020B0604020202020204" pitchFamily="34" charset="0"/>
              </a:rPr>
              <a:t>El propósito de esta fase es asegurar que el software esté disponible para los usuarios finales, ajustar los errores y defectos encontrados en las pruebas de aceptación, capacitar a los usuarios y proveer el soporte técnico necesario. Se debe verificar que el producto cumpla con las especificaciones entregadas por las personas involucradas en el proyecto.</a:t>
            </a:r>
            <a:endParaRPr lang="es-ES" sz="1400" b="1" i="1" dirty="0">
              <a:solidFill>
                <a:srgbClr val="000000"/>
              </a:solidFill>
              <a:effectLst>
                <a:outerShdw blurRad="38100" dist="38100" dir="2700000" algn="tl">
                  <a:srgbClr val="000000">
                    <a:alpha val="43137"/>
                  </a:srgbClr>
                </a:outerShdw>
              </a:effectLst>
              <a:latin typeface="Arial" panose="020B0604020202020204" pitchFamily="34" charset="0"/>
            </a:endParaRPr>
          </a:p>
          <a:p>
            <a:endParaRPr lang="es-ES" sz="1400"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7655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n 12">
            <a:extLst>
              <a:ext uri="{FF2B5EF4-FFF2-40B4-BE49-F238E27FC236}">
                <a16:creationId xmlns:a16="http://schemas.microsoft.com/office/drawing/2014/main" id="{A687B4B0-D763-DA1D-4904-DFCA32B6CCA6}"/>
              </a:ext>
            </a:extLst>
          </p:cNvPr>
          <p:cNvPicPr>
            <a:picLocks noChangeAspect="1"/>
          </p:cNvPicPr>
          <p:nvPr/>
        </p:nvPicPr>
        <p:blipFill>
          <a:blip r:embed="rId2"/>
          <a:stretch>
            <a:fillRect/>
          </a:stretch>
        </p:blipFill>
        <p:spPr>
          <a:xfrm>
            <a:off x="570532" y="1933402"/>
            <a:ext cx="3495282" cy="1896701"/>
          </a:xfrm>
          <a:prstGeom prst="rect">
            <a:avLst/>
          </a:prstGeom>
          <a:ln w="76200">
            <a:solidFill>
              <a:schemeClr val="tx1"/>
            </a:solidFill>
          </a:ln>
        </p:spPr>
      </p:pic>
      <p:pic>
        <p:nvPicPr>
          <p:cNvPr id="17" name="Imagen 16">
            <a:extLst>
              <a:ext uri="{FF2B5EF4-FFF2-40B4-BE49-F238E27FC236}">
                <a16:creationId xmlns:a16="http://schemas.microsoft.com/office/drawing/2014/main" id="{C71D0483-E1D6-E694-7AD1-D67E670BC44E}"/>
              </a:ext>
            </a:extLst>
          </p:cNvPr>
          <p:cNvPicPr>
            <a:picLocks noChangeAspect="1"/>
          </p:cNvPicPr>
          <p:nvPr/>
        </p:nvPicPr>
        <p:blipFill>
          <a:blip r:embed="rId3"/>
          <a:stretch>
            <a:fillRect/>
          </a:stretch>
        </p:blipFill>
        <p:spPr>
          <a:xfrm>
            <a:off x="622549" y="4005953"/>
            <a:ext cx="3443265" cy="2364957"/>
          </a:xfrm>
          <a:custGeom>
            <a:avLst/>
            <a:gdLst>
              <a:gd name="connsiteX0" fmla="*/ 0 w 3443265"/>
              <a:gd name="connsiteY0" fmla="*/ 0 h 2364957"/>
              <a:gd name="connsiteX1" fmla="*/ 470580 w 3443265"/>
              <a:gd name="connsiteY1" fmla="*/ 0 h 2364957"/>
              <a:gd name="connsiteX2" fmla="*/ 1044457 w 3443265"/>
              <a:gd name="connsiteY2" fmla="*/ 0 h 2364957"/>
              <a:gd name="connsiteX3" fmla="*/ 1652767 w 3443265"/>
              <a:gd name="connsiteY3" fmla="*/ 0 h 2364957"/>
              <a:gd name="connsiteX4" fmla="*/ 2123347 w 3443265"/>
              <a:gd name="connsiteY4" fmla="*/ 0 h 2364957"/>
              <a:gd name="connsiteX5" fmla="*/ 2628359 w 3443265"/>
              <a:gd name="connsiteY5" fmla="*/ 0 h 2364957"/>
              <a:gd name="connsiteX6" fmla="*/ 3443265 w 3443265"/>
              <a:gd name="connsiteY6" fmla="*/ 0 h 2364957"/>
              <a:gd name="connsiteX7" fmla="*/ 3443265 w 3443265"/>
              <a:gd name="connsiteY7" fmla="*/ 567590 h 2364957"/>
              <a:gd name="connsiteX8" fmla="*/ 3443265 w 3443265"/>
              <a:gd name="connsiteY8" fmla="*/ 1135179 h 2364957"/>
              <a:gd name="connsiteX9" fmla="*/ 3443265 w 3443265"/>
              <a:gd name="connsiteY9" fmla="*/ 1679119 h 2364957"/>
              <a:gd name="connsiteX10" fmla="*/ 3443265 w 3443265"/>
              <a:gd name="connsiteY10" fmla="*/ 2364957 h 2364957"/>
              <a:gd name="connsiteX11" fmla="*/ 2869388 w 3443265"/>
              <a:gd name="connsiteY11" fmla="*/ 2364957 h 2364957"/>
              <a:gd name="connsiteX12" fmla="*/ 2261077 w 3443265"/>
              <a:gd name="connsiteY12" fmla="*/ 2364957 h 2364957"/>
              <a:gd name="connsiteX13" fmla="*/ 1687200 w 3443265"/>
              <a:gd name="connsiteY13" fmla="*/ 2364957 h 2364957"/>
              <a:gd name="connsiteX14" fmla="*/ 1044457 w 3443265"/>
              <a:gd name="connsiteY14" fmla="*/ 2364957 h 2364957"/>
              <a:gd name="connsiteX15" fmla="*/ 539445 w 3443265"/>
              <a:gd name="connsiteY15" fmla="*/ 2364957 h 2364957"/>
              <a:gd name="connsiteX16" fmla="*/ 0 w 3443265"/>
              <a:gd name="connsiteY16" fmla="*/ 2364957 h 2364957"/>
              <a:gd name="connsiteX17" fmla="*/ 0 w 3443265"/>
              <a:gd name="connsiteY17" fmla="*/ 1821017 h 2364957"/>
              <a:gd name="connsiteX18" fmla="*/ 0 w 3443265"/>
              <a:gd name="connsiteY18" fmla="*/ 1300726 h 2364957"/>
              <a:gd name="connsiteX19" fmla="*/ 0 w 3443265"/>
              <a:gd name="connsiteY19" fmla="*/ 733137 h 2364957"/>
              <a:gd name="connsiteX20" fmla="*/ 0 w 3443265"/>
              <a:gd name="connsiteY20" fmla="*/ 0 h 2364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443265" h="2364957" fill="none" extrusionOk="0">
                <a:moveTo>
                  <a:pt x="0" y="0"/>
                </a:moveTo>
                <a:cubicBezTo>
                  <a:pt x="221829" y="-25572"/>
                  <a:pt x="299902" y="35518"/>
                  <a:pt x="470580" y="0"/>
                </a:cubicBezTo>
                <a:cubicBezTo>
                  <a:pt x="641258" y="-35518"/>
                  <a:pt x="814066" y="23488"/>
                  <a:pt x="1044457" y="0"/>
                </a:cubicBezTo>
                <a:cubicBezTo>
                  <a:pt x="1274848" y="-23488"/>
                  <a:pt x="1497509" y="60924"/>
                  <a:pt x="1652767" y="0"/>
                </a:cubicBezTo>
                <a:cubicBezTo>
                  <a:pt x="1808025" y="-60924"/>
                  <a:pt x="2026190" y="15666"/>
                  <a:pt x="2123347" y="0"/>
                </a:cubicBezTo>
                <a:cubicBezTo>
                  <a:pt x="2220504" y="-15666"/>
                  <a:pt x="2440888" y="4522"/>
                  <a:pt x="2628359" y="0"/>
                </a:cubicBezTo>
                <a:cubicBezTo>
                  <a:pt x="2815830" y="-4522"/>
                  <a:pt x="3046237" y="56263"/>
                  <a:pt x="3443265" y="0"/>
                </a:cubicBezTo>
                <a:cubicBezTo>
                  <a:pt x="3503267" y="266432"/>
                  <a:pt x="3420026" y="319414"/>
                  <a:pt x="3443265" y="567590"/>
                </a:cubicBezTo>
                <a:cubicBezTo>
                  <a:pt x="3466504" y="815766"/>
                  <a:pt x="3400838" y="913397"/>
                  <a:pt x="3443265" y="1135179"/>
                </a:cubicBezTo>
                <a:cubicBezTo>
                  <a:pt x="3485692" y="1356961"/>
                  <a:pt x="3389240" y="1511238"/>
                  <a:pt x="3443265" y="1679119"/>
                </a:cubicBezTo>
                <a:cubicBezTo>
                  <a:pt x="3497290" y="1847000"/>
                  <a:pt x="3420677" y="2137190"/>
                  <a:pt x="3443265" y="2364957"/>
                </a:cubicBezTo>
                <a:cubicBezTo>
                  <a:pt x="3213118" y="2385061"/>
                  <a:pt x="3127057" y="2354941"/>
                  <a:pt x="2869388" y="2364957"/>
                </a:cubicBezTo>
                <a:cubicBezTo>
                  <a:pt x="2611719" y="2374973"/>
                  <a:pt x="2522665" y="2326688"/>
                  <a:pt x="2261077" y="2364957"/>
                </a:cubicBezTo>
                <a:cubicBezTo>
                  <a:pt x="1999489" y="2403226"/>
                  <a:pt x="1923970" y="2315201"/>
                  <a:pt x="1687200" y="2364957"/>
                </a:cubicBezTo>
                <a:cubicBezTo>
                  <a:pt x="1450430" y="2414713"/>
                  <a:pt x="1319531" y="2313575"/>
                  <a:pt x="1044457" y="2364957"/>
                </a:cubicBezTo>
                <a:cubicBezTo>
                  <a:pt x="769383" y="2416339"/>
                  <a:pt x="679600" y="2310549"/>
                  <a:pt x="539445" y="2364957"/>
                </a:cubicBezTo>
                <a:cubicBezTo>
                  <a:pt x="399290" y="2419365"/>
                  <a:pt x="263979" y="2324992"/>
                  <a:pt x="0" y="2364957"/>
                </a:cubicBezTo>
                <a:cubicBezTo>
                  <a:pt x="-6128" y="2119283"/>
                  <a:pt x="18633" y="1950522"/>
                  <a:pt x="0" y="1821017"/>
                </a:cubicBezTo>
                <a:cubicBezTo>
                  <a:pt x="-18633" y="1691512"/>
                  <a:pt x="42694" y="1538666"/>
                  <a:pt x="0" y="1300726"/>
                </a:cubicBezTo>
                <a:cubicBezTo>
                  <a:pt x="-42694" y="1062786"/>
                  <a:pt x="50484" y="895055"/>
                  <a:pt x="0" y="733137"/>
                </a:cubicBezTo>
                <a:cubicBezTo>
                  <a:pt x="-50484" y="571219"/>
                  <a:pt x="39930" y="329944"/>
                  <a:pt x="0" y="0"/>
                </a:cubicBezTo>
                <a:close/>
              </a:path>
              <a:path w="3443265" h="2364957" stroke="0" extrusionOk="0">
                <a:moveTo>
                  <a:pt x="0" y="0"/>
                </a:moveTo>
                <a:cubicBezTo>
                  <a:pt x="264693" y="-49187"/>
                  <a:pt x="397516" y="66193"/>
                  <a:pt x="573878" y="0"/>
                </a:cubicBezTo>
                <a:cubicBezTo>
                  <a:pt x="750240" y="-66193"/>
                  <a:pt x="950324" y="16849"/>
                  <a:pt x="1182188" y="0"/>
                </a:cubicBezTo>
                <a:cubicBezTo>
                  <a:pt x="1414052" y="-16849"/>
                  <a:pt x="1448386" y="34523"/>
                  <a:pt x="1687200" y="0"/>
                </a:cubicBezTo>
                <a:cubicBezTo>
                  <a:pt x="1926014" y="-34523"/>
                  <a:pt x="1987676" y="40055"/>
                  <a:pt x="2261077" y="0"/>
                </a:cubicBezTo>
                <a:cubicBezTo>
                  <a:pt x="2534478" y="-40055"/>
                  <a:pt x="2716534" y="54596"/>
                  <a:pt x="2869387" y="0"/>
                </a:cubicBezTo>
                <a:cubicBezTo>
                  <a:pt x="3022240" y="-54596"/>
                  <a:pt x="3296634" y="63432"/>
                  <a:pt x="3443265" y="0"/>
                </a:cubicBezTo>
                <a:cubicBezTo>
                  <a:pt x="3477310" y="168504"/>
                  <a:pt x="3433586" y="456514"/>
                  <a:pt x="3443265" y="638538"/>
                </a:cubicBezTo>
                <a:cubicBezTo>
                  <a:pt x="3452944" y="820562"/>
                  <a:pt x="3432444" y="1025327"/>
                  <a:pt x="3443265" y="1206128"/>
                </a:cubicBezTo>
                <a:cubicBezTo>
                  <a:pt x="3454086" y="1386929"/>
                  <a:pt x="3426403" y="1611494"/>
                  <a:pt x="3443265" y="1797367"/>
                </a:cubicBezTo>
                <a:cubicBezTo>
                  <a:pt x="3460127" y="1983240"/>
                  <a:pt x="3438696" y="2114591"/>
                  <a:pt x="3443265" y="2364957"/>
                </a:cubicBezTo>
                <a:cubicBezTo>
                  <a:pt x="3304020" y="2421776"/>
                  <a:pt x="3142165" y="2330525"/>
                  <a:pt x="2869388" y="2364957"/>
                </a:cubicBezTo>
                <a:cubicBezTo>
                  <a:pt x="2596611" y="2399389"/>
                  <a:pt x="2513498" y="2297272"/>
                  <a:pt x="2226645" y="2364957"/>
                </a:cubicBezTo>
                <a:cubicBezTo>
                  <a:pt x="1939792" y="2432642"/>
                  <a:pt x="1890839" y="2348476"/>
                  <a:pt x="1756065" y="2364957"/>
                </a:cubicBezTo>
                <a:cubicBezTo>
                  <a:pt x="1621291" y="2381438"/>
                  <a:pt x="1480730" y="2307776"/>
                  <a:pt x="1251053" y="2364957"/>
                </a:cubicBezTo>
                <a:cubicBezTo>
                  <a:pt x="1021376" y="2422138"/>
                  <a:pt x="923507" y="2318563"/>
                  <a:pt x="746041" y="2364957"/>
                </a:cubicBezTo>
                <a:cubicBezTo>
                  <a:pt x="568575" y="2411351"/>
                  <a:pt x="331848" y="2354353"/>
                  <a:pt x="0" y="2364957"/>
                </a:cubicBezTo>
                <a:cubicBezTo>
                  <a:pt x="-3489" y="2238754"/>
                  <a:pt x="60907" y="2006327"/>
                  <a:pt x="0" y="1797367"/>
                </a:cubicBezTo>
                <a:cubicBezTo>
                  <a:pt x="-60907" y="1588407"/>
                  <a:pt x="55529" y="1465156"/>
                  <a:pt x="0" y="1182479"/>
                </a:cubicBezTo>
                <a:cubicBezTo>
                  <a:pt x="-55529" y="899802"/>
                  <a:pt x="16972" y="770216"/>
                  <a:pt x="0" y="543940"/>
                </a:cubicBezTo>
                <a:cubicBezTo>
                  <a:pt x="-16972" y="317664"/>
                  <a:pt x="1408" y="259241"/>
                  <a:pt x="0" y="0"/>
                </a:cubicBezTo>
                <a:close/>
              </a:path>
            </a:pathLst>
          </a:custGeom>
          <a:ln>
            <a:solidFill>
              <a:srgbClr val="7030A0"/>
            </a:solidFill>
            <a:extLst>
              <a:ext uri="{C807C97D-BFC1-408E-A445-0C87EB9F89A2}">
                <ask:lineSketchStyleProps xmlns:ask="http://schemas.microsoft.com/office/drawing/2018/sketchyshapes" sd="747266162">
                  <a:prstGeom prst="rect">
                    <a:avLst/>
                  </a:prstGeom>
                  <ask:type>
                    <ask:lineSketchScribble/>
                  </ask:type>
                </ask:lineSketchStyleProps>
              </a:ext>
            </a:extLst>
          </a:ln>
        </p:spPr>
      </p:pic>
      <p:pic>
        <p:nvPicPr>
          <p:cNvPr id="21" name="Imagen 20">
            <a:extLst>
              <a:ext uri="{FF2B5EF4-FFF2-40B4-BE49-F238E27FC236}">
                <a16:creationId xmlns:a16="http://schemas.microsoft.com/office/drawing/2014/main" id="{0E4A386E-F98F-59AA-3B10-556E0206A40F}"/>
              </a:ext>
            </a:extLst>
          </p:cNvPr>
          <p:cNvPicPr>
            <a:picLocks noChangeAspect="1"/>
          </p:cNvPicPr>
          <p:nvPr/>
        </p:nvPicPr>
        <p:blipFill>
          <a:blip r:embed="rId4"/>
          <a:stretch>
            <a:fillRect/>
          </a:stretch>
        </p:blipFill>
        <p:spPr>
          <a:xfrm>
            <a:off x="4405433" y="4005953"/>
            <a:ext cx="3252903" cy="2364957"/>
          </a:xfrm>
          <a:prstGeom prst="rect">
            <a:avLst/>
          </a:prstGeom>
          <a:ln>
            <a:solidFill>
              <a:schemeClr val="accent6">
                <a:lumMod val="75000"/>
              </a:schemeClr>
            </a:solidFill>
            <a:prstDash val="dashDot"/>
          </a:ln>
        </p:spPr>
      </p:pic>
      <p:pic>
        <p:nvPicPr>
          <p:cNvPr id="19" name="Imagen 18">
            <a:extLst>
              <a:ext uri="{FF2B5EF4-FFF2-40B4-BE49-F238E27FC236}">
                <a16:creationId xmlns:a16="http://schemas.microsoft.com/office/drawing/2014/main" id="{E3EE8C97-723E-2D53-AD29-9697813D7A15}"/>
              </a:ext>
            </a:extLst>
          </p:cNvPr>
          <p:cNvPicPr>
            <a:picLocks noChangeAspect="1"/>
          </p:cNvPicPr>
          <p:nvPr/>
        </p:nvPicPr>
        <p:blipFill>
          <a:blip r:embed="rId5"/>
          <a:stretch>
            <a:fillRect/>
          </a:stretch>
        </p:blipFill>
        <p:spPr>
          <a:xfrm>
            <a:off x="4327729" y="1873990"/>
            <a:ext cx="3330607" cy="1956113"/>
          </a:xfrm>
          <a:prstGeom prst="rect">
            <a:avLst/>
          </a:prstGeom>
          <a:ln w="76200">
            <a:solidFill>
              <a:srgbClr val="FF0000"/>
            </a:solidFill>
          </a:ln>
        </p:spPr>
      </p:pic>
      <p:sp>
        <p:nvSpPr>
          <p:cNvPr id="28" name="Título 1">
            <a:extLst>
              <a:ext uri="{FF2B5EF4-FFF2-40B4-BE49-F238E27FC236}">
                <a16:creationId xmlns:a16="http://schemas.microsoft.com/office/drawing/2014/main" id="{B9C1D31B-AFA4-4A3E-351F-6644A2993AE6}"/>
              </a:ext>
            </a:extLst>
          </p:cNvPr>
          <p:cNvSpPr txBox="1">
            <a:spLocks/>
          </p:cNvSpPr>
          <p:nvPr/>
        </p:nvSpPr>
        <p:spPr>
          <a:xfrm>
            <a:off x="926163" y="676156"/>
            <a:ext cx="9144000" cy="83744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500" dirty="0">
                <a:solidFill>
                  <a:schemeClr val="bg1"/>
                </a:solidFill>
              </a:rPr>
              <a:t>Etapas del Método RUP</a:t>
            </a:r>
          </a:p>
        </p:txBody>
      </p:sp>
      <p:pic>
        <p:nvPicPr>
          <p:cNvPr id="25" name="Imagen 24">
            <a:extLst>
              <a:ext uri="{FF2B5EF4-FFF2-40B4-BE49-F238E27FC236}">
                <a16:creationId xmlns:a16="http://schemas.microsoft.com/office/drawing/2014/main" id="{ED1C1A0D-CCA7-C885-E12A-39927D8E08CC}"/>
              </a:ext>
            </a:extLst>
          </p:cNvPr>
          <p:cNvPicPr>
            <a:picLocks noChangeAspect="1"/>
          </p:cNvPicPr>
          <p:nvPr/>
        </p:nvPicPr>
        <p:blipFill>
          <a:blip r:embed="rId6"/>
          <a:stretch>
            <a:fillRect/>
          </a:stretch>
        </p:blipFill>
        <p:spPr>
          <a:xfrm>
            <a:off x="8126187" y="1873990"/>
            <a:ext cx="3495281" cy="2244828"/>
          </a:xfrm>
          <a:prstGeom prst="rect">
            <a:avLst/>
          </a:prstGeom>
          <a:ln w="76200">
            <a:solidFill>
              <a:srgbClr val="00B050"/>
            </a:solidFill>
          </a:ln>
        </p:spPr>
      </p:pic>
      <p:pic>
        <p:nvPicPr>
          <p:cNvPr id="27" name="Imagen 26">
            <a:extLst>
              <a:ext uri="{FF2B5EF4-FFF2-40B4-BE49-F238E27FC236}">
                <a16:creationId xmlns:a16="http://schemas.microsoft.com/office/drawing/2014/main" id="{B0B6345A-0C8E-3EB6-143D-7D9A139D2B67}"/>
              </a:ext>
            </a:extLst>
          </p:cNvPr>
          <p:cNvPicPr>
            <a:picLocks noChangeAspect="1"/>
          </p:cNvPicPr>
          <p:nvPr/>
        </p:nvPicPr>
        <p:blipFill>
          <a:blip r:embed="rId7"/>
          <a:stretch>
            <a:fillRect/>
          </a:stretch>
        </p:blipFill>
        <p:spPr>
          <a:xfrm>
            <a:off x="8316548" y="4243940"/>
            <a:ext cx="3252903" cy="2126970"/>
          </a:xfrm>
          <a:prstGeom prst="rect">
            <a:avLst/>
          </a:prstGeom>
          <a:ln w="57150">
            <a:solidFill>
              <a:schemeClr val="accent3">
                <a:lumMod val="40000"/>
                <a:lumOff val="60000"/>
              </a:schemeClr>
            </a:solidFill>
          </a:ln>
        </p:spPr>
      </p:pic>
    </p:spTree>
    <p:extLst>
      <p:ext uri="{BB962C8B-B14F-4D97-AF65-F5344CB8AC3E}">
        <p14:creationId xmlns:p14="http://schemas.microsoft.com/office/powerpoint/2010/main" val="2743797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B22EB6-EB2C-77C9-517B-2841452230C9}"/>
              </a:ext>
            </a:extLst>
          </p:cNvPr>
          <p:cNvSpPr>
            <a:spLocks noGrp="1"/>
          </p:cNvSpPr>
          <p:nvPr>
            <p:ph type="title"/>
          </p:nvPr>
        </p:nvSpPr>
        <p:spPr>
          <a:xfrm>
            <a:off x="664655" y="564563"/>
            <a:ext cx="10515600" cy="887896"/>
          </a:xfrm>
        </p:spPr>
        <p:txBody>
          <a:bodyPr/>
          <a:lstStyle/>
          <a:p>
            <a:r>
              <a:rPr lang="es-ES" dirty="0"/>
              <a:t>Relación (Fase / Etapas)</a:t>
            </a:r>
          </a:p>
        </p:txBody>
      </p:sp>
      <p:pic>
        <p:nvPicPr>
          <p:cNvPr id="5" name="Marcador de contenido 4">
            <a:extLst>
              <a:ext uri="{FF2B5EF4-FFF2-40B4-BE49-F238E27FC236}">
                <a16:creationId xmlns:a16="http://schemas.microsoft.com/office/drawing/2014/main" id="{0AAD88E8-9B0F-7258-2F5A-50D5D4C8E732}"/>
              </a:ext>
            </a:extLst>
          </p:cNvPr>
          <p:cNvPicPr>
            <a:picLocks noGrp="1" noChangeAspect="1"/>
          </p:cNvPicPr>
          <p:nvPr>
            <p:ph idx="1"/>
          </p:nvPr>
        </p:nvPicPr>
        <p:blipFill>
          <a:blip r:embed="rId2"/>
          <a:stretch>
            <a:fillRect/>
          </a:stretch>
        </p:blipFill>
        <p:spPr>
          <a:xfrm>
            <a:off x="258417" y="2046690"/>
            <a:ext cx="7996118" cy="3906222"/>
          </a:xfrm>
        </p:spPr>
      </p:pic>
      <p:sp>
        <p:nvSpPr>
          <p:cNvPr id="6" name="Flecha: hacia la izquierda 5">
            <a:extLst>
              <a:ext uri="{FF2B5EF4-FFF2-40B4-BE49-F238E27FC236}">
                <a16:creationId xmlns:a16="http://schemas.microsoft.com/office/drawing/2014/main" id="{29A7F0E0-5AFF-F51E-8B8E-CD4AFF5C1284}"/>
              </a:ext>
            </a:extLst>
          </p:cNvPr>
          <p:cNvSpPr/>
          <p:nvPr/>
        </p:nvSpPr>
        <p:spPr>
          <a:xfrm rot="20160687">
            <a:off x="6091781" y="1199066"/>
            <a:ext cx="1814052" cy="6464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FASES</a:t>
            </a:r>
          </a:p>
        </p:txBody>
      </p:sp>
      <p:sp>
        <p:nvSpPr>
          <p:cNvPr id="8" name="CuadroTexto 7">
            <a:extLst>
              <a:ext uri="{FF2B5EF4-FFF2-40B4-BE49-F238E27FC236}">
                <a16:creationId xmlns:a16="http://schemas.microsoft.com/office/drawing/2014/main" id="{D11B7D2A-10D7-3905-A0A3-6C87E8B26C43}"/>
              </a:ext>
            </a:extLst>
          </p:cNvPr>
          <p:cNvSpPr txBox="1"/>
          <p:nvPr/>
        </p:nvSpPr>
        <p:spPr>
          <a:xfrm>
            <a:off x="8436634" y="1799198"/>
            <a:ext cx="3755366" cy="4401205"/>
          </a:xfrm>
          <a:prstGeom prst="rect">
            <a:avLst/>
          </a:prstGeom>
          <a:noFill/>
        </p:spPr>
        <p:txBody>
          <a:bodyPr wrap="square">
            <a:spAutoFit/>
          </a:bodyPr>
          <a:lstStyle/>
          <a:p>
            <a:pPr algn="l"/>
            <a:r>
              <a:rPr lang="es-ES" sz="1400" b="0" i="0" dirty="0">
                <a:solidFill>
                  <a:srgbClr val="202122"/>
                </a:solidFill>
                <a:effectLst/>
                <a:highlight>
                  <a:srgbClr val="FFFF00"/>
                </a:highlight>
                <a:latin typeface="Arial" panose="020B0604020202020204" pitchFamily="34" charset="0"/>
              </a:rPr>
              <a:t>Durante la</a:t>
            </a:r>
            <a:r>
              <a:rPr lang="es-ES" sz="1400" b="1" i="0" u="sng" dirty="0">
                <a:solidFill>
                  <a:srgbClr val="202122"/>
                </a:solidFill>
                <a:effectLst/>
                <a:highlight>
                  <a:srgbClr val="FFFF00"/>
                </a:highlight>
                <a:latin typeface="Arial" panose="020B0604020202020204" pitchFamily="34" charset="0"/>
              </a:rPr>
              <a:t> fase de inicio </a:t>
            </a:r>
            <a:r>
              <a:rPr lang="es-ES" sz="1400" b="0" i="0" dirty="0">
                <a:solidFill>
                  <a:srgbClr val="202122"/>
                </a:solidFill>
                <a:effectLst/>
                <a:highlight>
                  <a:srgbClr val="FFFF00"/>
                </a:highlight>
                <a:latin typeface="Arial" panose="020B0604020202020204" pitchFamily="34" charset="0"/>
              </a:rPr>
              <a:t>hacen mayor énfasis en actividades de modelado del negocio y de requisitos.</a:t>
            </a:r>
          </a:p>
          <a:p>
            <a:pPr algn="l"/>
            <a:endParaRPr lang="es-ES" sz="1400" b="0" i="0" dirty="0">
              <a:solidFill>
                <a:srgbClr val="202122"/>
              </a:solidFill>
              <a:effectLst/>
              <a:highlight>
                <a:srgbClr val="FFFF00"/>
              </a:highlight>
              <a:latin typeface="Arial" panose="020B0604020202020204" pitchFamily="34" charset="0"/>
            </a:endParaRPr>
          </a:p>
          <a:p>
            <a:pPr algn="l"/>
            <a:r>
              <a:rPr lang="es-ES" sz="1400" b="0" i="0" dirty="0">
                <a:solidFill>
                  <a:srgbClr val="202122"/>
                </a:solidFill>
                <a:effectLst/>
                <a:highlight>
                  <a:srgbClr val="FFFF00"/>
                </a:highlight>
                <a:latin typeface="Arial" panose="020B0604020202020204" pitchFamily="34" charset="0"/>
              </a:rPr>
              <a:t>En la </a:t>
            </a:r>
            <a:r>
              <a:rPr lang="es-ES" sz="1400" b="1" i="0" u="sng" dirty="0">
                <a:solidFill>
                  <a:srgbClr val="202122"/>
                </a:solidFill>
                <a:effectLst/>
                <a:highlight>
                  <a:srgbClr val="FFFF00"/>
                </a:highlight>
                <a:latin typeface="Arial" panose="020B0604020202020204" pitchFamily="34" charset="0"/>
              </a:rPr>
              <a:t>fase de elaboración </a:t>
            </a:r>
            <a:r>
              <a:rPr lang="es-ES" sz="1400" b="0" i="0" dirty="0">
                <a:solidFill>
                  <a:srgbClr val="202122"/>
                </a:solidFill>
                <a:effectLst/>
                <a:highlight>
                  <a:srgbClr val="FFFF00"/>
                </a:highlight>
                <a:latin typeface="Arial" panose="020B0604020202020204" pitchFamily="34" charset="0"/>
              </a:rPr>
              <a:t>abarcan más a los flujos de trabajo de requisitos, análisis, diseño y una parte de implementación orientado a la </a:t>
            </a:r>
            <a:r>
              <a:rPr lang="es-ES" sz="1400" b="0" i="0" dirty="0" err="1">
                <a:solidFill>
                  <a:srgbClr val="202122"/>
                </a:solidFill>
                <a:effectLst/>
                <a:highlight>
                  <a:srgbClr val="FFFF00"/>
                </a:highlight>
                <a:latin typeface="Arial" panose="020B0604020202020204" pitchFamily="34" charset="0"/>
              </a:rPr>
              <a:t>baseline</a:t>
            </a:r>
            <a:r>
              <a:rPr lang="es-ES" sz="1400" b="0" i="0" dirty="0">
                <a:solidFill>
                  <a:srgbClr val="202122"/>
                </a:solidFill>
                <a:effectLst/>
                <a:highlight>
                  <a:srgbClr val="FFFF00"/>
                </a:highlight>
                <a:latin typeface="Arial" panose="020B0604020202020204" pitchFamily="34" charset="0"/>
              </a:rPr>
              <a:t> de la arquitectura.</a:t>
            </a:r>
          </a:p>
          <a:p>
            <a:pPr algn="l"/>
            <a:endParaRPr lang="es-ES" sz="1400" b="0" i="0" dirty="0">
              <a:solidFill>
                <a:srgbClr val="202122"/>
              </a:solidFill>
              <a:effectLst/>
              <a:highlight>
                <a:srgbClr val="FFFF00"/>
              </a:highlight>
              <a:latin typeface="Arial" panose="020B0604020202020204" pitchFamily="34" charset="0"/>
            </a:endParaRPr>
          </a:p>
          <a:p>
            <a:pPr algn="l"/>
            <a:r>
              <a:rPr lang="es-ES" sz="1400" b="0" i="0" dirty="0">
                <a:solidFill>
                  <a:srgbClr val="202122"/>
                </a:solidFill>
                <a:effectLst/>
                <a:highlight>
                  <a:srgbClr val="FFFF00"/>
                </a:highlight>
                <a:latin typeface="Arial" panose="020B0604020202020204" pitchFamily="34" charset="0"/>
              </a:rPr>
              <a:t>En la </a:t>
            </a:r>
            <a:r>
              <a:rPr lang="es-ES" sz="1400" b="1" i="0" u="sng" dirty="0">
                <a:solidFill>
                  <a:srgbClr val="202122"/>
                </a:solidFill>
                <a:effectLst/>
                <a:highlight>
                  <a:srgbClr val="FFFF00"/>
                </a:highlight>
                <a:latin typeface="Arial" panose="020B0604020202020204" pitchFamily="34" charset="0"/>
              </a:rPr>
              <a:t>fase de construcción</a:t>
            </a:r>
            <a:r>
              <a:rPr lang="es-ES" sz="1400" b="0" i="0" dirty="0">
                <a:solidFill>
                  <a:srgbClr val="202122"/>
                </a:solidFill>
                <a:effectLst/>
                <a:highlight>
                  <a:srgbClr val="FFFF00"/>
                </a:highlight>
                <a:latin typeface="Arial" panose="020B0604020202020204" pitchFamily="34" charset="0"/>
              </a:rPr>
              <a:t>, se lleva a cabo la construcción del producto ,se refinan su análisis y diseño y se procede a su implementación y pruebas.</a:t>
            </a:r>
          </a:p>
          <a:p>
            <a:pPr algn="l"/>
            <a:r>
              <a:rPr lang="es-ES" sz="1400" dirty="0">
                <a:solidFill>
                  <a:srgbClr val="202122"/>
                </a:solidFill>
                <a:highlight>
                  <a:srgbClr val="FFFF00"/>
                </a:highlight>
                <a:latin typeface="Arial" panose="020B0604020202020204" pitchFamily="34" charset="0"/>
              </a:rPr>
              <a:t>Las</a:t>
            </a:r>
            <a:r>
              <a:rPr lang="es-ES" sz="1400" b="0" i="0" dirty="0">
                <a:solidFill>
                  <a:srgbClr val="202122"/>
                </a:solidFill>
                <a:effectLst/>
                <a:highlight>
                  <a:srgbClr val="FFFF00"/>
                </a:highlight>
                <a:latin typeface="Arial" panose="020B0604020202020204" pitchFamily="34" charset="0"/>
              </a:rPr>
              <a:t> iteraciones se realizan hasta que se termine la implementación de la nueva versión del producto.</a:t>
            </a:r>
          </a:p>
          <a:p>
            <a:pPr algn="l"/>
            <a:endParaRPr lang="es-ES" sz="1400" b="0" i="0" dirty="0">
              <a:solidFill>
                <a:srgbClr val="202122"/>
              </a:solidFill>
              <a:effectLst/>
              <a:highlight>
                <a:srgbClr val="FFFF00"/>
              </a:highlight>
              <a:latin typeface="Arial" panose="020B0604020202020204" pitchFamily="34" charset="0"/>
            </a:endParaRPr>
          </a:p>
          <a:p>
            <a:pPr algn="l"/>
            <a:r>
              <a:rPr lang="es-ES" sz="1400" b="0" i="0" dirty="0">
                <a:solidFill>
                  <a:srgbClr val="202122"/>
                </a:solidFill>
                <a:effectLst/>
                <a:highlight>
                  <a:srgbClr val="FFFF00"/>
                </a:highlight>
                <a:latin typeface="Arial" panose="020B0604020202020204" pitchFamily="34" charset="0"/>
              </a:rPr>
              <a:t>En la </a:t>
            </a:r>
            <a:r>
              <a:rPr lang="es-ES" sz="1400" b="1" i="0" u="sng" dirty="0">
                <a:solidFill>
                  <a:srgbClr val="202122"/>
                </a:solidFill>
                <a:effectLst/>
                <a:highlight>
                  <a:srgbClr val="FFFF00"/>
                </a:highlight>
                <a:latin typeface="Arial" panose="020B0604020202020204" pitchFamily="34" charset="0"/>
              </a:rPr>
              <a:t>fase de transición </a:t>
            </a:r>
            <a:r>
              <a:rPr lang="es-ES" sz="1400" b="0" i="0" dirty="0">
                <a:solidFill>
                  <a:srgbClr val="202122"/>
                </a:solidFill>
                <a:effectLst/>
                <a:highlight>
                  <a:srgbClr val="FFFF00"/>
                </a:highlight>
                <a:latin typeface="Arial" panose="020B0604020202020204" pitchFamily="34" charset="0"/>
              </a:rPr>
              <a:t>se pretende garantizar que se tiene un producto preparado para su entrega al  usuario final.</a:t>
            </a:r>
          </a:p>
        </p:txBody>
      </p:sp>
      <p:sp>
        <p:nvSpPr>
          <p:cNvPr id="9" name="Flecha: hacia la izquierda 8">
            <a:extLst>
              <a:ext uri="{FF2B5EF4-FFF2-40B4-BE49-F238E27FC236}">
                <a16:creationId xmlns:a16="http://schemas.microsoft.com/office/drawing/2014/main" id="{571BDF33-D86D-82F9-61CD-44787E543767}"/>
              </a:ext>
            </a:extLst>
          </p:cNvPr>
          <p:cNvSpPr/>
          <p:nvPr/>
        </p:nvSpPr>
        <p:spPr>
          <a:xfrm rot="2522173">
            <a:off x="2817739" y="5709922"/>
            <a:ext cx="1848326" cy="6337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ETAPAS</a:t>
            </a:r>
          </a:p>
        </p:txBody>
      </p:sp>
      <p:sp>
        <p:nvSpPr>
          <p:cNvPr id="10" name="Rectángulo 9">
            <a:extLst>
              <a:ext uri="{FF2B5EF4-FFF2-40B4-BE49-F238E27FC236}">
                <a16:creationId xmlns:a16="http://schemas.microsoft.com/office/drawing/2014/main" id="{1F51A314-6750-6B8D-1CF2-818FF2890113}"/>
              </a:ext>
            </a:extLst>
          </p:cNvPr>
          <p:cNvSpPr/>
          <p:nvPr/>
        </p:nvSpPr>
        <p:spPr>
          <a:xfrm>
            <a:off x="295147" y="2541423"/>
            <a:ext cx="2511457" cy="3465724"/>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Rectángulo 10">
            <a:extLst>
              <a:ext uri="{FF2B5EF4-FFF2-40B4-BE49-F238E27FC236}">
                <a16:creationId xmlns:a16="http://schemas.microsoft.com/office/drawing/2014/main" id="{5ADC4AC7-F883-1ACA-D568-A29A8894842A}"/>
              </a:ext>
            </a:extLst>
          </p:cNvPr>
          <p:cNvSpPr/>
          <p:nvPr/>
        </p:nvSpPr>
        <p:spPr>
          <a:xfrm>
            <a:off x="2843334" y="2093512"/>
            <a:ext cx="5447931" cy="444171"/>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078765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ángulo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31" name="Rectángulo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B040558-A365-4CCE-92FA-5A48CD98F9C9}"/>
              </a:ext>
            </a:extLst>
          </p:cNvPr>
          <p:cNvSpPr>
            <a:spLocks noGrp="1"/>
          </p:cNvSpPr>
          <p:nvPr>
            <p:ph type="title"/>
          </p:nvPr>
        </p:nvSpPr>
        <p:spPr>
          <a:xfrm>
            <a:off x="581192" y="5598367"/>
            <a:ext cx="11029616" cy="384990"/>
          </a:xfrm>
        </p:spPr>
        <p:txBody>
          <a:bodyPr rtlCol="0">
            <a:normAutofit fontScale="90000"/>
          </a:bodyPr>
          <a:lstStyle/>
          <a:p>
            <a:pPr rtl="0"/>
            <a:r>
              <a:rPr lang="es-ES" dirty="0">
                <a:solidFill>
                  <a:srgbClr val="FFFEFF"/>
                </a:solidFill>
              </a:rPr>
              <a:t>Ventajas de la metodología rup</a:t>
            </a:r>
          </a:p>
        </p:txBody>
      </p:sp>
      <p:sp>
        <p:nvSpPr>
          <p:cNvPr id="3" name="CuadroTexto 2">
            <a:extLst>
              <a:ext uri="{FF2B5EF4-FFF2-40B4-BE49-F238E27FC236}">
                <a16:creationId xmlns:a16="http://schemas.microsoft.com/office/drawing/2014/main" id="{34C0D23D-C2B4-A711-EF2E-2A6F77930EE9}"/>
              </a:ext>
            </a:extLst>
          </p:cNvPr>
          <p:cNvSpPr txBox="1"/>
          <p:nvPr/>
        </p:nvSpPr>
        <p:spPr>
          <a:xfrm>
            <a:off x="737118" y="970384"/>
            <a:ext cx="7436498" cy="3970318"/>
          </a:xfrm>
          <a:prstGeom prst="rect">
            <a:avLst/>
          </a:prstGeom>
          <a:noFill/>
        </p:spPr>
        <p:txBody>
          <a:bodyPr wrap="square" rtlCol="0">
            <a:spAutoFit/>
          </a:bodyPr>
          <a:lstStyle/>
          <a:p>
            <a:pPr algn="just">
              <a:buFont typeface="Arial" panose="020B0604020202020204" pitchFamily="34" charset="0"/>
              <a:buChar char="•"/>
            </a:pPr>
            <a:r>
              <a:rPr lang="es-ES" sz="1400" b="0" i="1" dirty="0">
                <a:solidFill>
                  <a:srgbClr val="7030A0"/>
                </a:solidFill>
                <a:effectLst>
                  <a:outerShdw blurRad="38100" dist="38100" dir="2700000" algn="tl">
                    <a:srgbClr val="000000">
                      <a:alpha val="43137"/>
                    </a:srgbClr>
                  </a:outerShdw>
                </a:effectLst>
                <a:highlight>
                  <a:srgbClr val="FFFF00"/>
                </a:highlight>
                <a:latin typeface="Arial" panose="020B0604020202020204" pitchFamily="34" charset="0"/>
              </a:rPr>
              <a:t>Es el proceso de desarrollo de software más general de los existentes actualmente y uno de los mas utilizados, tiene un enfoque bastante optimo y tiende a ser una metodología viable para la mayoría de las empresas.</a:t>
            </a:r>
          </a:p>
          <a:p>
            <a:pPr algn="just"/>
            <a:endParaRPr lang="es-ES" sz="1400" b="0" i="1" dirty="0">
              <a:solidFill>
                <a:srgbClr val="7030A0"/>
              </a:solidFill>
              <a:effectLst>
                <a:outerShdw blurRad="38100" dist="38100" dir="2700000" algn="tl">
                  <a:srgbClr val="000000">
                    <a:alpha val="43137"/>
                  </a:srgbClr>
                </a:outerShdw>
              </a:effectLst>
              <a:highlight>
                <a:srgbClr val="FFFF00"/>
              </a:highlight>
              <a:latin typeface="Roboto" panose="02000000000000000000" pitchFamily="2" charset="0"/>
            </a:endParaRPr>
          </a:p>
          <a:p>
            <a:pPr algn="just">
              <a:buFont typeface="Arial" panose="020B0604020202020204" pitchFamily="34" charset="0"/>
              <a:buChar char="•"/>
            </a:pPr>
            <a:r>
              <a:rPr lang="es-ES" sz="1400" b="0" i="1" dirty="0">
                <a:solidFill>
                  <a:srgbClr val="7030A0"/>
                </a:solidFill>
                <a:effectLst>
                  <a:outerShdw blurRad="38100" dist="38100" dir="2700000" algn="tl">
                    <a:srgbClr val="000000">
                      <a:alpha val="43137"/>
                    </a:srgbClr>
                  </a:outerShdw>
                </a:effectLst>
                <a:highlight>
                  <a:srgbClr val="FFFF00"/>
                </a:highlight>
                <a:latin typeface="Arial" panose="020B0604020202020204" pitchFamily="34" charset="0"/>
              </a:rPr>
              <a:t>Dado que los roles están bien definidos presenta una forma disciplinada de asignar tareas y responsabilidades en una empresa de desarrollo.</a:t>
            </a:r>
          </a:p>
          <a:p>
            <a:pPr algn="just"/>
            <a:endParaRPr lang="es-ES" sz="1400" b="0" i="1" dirty="0">
              <a:solidFill>
                <a:srgbClr val="7030A0"/>
              </a:solidFill>
              <a:effectLst>
                <a:outerShdw blurRad="38100" dist="38100" dir="2700000" algn="tl">
                  <a:srgbClr val="000000">
                    <a:alpha val="43137"/>
                  </a:srgbClr>
                </a:outerShdw>
              </a:effectLst>
              <a:highlight>
                <a:srgbClr val="FFFF00"/>
              </a:highlight>
              <a:latin typeface="Roboto" panose="02000000000000000000" pitchFamily="2" charset="0"/>
            </a:endParaRPr>
          </a:p>
          <a:p>
            <a:pPr algn="just">
              <a:buFont typeface="Arial" panose="020B0604020202020204" pitchFamily="34" charset="0"/>
              <a:buChar char="•"/>
            </a:pPr>
            <a:r>
              <a:rPr lang="es-ES" sz="1400" b="0" i="1" dirty="0">
                <a:solidFill>
                  <a:srgbClr val="7030A0"/>
                </a:solidFill>
                <a:effectLst>
                  <a:outerShdw blurRad="38100" dist="38100" dir="2700000" algn="tl">
                    <a:srgbClr val="000000">
                      <a:alpha val="43137"/>
                    </a:srgbClr>
                  </a:outerShdw>
                </a:effectLst>
                <a:highlight>
                  <a:srgbClr val="FFFF00"/>
                </a:highlight>
                <a:latin typeface="Arial" panose="020B0604020202020204" pitchFamily="34" charset="0"/>
              </a:rPr>
              <a:t>Permite hacer mantenimientos más sencillo, modificaciones locales o cambios al proyecto en un futuro, sin generar perdidas o retrasos notorios.</a:t>
            </a:r>
          </a:p>
          <a:p>
            <a:pPr algn="just"/>
            <a:endParaRPr lang="es-ES" sz="1400" b="0" i="1" dirty="0">
              <a:solidFill>
                <a:srgbClr val="7030A0"/>
              </a:solidFill>
              <a:effectLst>
                <a:outerShdw blurRad="38100" dist="38100" dir="2700000" algn="tl">
                  <a:srgbClr val="000000">
                    <a:alpha val="43137"/>
                  </a:srgbClr>
                </a:outerShdw>
              </a:effectLst>
              <a:highlight>
                <a:srgbClr val="FFFF00"/>
              </a:highlight>
              <a:latin typeface="Roboto" panose="02000000000000000000" pitchFamily="2" charset="0"/>
            </a:endParaRPr>
          </a:p>
          <a:p>
            <a:pPr algn="just">
              <a:buFont typeface="Arial" panose="020B0604020202020204" pitchFamily="34" charset="0"/>
              <a:buChar char="•"/>
            </a:pPr>
            <a:r>
              <a:rPr lang="es-ES" sz="1400" b="0" i="1" dirty="0">
                <a:solidFill>
                  <a:srgbClr val="7030A0"/>
                </a:solidFill>
                <a:effectLst>
                  <a:outerShdw blurRad="38100" dist="38100" dir="2700000" algn="tl">
                    <a:srgbClr val="000000">
                      <a:alpha val="43137"/>
                    </a:srgbClr>
                  </a:outerShdw>
                </a:effectLst>
                <a:highlight>
                  <a:srgbClr val="FFFF00"/>
                </a:highlight>
                <a:latin typeface="Arial" panose="020B0604020202020204" pitchFamily="34" charset="0"/>
              </a:rPr>
              <a:t>La reutilización de distintos roles tiene como resultado una mejor organización para proyectos futuros, aportando menos utilización de recursos o tiempo.</a:t>
            </a:r>
          </a:p>
          <a:p>
            <a:pPr algn="just">
              <a:buFont typeface="Arial" panose="020B0604020202020204" pitchFamily="34" charset="0"/>
              <a:buChar char="•"/>
            </a:pPr>
            <a:endParaRPr lang="es-ES" sz="1400" b="0" i="1" dirty="0">
              <a:solidFill>
                <a:srgbClr val="7030A0"/>
              </a:solidFill>
              <a:effectLst>
                <a:outerShdw blurRad="38100" dist="38100" dir="2700000" algn="tl">
                  <a:srgbClr val="000000">
                    <a:alpha val="43137"/>
                  </a:srgbClr>
                </a:outerShdw>
              </a:effectLst>
              <a:highlight>
                <a:srgbClr val="FFFF00"/>
              </a:highlight>
              <a:latin typeface="Roboto" panose="02000000000000000000" pitchFamily="2" charset="0"/>
            </a:endParaRPr>
          </a:p>
          <a:p>
            <a:pPr algn="just">
              <a:buFont typeface="Arial" panose="020B0604020202020204" pitchFamily="34" charset="0"/>
              <a:buChar char="•"/>
            </a:pPr>
            <a:r>
              <a:rPr lang="es-ES" sz="1400" b="0" i="1" dirty="0">
                <a:solidFill>
                  <a:srgbClr val="7030A0"/>
                </a:solidFill>
                <a:effectLst>
                  <a:outerShdw blurRad="38100" dist="38100" dir="2700000" algn="tl">
                    <a:srgbClr val="000000">
                      <a:alpha val="43137"/>
                    </a:srgbClr>
                  </a:outerShdw>
                </a:effectLst>
                <a:highlight>
                  <a:srgbClr val="FFFF00"/>
                </a:highlight>
                <a:latin typeface="Arial" panose="020B0604020202020204" pitchFamily="34" charset="0"/>
              </a:rPr>
              <a:t>Los procesos de software hecho a la medida en un proyecto se puede hacer público y accesible a todo el equipo evitando problemas relacionados a flujos de trabajo.</a:t>
            </a:r>
          </a:p>
          <a:p>
            <a:pPr algn="just"/>
            <a:endParaRPr lang="es-ES" sz="1400" b="0" i="1" dirty="0">
              <a:solidFill>
                <a:srgbClr val="7030A0"/>
              </a:solidFill>
              <a:effectLst>
                <a:outerShdw blurRad="38100" dist="38100" dir="2700000" algn="tl">
                  <a:srgbClr val="000000">
                    <a:alpha val="43137"/>
                  </a:srgbClr>
                </a:outerShdw>
              </a:effectLst>
              <a:highlight>
                <a:srgbClr val="FFFF00"/>
              </a:highlight>
              <a:latin typeface="Roboto" panose="02000000000000000000" pitchFamily="2" charset="0"/>
            </a:endParaRPr>
          </a:p>
          <a:p>
            <a:pPr algn="just">
              <a:buFont typeface="Arial" panose="020B0604020202020204" pitchFamily="34" charset="0"/>
              <a:buChar char="•"/>
            </a:pPr>
            <a:r>
              <a:rPr lang="es-ES" sz="1400" b="0" i="1" dirty="0">
                <a:solidFill>
                  <a:srgbClr val="7030A0"/>
                </a:solidFill>
                <a:effectLst>
                  <a:outerShdw blurRad="38100" dist="38100" dir="2700000" algn="tl">
                    <a:srgbClr val="000000">
                      <a:alpha val="43137"/>
                    </a:srgbClr>
                  </a:outerShdw>
                </a:effectLst>
                <a:highlight>
                  <a:srgbClr val="FFFF00"/>
                </a:highlight>
                <a:latin typeface="Arial" panose="020B0604020202020204" pitchFamily="34" charset="0"/>
              </a:rPr>
              <a:t>Ofrece a cada usuario, un filtrado personalizado de la definición del proceso publicado, acorde con su rol dentro del proyecto.  </a:t>
            </a:r>
            <a:endParaRPr lang="es-ES" sz="1400" b="0" i="1" dirty="0">
              <a:solidFill>
                <a:srgbClr val="7030A0"/>
              </a:solidFill>
              <a:effectLst>
                <a:outerShdw blurRad="38100" dist="38100" dir="2700000" algn="tl">
                  <a:srgbClr val="000000">
                    <a:alpha val="43137"/>
                  </a:srgbClr>
                </a:outerShdw>
              </a:effectLst>
              <a:highlight>
                <a:srgbClr val="FFFF00"/>
              </a:highlight>
              <a:latin typeface="Roboto" panose="02000000000000000000" pitchFamily="2" charset="0"/>
            </a:endParaRPr>
          </a:p>
        </p:txBody>
      </p:sp>
      <p:pic>
        <p:nvPicPr>
          <p:cNvPr id="1026" name="Picture 2" descr="asx">
            <a:extLst>
              <a:ext uri="{FF2B5EF4-FFF2-40B4-BE49-F238E27FC236}">
                <a16:creationId xmlns:a16="http://schemas.microsoft.com/office/drawing/2014/main" id="{82FAE7CF-1DDE-4231-2B02-A2124E765D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7895" y="970384"/>
            <a:ext cx="3340357" cy="3340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2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ángulo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31" name="Rectángulo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B040558-A365-4CCE-92FA-5A48CD98F9C9}"/>
              </a:ext>
            </a:extLst>
          </p:cNvPr>
          <p:cNvSpPr>
            <a:spLocks noGrp="1"/>
          </p:cNvSpPr>
          <p:nvPr>
            <p:ph type="title"/>
          </p:nvPr>
        </p:nvSpPr>
        <p:spPr>
          <a:xfrm>
            <a:off x="581192" y="5598367"/>
            <a:ext cx="11029616" cy="384990"/>
          </a:xfrm>
        </p:spPr>
        <p:txBody>
          <a:bodyPr rtlCol="0">
            <a:normAutofit fontScale="90000"/>
          </a:bodyPr>
          <a:lstStyle/>
          <a:p>
            <a:pPr rtl="0"/>
            <a:r>
              <a:rPr lang="es-ES" dirty="0">
                <a:solidFill>
                  <a:srgbClr val="FFFEFF"/>
                </a:solidFill>
              </a:rPr>
              <a:t>desVentajas de la metodología rup</a:t>
            </a:r>
          </a:p>
        </p:txBody>
      </p:sp>
      <p:sp>
        <p:nvSpPr>
          <p:cNvPr id="6" name="CuadroTexto 5">
            <a:extLst>
              <a:ext uri="{FF2B5EF4-FFF2-40B4-BE49-F238E27FC236}">
                <a16:creationId xmlns:a16="http://schemas.microsoft.com/office/drawing/2014/main" id="{7E52CE8E-CF8D-28FF-51EC-50EE444C797B}"/>
              </a:ext>
            </a:extLst>
          </p:cNvPr>
          <p:cNvSpPr txBox="1"/>
          <p:nvPr/>
        </p:nvSpPr>
        <p:spPr>
          <a:xfrm>
            <a:off x="447817" y="1331843"/>
            <a:ext cx="8182999" cy="3139321"/>
          </a:xfrm>
          <a:prstGeom prst="rect">
            <a:avLst/>
          </a:prstGeom>
          <a:noFill/>
        </p:spPr>
        <p:txBody>
          <a:bodyPr wrap="square" rtlCol="0">
            <a:spAutoFit/>
          </a:bodyPr>
          <a:lstStyle/>
          <a:p>
            <a:pPr algn="just">
              <a:buFont typeface="Arial" panose="020B0604020202020204" pitchFamily="34" charset="0"/>
              <a:buChar char="•"/>
            </a:pPr>
            <a:r>
              <a:rPr lang="es-ES" b="0" i="1" dirty="0">
                <a:solidFill>
                  <a:schemeClr val="tx1">
                    <a:lumMod val="65000"/>
                    <a:lumOff val="3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Por el grado de complejidad del proceso puede ser no muy adecuado para  proyectos pequeños.</a:t>
            </a:r>
          </a:p>
          <a:p>
            <a:pPr algn="just"/>
            <a:endParaRPr lang="es-ES" b="0" i="1" dirty="0">
              <a:solidFill>
                <a:schemeClr val="tx1">
                  <a:lumMod val="65000"/>
                  <a:lumOff val="3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gn="just">
              <a:buFont typeface="Arial" panose="020B0604020202020204" pitchFamily="34" charset="0"/>
              <a:buChar char="•"/>
            </a:pPr>
            <a:r>
              <a:rPr lang="es-ES" b="0" i="1" dirty="0">
                <a:solidFill>
                  <a:schemeClr val="tx1">
                    <a:lumMod val="65000"/>
                    <a:lumOff val="3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En proyectos pequeños, es posible que no se puedan cubrir los costos de dedicación del equipo de profesionales necesarios. Al ser una metodología bastante cara por lo roles.</a:t>
            </a:r>
          </a:p>
          <a:p>
            <a:pPr algn="just"/>
            <a:endParaRPr lang="es-ES" b="0" i="1" dirty="0">
              <a:solidFill>
                <a:schemeClr val="tx1">
                  <a:lumMod val="65000"/>
                  <a:lumOff val="3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gn="just">
              <a:buFont typeface="Arial" panose="020B0604020202020204" pitchFamily="34" charset="0"/>
              <a:buChar char="•"/>
            </a:pPr>
            <a:r>
              <a:rPr lang="es-ES" b="0" i="1" dirty="0">
                <a:solidFill>
                  <a:schemeClr val="tx1">
                    <a:lumMod val="65000"/>
                    <a:lumOff val="3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El método es pesado por la complejidad alta del proceso. </a:t>
            </a:r>
          </a:p>
          <a:p>
            <a:pPr algn="just">
              <a:buFont typeface="Arial" panose="020B0604020202020204" pitchFamily="34" charset="0"/>
              <a:buChar char="•"/>
            </a:pPr>
            <a:endParaRPr lang="es-ES" i="1" dirty="0">
              <a:solidFill>
                <a:schemeClr val="tx1">
                  <a:lumMod val="65000"/>
                  <a:lumOff val="3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gn="just">
              <a:buFont typeface="Arial" panose="020B0604020202020204" pitchFamily="34" charset="0"/>
              <a:buChar char="•"/>
            </a:pPr>
            <a:r>
              <a:rPr lang="es-ES" b="0" i="1" dirty="0">
                <a:solidFill>
                  <a:schemeClr val="tx1">
                    <a:lumMod val="65000"/>
                    <a:lumOff val="3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Suele confundirse con </a:t>
            </a:r>
            <a:r>
              <a:rPr lang="es-ES" i="1" dirty="0">
                <a:solidFill>
                  <a:schemeClr val="tx1">
                    <a:lumMod val="65000"/>
                    <a:lumOff val="3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otras metodologías por lo que </a:t>
            </a:r>
            <a:r>
              <a:rPr lang="es-ES" b="0" i="1" dirty="0">
                <a:solidFill>
                  <a:schemeClr val="tx1">
                    <a:lumMod val="65000"/>
                    <a:lumOff val="3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RUP es generalmente mal aplicado en el estilo cascada.</a:t>
            </a:r>
          </a:p>
        </p:txBody>
      </p:sp>
      <p:pic>
        <p:nvPicPr>
          <p:cNvPr id="2050" name="Picture 2">
            <a:extLst>
              <a:ext uri="{FF2B5EF4-FFF2-40B4-BE49-F238E27FC236}">
                <a16:creationId xmlns:a16="http://schemas.microsoft.com/office/drawing/2014/main" id="{187EE97D-7C8E-D8D4-6E18-DBBE6A935E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8259" y="1371600"/>
            <a:ext cx="3281912" cy="3352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342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ángulo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2" name="Rectángulo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upo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ángulo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ángulo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ángulo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es-ES" dirty="0">
                <a:solidFill>
                  <a:srgbClr val="FFFFFF"/>
                </a:solidFill>
              </a:rPr>
              <a:t>Gracias</a:t>
            </a:r>
          </a:p>
        </p:txBody>
      </p:sp>
      <p:sp>
        <p:nvSpPr>
          <p:cNvPr id="3" name="Subtítulo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366990" cy="2629006"/>
          </a:xfrm>
        </p:spPr>
        <p:txBody>
          <a:bodyPr rtlCol="0">
            <a:normAutofit/>
          </a:bodyPr>
          <a:lstStyle/>
          <a:p>
            <a:pPr rtl="0"/>
            <a:r>
              <a:rPr lang="es-ES" dirty="0">
                <a:solidFill>
                  <a:schemeClr val="bg2"/>
                </a:solidFill>
              </a:rPr>
              <a:t>Equipo: </a:t>
            </a:r>
          </a:p>
          <a:p>
            <a:pPr rtl="0"/>
            <a:endParaRPr lang="es-ES" dirty="0">
              <a:solidFill>
                <a:schemeClr val="bg2"/>
              </a:solidFill>
            </a:endParaRPr>
          </a:p>
          <a:p>
            <a:pPr rtl="0"/>
            <a:r>
              <a:rPr lang="es-ES" sz="1400" dirty="0">
                <a:solidFill>
                  <a:schemeClr val="bg2"/>
                </a:solidFill>
              </a:rPr>
              <a:t>Diego Fernández Bustamante</a:t>
            </a:r>
          </a:p>
          <a:p>
            <a:pPr rtl="0"/>
            <a:r>
              <a:rPr lang="es-ES" sz="1400" dirty="0">
                <a:solidFill>
                  <a:schemeClr val="bg2"/>
                </a:solidFill>
              </a:rPr>
              <a:t>Gianmanuel Cabrera Narva</a:t>
            </a:r>
          </a:p>
          <a:p>
            <a:pPr rtl="0"/>
            <a:r>
              <a:rPr lang="es-ES" sz="1400" dirty="0">
                <a:solidFill>
                  <a:schemeClr val="bg2"/>
                </a:solidFill>
              </a:rPr>
              <a:t>Arturo Zamudio Valega.</a:t>
            </a:r>
          </a:p>
          <a:p>
            <a:pPr rtl="0"/>
            <a:endParaRPr lang="es-ES" dirty="0">
              <a:solidFill>
                <a:schemeClr val="bg2"/>
              </a:solidFill>
            </a:endParaRPr>
          </a:p>
          <a:p>
            <a:pPr rtl="0"/>
            <a:endParaRPr lang="es-ES" dirty="0">
              <a:solidFill>
                <a:schemeClr val="bg2"/>
              </a:solidFill>
            </a:endParaRPr>
          </a:p>
        </p:txBody>
      </p:sp>
      <p:pic>
        <p:nvPicPr>
          <p:cNvPr id="5" name="Imagen 4" descr="Números digitale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9669_TF56390039_Win32" id="{730493DC-5911-4636-A693-50D9F311C5D4}" vid="{C48B9032-91E5-4062-92EA-18F233085F2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5e8cbe97-2ce1-41fe-93d0-ca0489b1bb59">
      <UserInfo>
        <DisplayName>III.13.2023-IE INGENIERÍA DE REQUERIMIENTO DE SOFTWARE [DESARROLLO DE SISTEMAS DE INFORMACIÓN][0568.22.00131] Members</DisplayName>
        <AccountId>13</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12F1915C69D9C24786775BA89756ABA8" ma:contentTypeVersion="6" ma:contentTypeDescription="Crear nuevo documento." ma:contentTypeScope="" ma:versionID="772465a9a6bf010ffe7a7e3f4c2bcb3a">
  <xsd:schema xmlns:xsd="http://www.w3.org/2001/XMLSchema" xmlns:xs="http://www.w3.org/2001/XMLSchema" xmlns:p="http://schemas.microsoft.com/office/2006/metadata/properties" xmlns:ns2="ad77aa83-7c27-4cbd-9f2a-2a14c226623b" xmlns:ns3="5e8cbe97-2ce1-41fe-93d0-ca0489b1bb59" targetNamespace="http://schemas.microsoft.com/office/2006/metadata/properties" ma:root="true" ma:fieldsID="9e39dc43eafe06bf695f2cb81539edc5" ns2:_="" ns3:_="">
    <xsd:import namespace="ad77aa83-7c27-4cbd-9f2a-2a14c226623b"/>
    <xsd:import namespace="5e8cbe97-2ce1-41fe-93d0-ca0489b1bb5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77aa83-7c27-4cbd-9f2a-2a14c22662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e8cbe97-2ce1-41fe-93d0-ca0489b1bb59"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142938E-EEBA-48E0-9175-01F26FF29FED}">
  <ds:schemaRefs>
    <ds:schemaRef ds:uri="http://schemas.microsoft.com/office/2006/metadata/properties"/>
    <ds:schemaRef ds:uri="http://schemas.microsoft.com/office/infopath/2007/PartnerControls"/>
    <ds:schemaRef ds:uri="8c9766b9-c6fe-4248-bfa8-5d44d8c590d0"/>
  </ds:schemaRefs>
</ds:datastoreItem>
</file>

<file path=customXml/itemProps2.xml><?xml version="1.0" encoding="utf-8"?>
<ds:datastoreItem xmlns:ds="http://schemas.openxmlformats.org/officeDocument/2006/customXml" ds:itemID="{C978B4C1-C431-4392-9665-237CE38E46C9}">
  <ds:schemaRefs>
    <ds:schemaRef ds:uri="http://schemas.microsoft.com/sharepoint/v3/contenttype/forms"/>
  </ds:schemaRefs>
</ds:datastoreItem>
</file>

<file path=customXml/itemProps3.xml><?xml version="1.0" encoding="utf-8"?>
<ds:datastoreItem xmlns:ds="http://schemas.openxmlformats.org/officeDocument/2006/customXml" ds:itemID="{7DBC5086-1B84-4848-A695-500870B81BE9}"/>
</file>

<file path=docProps/app.xml><?xml version="1.0" encoding="utf-8"?>
<Properties xmlns="http://schemas.openxmlformats.org/officeDocument/2006/extended-properties" xmlns:vt="http://schemas.openxmlformats.org/officeDocument/2006/docPropsVTypes">
  <Template>{D20DFD58-19E5-44A6-AEBC-A4C4D0E803EF}tf56390039_win32</Template>
  <TotalTime>58</TotalTime>
  <Words>622</Words>
  <Application>Microsoft Office PowerPoint</Application>
  <PresentationFormat>Panorámica</PresentationFormat>
  <Paragraphs>66</Paragraphs>
  <Slides>8</Slides>
  <Notes>6</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8</vt:i4>
      </vt:variant>
    </vt:vector>
  </HeadingPairs>
  <TitlesOfParts>
    <vt:vector size="15" baseType="lpstr">
      <vt:lpstr>Abadi</vt:lpstr>
      <vt:lpstr>Arial</vt:lpstr>
      <vt:lpstr>Calibri</vt:lpstr>
      <vt:lpstr>Gill Sans MT</vt:lpstr>
      <vt:lpstr>Roboto</vt:lpstr>
      <vt:lpstr>Wingdings 2</vt:lpstr>
      <vt:lpstr>Dividendo</vt:lpstr>
      <vt:lpstr>Ciclo de vida de la metodología RUP</vt:lpstr>
      <vt:lpstr>Contenido</vt:lpstr>
      <vt:lpstr>FaSES de la metodología rup</vt:lpstr>
      <vt:lpstr>Presentación de PowerPoint</vt:lpstr>
      <vt:lpstr>Relación (Fase / Etapas)</vt:lpstr>
      <vt:lpstr>Ventajas de la metodología rup</vt:lpstr>
      <vt:lpstr>desVentajas de la metodología rup</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Ciclo de vida de la metodología RUP</dc:title>
  <dc:creator>ALUMNO - ARTURO OSWALDO ZAMUDIO VALEGA</dc:creator>
  <cp:lastModifiedBy>PT43159041 (Fernandez Bustamante, Diego Nestor)</cp:lastModifiedBy>
  <cp:revision>10</cp:revision>
  <dcterms:created xsi:type="dcterms:W3CDTF">2023-01-24T05:08:00Z</dcterms:created>
  <dcterms:modified xsi:type="dcterms:W3CDTF">2023-01-24T06:09:36Z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0x01010012F1915C69D9C24786775BA89756ABA8</vt:lpwstr>
  </property>
</Properties>
</file>