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95256" autoAdjust="0"/>
  </p:normalViewPr>
  <p:slideViewPr>
    <p:cSldViewPr snapToGrid="0">
      <p:cViewPr varScale="1">
        <p:scale>
          <a:sx n="82" d="100"/>
          <a:sy n="82" d="100"/>
        </p:scale>
        <p:origin x="60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1/26/2024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‹Nº›</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41D2AC3-6A0B-4169-B1EA-E3AE8B351BDD}"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D4B9363-8B87-41B7-9F8E-64519CBB8F34}"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AEF5746-5284-4951-9F37-7AE924EDBCB7}"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398B29-7265-4A65-A2A4-6703C057B7C1}"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8FBA082-94DF-4C4B-A041-6624924AB0A8}" type="datetimeFigureOut">
              <a:rPr lang="en-US" dirty="0"/>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27686C4-3AB5-4E0C-86CA-FB108C350AA9}" type="datetimeFigureOut">
              <a:rPr lang="en-US" dirty="0"/>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F7F47CF-67C9-420C-80A5-E2069FF0C2DF}"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C3BFE2-83B7-4B0A-B9D3-AB28331082B3}"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EF78E3-FDA3-4D28-AAA2-0B81F349A39D}"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1/26/2024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F8B895-D380-447D-B1AC-CA4C8A7D2775}"/>
              </a:ext>
            </a:extLst>
          </p:cNvPr>
          <p:cNvSpPr>
            <a:spLocks noGrp="1"/>
          </p:cNvSpPr>
          <p:nvPr>
            <p:ph type="ctrTitle"/>
          </p:nvPr>
        </p:nvSpPr>
        <p:spPr>
          <a:xfrm rot="21420000">
            <a:off x="957140" y="577201"/>
            <a:ext cx="9755187" cy="1208426"/>
          </a:xfrm>
        </p:spPr>
        <p:txBody>
          <a:bodyPr/>
          <a:lstStyle/>
          <a:p>
            <a:r>
              <a:rPr lang="es-MX" dirty="0"/>
              <a:t>ACTIVIDAD 1</a:t>
            </a:r>
            <a:endParaRPr lang="es-PE" dirty="0"/>
          </a:p>
        </p:txBody>
      </p:sp>
      <p:sp>
        <p:nvSpPr>
          <p:cNvPr id="3" name="Subtítulo 2">
            <a:extLst>
              <a:ext uri="{FF2B5EF4-FFF2-40B4-BE49-F238E27FC236}">
                <a16:creationId xmlns:a16="http://schemas.microsoft.com/office/drawing/2014/main" id="{0857C0DB-CA89-43B3-BA09-C9F8CA876B14}"/>
              </a:ext>
            </a:extLst>
          </p:cNvPr>
          <p:cNvSpPr>
            <a:spLocks noGrp="1"/>
          </p:cNvSpPr>
          <p:nvPr>
            <p:ph type="subTitle" idx="1"/>
          </p:nvPr>
        </p:nvSpPr>
        <p:spPr>
          <a:xfrm rot="21420000">
            <a:off x="1922629" y="2146730"/>
            <a:ext cx="9755187" cy="550333"/>
          </a:xfrm>
        </p:spPr>
        <p:txBody>
          <a:bodyPr/>
          <a:lstStyle/>
          <a:p>
            <a:pPr algn="l"/>
            <a:r>
              <a:rPr lang="es-MX" sz="3600" dirty="0"/>
              <a:t>Integrantes:</a:t>
            </a:r>
          </a:p>
          <a:p>
            <a:pPr algn="l"/>
            <a:endParaRPr lang="es-PE" sz="3600" dirty="0"/>
          </a:p>
        </p:txBody>
      </p:sp>
      <p:sp>
        <p:nvSpPr>
          <p:cNvPr id="4" name="Subtítulo 2">
            <a:extLst>
              <a:ext uri="{FF2B5EF4-FFF2-40B4-BE49-F238E27FC236}">
                <a16:creationId xmlns:a16="http://schemas.microsoft.com/office/drawing/2014/main" id="{8A1D75D4-1862-4E0D-9474-A1C8EE1FE226}"/>
              </a:ext>
            </a:extLst>
          </p:cNvPr>
          <p:cNvSpPr txBox="1">
            <a:spLocks/>
          </p:cNvSpPr>
          <p:nvPr/>
        </p:nvSpPr>
        <p:spPr>
          <a:xfrm rot="21420000">
            <a:off x="5347852" y="2168179"/>
            <a:ext cx="4952274" cy="2167470"/>
          </a:xfrm>
          <a:prstGeom prst="rect">
            <a:avLst/>
          </a:prstGeom>
        </p:spPr>
        <p:txBody>
          <a:bodyPr vert="horz" lIns="91440" tIns="45720" rIns="91440" bIns="45720" rtlCol="0" anchor="t">
            <a:noAutofit/>
          </a:bodyPr>
          <a:lstStyle>
            <a:lvl1pPr marL="0" indent="0" algn="r" defTabSz="914400" rtl="0" eaLnBrk="1" latinLnBrk="0" hangingPunct="1">
              <a:lnSpc>
                <a:spcPct val="120000"/>
              </a:lnSpc>
              <a:spcBef>
                <a:spcPts val="1000"/>
              </a:spcBef>
              <a:buClr>
                <a:schemeClr val="accent1"/>
              </a:buClr>
              <a:buSzPct val="160000"/>
              <a:buFont typeface="Arial" panose="020B0604020202020204" pitchFamily="34" charset="0"/>
              <a:buNone/>
              <a:defRPr sz="28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9pPr>
          </a:lstStyle>
          <a:p>
            <a:pPr algn="l">
              <a:buFont typeface="+mj-lt"/>
              <a:buAutoNum type="arabicPeriod"/>
            </a:pPr>
            <a:r>
              <a:rPr lang="es-PE" sz="1600" b="0" i="0" dirty="0">
                <a:solidFill>
                  <a:srgbClr val="374151"/>
                </a:solidFill>
                <a:effectLst/>
                <a:latin typeface="Söhne"/>
              </a:rPr>
              <a:t>DAVID KENSHIN VEGA ORTIZ</a:t>
            </a:r>
          </a:p>
          <a:p>
            <a:pPr algn="l">
              <a:buFont typeface="+mj-lt"/>
              <a:buAutoNum type="arabicPeriod"/>
            </a:pPr>
            <a:r>
              <a:rPr lang="es-PE" sz="1600" b="0" i="0" dirty="0">
                <a:solidFill>
                  <a:srgbClr val="374151"/>
                </a:solidFill>
                <a:effectLst/>
                <a:latin typeface="Söhne"/>
              </a:rPr>
              <a:t>MIGUEL ALFONZO CHAVEZ RAMOZ</a:t>
            </a:r>
          </a:p>
          <a:p>
            <a:pPr algn="l">
              <a:buFont typeface="+mj-lt"/>
              <a:buAutoNum type="arabicPeriod"/>
            </a:pPr>
            <a:r>
              <a:rPr lang="es-PE" sz="1600" b="0" i="0" dirty="0">
                <a:solidFill>
                  <a:srgbClr val="374151"/>
                </a:solidFill>
                <a:effectLst/>
                <a:latin typeface="Söhne"/>
              </a:rPr>
              <a:t>LEYDY JANET SOTO OBREGON</a:t>
            </a:r>
          </a:p>
          <a:p>
            <a:pPr algn="l">
              <a:buFont typeface="+mj-lt"/>
              <a:buAutoNum type="arabicPeriod"/>
            </a:pPr>
            <a:r>
              <a:rPr lang="es-PE" sz="1600" b="0" i="0" dirty="0">
                <a:solidFill>
                  <a:srgbClr val="374151"/>
                </a:solidFill>
                <a:effectLst/>
                <a:latin typeface="Söhne"/>
              </a:rPr>
              <a:t>WALTER VASQUEZ CCACCASTO</a:t>
            </a:r>
          </a:p>
          <a:p>
            <a:pPr algn="l">
              <a:buFont typeface="+mj-lt"/>
              <a:buAutoNum type="arabicPeriod"/>
            </a:pPr>
            <a:r>
              <a:rPr lang="es-PE" sz="1600" b="0" i="0" dirty="0">
                <a:solidFill>
                  <a:srgbClr val="374151"/>
                </a:solidFill>
                <a:effectLst/>
                <a:latin typeface="Söhne"/>
              </a:rPr>
              <a:t>RONALD AUGUSTO VALDIVIA ORTIZ DE ZEVALLOS</a:t>
            </a:r>
          </a:p>
          <a:p>
            <a:pPr algn="l"/>
            <a:endParaRPr lang="es-PE" dirty="0"/>
          </a:p>
        </p:txBody>
      </p:sp>
    </p:spTree>
    <p:extLst>
      <p:ext uri="{BB962C8B-B14F-4D97-AF65-F5344CB8AC3E}">
        <p14:creationId xmlns:p14="http://schemas.microsoft.com/office/powerpoint/2010/main" val="425928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AC6D4D5-8831-4364-BEFA-2C21BC612935}"/>
              </a:ext>
            </a:extLst>
          </p:cNvPr>
          <p:cNvSpPr txBox="1"/>
          <p:nvPr/>
        </p:nvSpPr>
        <p:spPr>
          <a:xfrm>
            <a:off x="3078760" y="218113"/>
            <a:ext cx="5352176" cy="523220"/>
          </a:xfrm>
          <a:prstGeom prst="rect">
            <a:avLst/>
          </a:prstGeom>
          <a:noFill/>
        </p:spPr>
        <p:txBody>
          <a:bodyPr wrap="square" rtlCol="0">
            <a:spAutoFit/>
          </a:bodyPr>
          <a:lstStyle/>
          <a:p>
            <a:r>
              <a:rPr lang="es-PE" sz="2800" b="1" dirty="0">
                <a:solidFill>
                  <a:srgbClr val="C00000"/>
                </a:solidFill>
              </a:rPr>
              <a:t> Aseguramiento de la calidad SW</a:t>
            </a:r>
            <a:endParaRPr lang="es-PE" sz="2800" dirty="0">
              <a:solidFill>
                <a:srgbClr val="C00000"/>
              </a:solidFill>
            </a:endParaRPr>
          </a:p>
        </p:txBody>
      </p:sp>
      <p:sp>
        <p:nvSpPr>
          <p:cNvPr id="3" name="CuadroTexto 2">
            <a:extLst>
              <a:ext uri="{FF2B5EF4-FFF2-40B4-BE49-F238E27FC236}">
                <a16:creationId xmlns:a16="http://schemas.microsoft.com/office/drawing/2014/main" id="{CA5A6768-E40D-47A2-B447-E3B1FE906E48}"/>
              </a:ext>
            </a:extLst>
          </p:cNvPr>
          <p:cNvSpPr txBox="1"/>
          <p:nvPr/>
        </p:nvSpPr>
        <p:spPr>
          <a:xfrm>
            <a:off x="327170" y="906011"/>
            <a:ext cx="7013196" cy="646331"/>
          </a:xfrm>
          <a:prstGeom prst="rect">
            <a:avLst/>
          </a:prstGeom>
          <a:noFill/>
        </p:spPr>
        <p:txBody>
          <a:bodyPr wrap="square" rtlCol="0">
            <a:spAutoFit/>
          </a:bodyPr>
          <a:lstStyle/>
          <a:p>
            <a:r>
              <a:rPr lang="es-MX" dirty="0"/>
              <a:t>1)¿Por qué muchas empresas hablan de entregar proyectos de calidad pero muy pocas lo logran?</a:t>
            </a:r>
            <a:endParaRPr lang="es-PE" dirty="0"/>
          </a:p>
        </p:txBody>
      </p:sp>
      <p:sp>
        <p:nvSpPr>
          <p:cNvPr id="4" name="CuadroTexto 3">
            <a:extLst>
              <a:ext uri="{FF2B5EF4-FFF2-40B4-BE49-F238E27FC236}">
                <a16:creationId xmlns:a16="http://schemas.microsoft.com/office/drawing/2014/main" id="{F0C95BE9-54A2-4FA6-B5E0-A69C2125FEB8}"/>
              </a:ext>
            </a:extLst>
          </p:cNvPr>
          <p:cNvSpPr txBox="1"/>
          <p:nvPr/>
        </p:nvSpPr>
        <p:spPr>
          <a:xfrm>
            <a:off x="327170" y="3280229"/>
            <a:ext cx="6493078" cy="646331"/>
          </a:xfrm>
          <a:prstGeom prst="rect">
            <a:avLst/>
          </a:prstGeom>
          <a:noFill/>
        </p:spPr>
        <p:txBody>
          <a:bodyPr wrap="square" rtlCol="0">
            <a:spAutoFit/>
          </a:bodyPr>
          <a:lstStyle/>
          <a:p>
            <a:pPr algn="just"/>
            <a:r>
              <a:rPr lang="es-MX" sz="1200" dirty="0">
                <a:latin typeface="Arial" panose="020B0604020202020204" pitchFamily="34" charset="0"/>
                <a:cs typeface="Arial" panose="020B0604020202020204" pitchFamily="34" charset="0"/>
              </a:rPr>
              <a:t>Porque se necesita el enfoque  de aseguramiento de calidad que a lo largo del proyecto se necesitan actividades planificadas y la mayoría de veces se enfocan en la calidad cuando ya están finalizando el proyecto lo cual debería ser algo continuo el inicio y durante el Proyecto</a:t>
            </a:r>
            <a:endParaRPr lang="es-PE" sz="12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5B48729D-976A-4E14-AFE8-BFC02C13923F}"/>
              </a:ext>
            </a:extLst>
          </p:cNvPr>
          <p:cNvSpPr txBox="1"/>
          <p:nvPr/>
        </p:nvSpPr>
        <p:spPr>
          <a:xfrm>
            <a:off x="327170" y="2774280"/>
            <a:ext cx="7013196" cy="369332"/>
          </a:xfrm>
          <a:prstGeom prst="rect">
            <a:avLst/>
          </a:prstGeom>
          <a:noFill/>
        </p:spPr>
        <p:txBody>
          <a:bodyPr wrap="square" rtlCol="0">
            <a:spAutoFit/>
          </a:bodyPr>
          <a:lstStyle/>
          <a:p>
            <a:r>
              <a:rPr lang="es-MX" dirty="0"/>
              <a:t>2)¿Por qué es difícil entregar un proyecto de calidad?</a:t>
            </a:r>
            <a:endParaRPr lang="es-PE" dirty="0"/>
          </a:p>
        </p:txBody>
      </p:sp>
      <p:sp>
        <p:nvSpPr>
          <p:cNvPr id="6" name="CuadroTexto 5">
            <a:extLst>
              <a:ext uri="{FF2B5EF4-FFF2-40B4-BE49-F238E27FC236}">
                <a16:creationId xmlns:a16="http://schemas.microsoft.com/office/drawing/2014/main" id="{165DDFBF-07FB-44ED-9403-AB49B670A529}"/>
              </a:ext>
            </a:extLst>
          </p:cNvPr>
          <p:cNvSpPr txBox="1"/>
          <p:nvPr/>
        </p:nvSpPr>
        <p:spPr>
          <a:xfrm>
            <a:off x="327170" y="1707620"/>
            <a:ext cx="6493078" cy="830997"/>
          </a:xfrm>
          <a:prstGeom prst="rect">
            <a:avLst/>
          </a:prstGeom>
          <a:noFill/>
        </p:spPr>
        <p:txBody>
          <a:bodyPr wrap="square" rtlCol="0">
            <a:spAutoFit/>
          </a:bodyPr>
          <a:lstStyle/>
          <a:p>
            <a:pPr algn="just"/>
            <a:r>
              <a:rPr lang="es-MX" sz="1200" dirty="0">
                <a:latin typeface="Arial" panose="020B0604020202020204" pitchFamily="34" charset="0"/>
                <a:cs typeface="Arial" panose="020B0604020202020204" pitchFamily="34" charset="0"/>
              </a:rPr>
              <a:t>Porque no tienen un significado concreto de lo que verdaderamente significa calidad, muchas empresas, con tal de entregar un producto finalizado en un tiempo determinado, a veces no priorizan la excelencia en cada fase del proyecto. Esto significa que, para decir que un proyecto entregó un producto con calidad, va más allá de cumplir con un tiempo fijo</a:t>
            </a:r>
            <a:endParaRPr lang="es-PE" sz="1200" dirty="0">
              <a:latin typeface="Arial" panose="020B0604020202020204" pitchFamily="34" charset="0"/>
              <a:cs typeface="Arial" panose="020B0604020202020204" pitchFamily="34" charset="0"/>
            </a:endParaRPr>
          </a:p>
        </p:txBody>
      </p:sp>
      <p:pic>
        <p:nvPicPr>
          <p:cNvPr id="1026" name="Picture 2" descr="Sistema de aseguramiento de la calidad | UCompensar">
            <a:extLst>
              <a:ext uri="{FF2B5EF4-FFF2-40B4-BE49-F238E27FC236}">
                <a16:creationId xmlns:a16="http://schemas.microsoft.com/office/drawing/2014/main" id="{F66B66E7-3F93-46C0-970A-6E09FF49B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1820" y="1205894"/>
            <a:ext cx="3103752" cy="31037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57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31CCCEF-2A8E-4A56-9E74-5E7C073BB182}"/>
              </a:ext>
            </a:extLst>
          </p:cNvPr>
          <p:cNvSpPr txBox="1"/>
          <p:nvPr/>
        </p:nvSpPr>
        <p:spPr>
          <a:xfrm>
            <a:off x="520117" y="864066"/>
            <a:ext cx="6509857" cy="646331"/>
          </a:xfrm>
          <a:prstGeom prst="rect">
            <a:avLst/>
          </a:prstGeom>
          <a:noFill/>
        </p:spPr>
        <p:txBody>
          <a:bodyPr wrap="square" rtlCol="0">
            <a:spAutoFit/>
          </a:bodyPr>
          <a:lstStyle/>
          <a:p>
            <a:r>
              <a:rPr lang="es-MX" dirty="0"/>
              <a:t>2)¿El aseguramiento de la calidad y el control de calidad significan lo mismo?</a:t>
            </a:r>
            <a:endParaRPr lang="es-PE" dirty="0"/>
          </a:p>
        </p:txBody>
      </p:sp>
      <p:sp>
        <p:nvSpPr>
          <p:cNvPr id="3" name="CuadroTexto 2">
            <a:extLst>
              <a:ext uri="{FF2B5EF4-FFF2-40B4-BE49-F238E27FC236}">
                <a16:creationId xmlns:a16="http://schemas.microsoft.com/office/drawing/2014/main" id="{ABC80AFF-226B-484A-B471-2E5D8DE4BE31}"/>
              </a:ext>
            </a:extLst>
          </p:cNvPr>
          <p:cNvSpPr txBox="1"/>
          <p:nvPr/>
        </p:nvSpPr>
        <p:spPr>
          <a:xfrm>
            <a:off x="520117" y="2585208"/>
            <a:ext cx="6576969" cy="646331"/>
          </a:xfrm>
          <a:prstGeom prst="rect">
            <a:avLst/>
          </a:prstGeom>
          <a:noFill/>
        </p:spPr>
        <p:txBody>
          <a:bodyPr wrap="square" rtlCol="0">
            <a:spAutoFit/>
          </a:bodyPr>
          <a:lstStyle/>
          <a:p>
            <a:r>
              <a:rPr lang="es-MX" dirty="0"/>
              <a:t>4)¿Cuáles son las actividades necesarias para el aseguramiento de la calidad?</a:t>
            </a:r>
            <a:endParaRPr lang="es-PE" dirty="0"/>
          </a:p>
        </p:txBody>
      </p:sp>
      <p:pic>
        <p:nvPicPr>
          <p:cNvPr id="5122" name="Picture 2" descr="Realizar el aseguramiento de la calidad - TodoPMP : TodoPMP">
            <a:extLst>
              <a:ext uri="{FF2B5EF4-FFF2-40B4-BE49-F238E27FC236}">
                <a16:creationId xmlns:a16="http://schemas.microsoft.com/office/drawing/2014/main" id="{E7F9BC9C-E6B6-4A88-AF4F-CCF8DB4147E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62" b="99875" l="9959" r="89990">
                        <a14:foregroundMark x1="13480" y1="31820" x2="15021" y2="28342"/>
                        <a14:foregroundMark x1="28041" y1="7310" x2="29305" y2="5827"/>
                        <a14:foregroundMark x1="24706" y1="11222" x2="25130" y2="10725"/>
                        <a14:foregroundMark x1="20332" y1="16353" x2="22501" y2="13809"/>
                        <a14:foregroundMark x1="29305" y1="5827" x2="44087" y2="4198"/>
                        <a14:foregroundMark x1="44087" y1="4198" x2="51452" y2="5814"/>
                        <a14:foregroundMark x1="86881" y1="68795" x2="86757" y2="70008"/>
                        <a14:backgroundMark x1="18102" y1="62782" x2="18102" y2="62782"/>
                        <a14:backgroundMark x1="20021" y1="52632" x2="20228" y2="69799"/>
                        <a14:backgroundMark x1="18465" y1="39724" x2="12656" y2="54010"/>
                        <a14:backgroundMark x1="12656" y1="54010" x2="14523" y2="76942"/>
                        <a14:backgroundMark x1="14523" y1="76942" x2="24948" y2="85338"/>
                        <a14:backgroundMark x1="24948" y1="85338" x2="35996" y2="82519"/>
                        <a14:backgroundMark x1="35996" y1="82519" x2="15353" y2="53133"/>
                        <a14:backgroundMark x1="32106" y1="92356" x2="12811" y2="34398"/>
                        <a14:backgroundMark x1="12811" y1="34398" x2="22614" y2="13910"/>
                        <a14:backgroundMark x1="22614" y1="13910" x2="25467" y2="11090"/>
                        <a14:backgroundMark x1="31898" y1="91917" x2="23496" y2="81579"/>
                        <a14:backgroundMark x1="23496" y1="81579" x2="23340" y2="82268"/>
                        <a14:backgroundMark x1="13019" y1="38346" x2="11048" y2="54950"/>
                        <a14:backgroundMark x1="11048" y1="54950" x2="16338" y2="20614"/>
                        <a14:backgroundMark x1="16338" y1="20614" x2="30083" y2="8521"/>
                        <a14:backgroundMark x1="30083" y1="8521" x2="55602" y2="6328"/>
                        <a14:backgroundMark x1="55602" y1="6328" x2="71784" y2="11028"/>
                        <a14:backgroundMark x1="71784" y1="11028" x2="82158" y2="25000"/>
                        <a14:backgroundMark x1="82158" y1="25000" x2="89263" y2="44173"/>
                        <a14:backgroundMark x1="89263" y1="44173" x2="83869" y2="84712"/>
                        <a14:backgroundMark x1="83869" y1="84712" x2="79720" y2="99875"/>
                        <a14:backgroundMark x1="32676" y1="93296" x2="17531" y2="77381"/>
                        <a14:backgroundMark x1="17531" y1="77381" x2="12552" y2="65100"/>
                        <a14:backgroundMark x1="12552" y1="65100" x2="12448" y2="35276"/>
                        <a14:backgroundMark x1="30342" y1="86278" x2="42427" y2="95677"/>
                        <a14:backgroundMark x1="42427" y1="95677" x2="45488" y2="95677"/>
                        <a14:backgroundMark x1="48600" y1="69110" x2="51141" y2="72870"/>
                        <a14:backgroundMark x1="10685" y1="46053" x2="9699" y2="56642"/>
                        <a14:backgroundMark x1="21992" y1="86466" x2="31898" y2="94486"/>
                        <a14:backgroundMark x1="31898" y1="94486" x2="31898" y2="94486"/>
                        <a14:backgroundMark x1="28371" y1="7581" x2="12604" y2="31078"/>
                        <a14:backgroundMark x1="12604" y1="31078" x2="12344" y2="62155"/>
                        <a14:backgroundMark x1="12344" y1="62155" x2="15820" y2="75627"/>
                        <a14:backgroundMark x1="15820" y1="75627" x2="35633" y2="96241"/>
                        <a14:backgroundMark x1="35633" y1="96241" x2="37915" y2="97055"/>
                        <a14:backgroundMark x1="76245" y1="18609" x2="87500" y2="42105"/>
                        <a14:backgroundMark x1="86929" y1="70050" x2="84803" y2="82707"/>
                        <a14:backgroundMark x1="15768" y1="29637" x2="11722" y2="42168"/>
                        <a14:backgroundMark x1="11722" y1="42168" x2="10218" y2="58333"/>
                        <a14:backgroundMark x1="10218" y1="58333" x2="10685" y2="60150"/>
                        <a14:backgroundMark x1="12811" y1="32957" x2="19658" y2="15664"/>
                        <a14:backgroundMark x1="19658" y1="15664" x2="11774" y2="56328"/>
                        <a14:backgroundMark x1="11774" y1="56328" x2="15560" y2="74185"/>
                        <a14:backgroundMark x1="15560" y1="74185" x2="22925" y2="86967"/>
                        <a14:backgroundMark x1="22925" y1="86967" x2="21992" y2="84148"/>
                      </a14:backgroundRemoval>
                    </a14:imgEffect>
                  </a14:imgLayer>
                </a14:imgProps>
              </a:ext>
              <a:ext uri="{28A0092B-C50C-407E-A947-70E740481C1C}">
                <a14:useLocalDpi xmlns:a14="http://schemas.microsoft.com/office/drawing/2010/main" val="0"/>
              </a:ext>
            </a:extLst>
          </a:blip>
          <a:srcRect/>
          <a:stretch>
            <a:fillRect/>
          </a:stretch>
        </p:blipFill>
        <p:spPr bwMode="auto">
          <a:xfrm>
            <a:off x="7248876" y="250335"/>
            <a:ext cx="4313951" cy="357085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D32A5ED2-5D43-EEC2-9AA3-247F3469F4A7}"/>
              </a:ext>
            </a:extLst>
          </p:cNvPr>
          <p:cNvSpPr txBox="1"/>
          <p:nvPr/>
        </p:nvSpPr>
        <p:spPr>
          <a:xfrm>
            <a:off x="562062" y="1539971"/>
            <a:ext cx="6493078" cy="1015663"/>
          </a:xfrm>
          <a:prstGeom prst="rect">
            <a:avLst/>
          </a:prstGeom>
          <a:noFill/>
        </p:spPr>
        <p:txBody>
          <a:bodyPr wrap="square" rtlCol="0">
            <a:spAutoFit/>
          </a:bodyPr>
          <a:lstStyle/>
          <a:p>
            <a:pPr algn="just"/>
            <a:r>
              <a:rPr lang="es-MX" sz="1200" dirty="0">
                <a:latin typeface="Arial" panose="020B0604020202020204" pitchFamily="34" charset="0"/>
                <a:cs typeface="Arial" panose="020B0604020202020204" pitchFamily="34" charset="0"/>
              </a:rPr>
              <a:t>No es lo mismo, la diferencia entre el aseguramiento de calidad y control de calidad es que uno centra las actividades planificadas y </a:t>
            </a:r>
            <a:r>
              <a:rPr lang="es-MX" sz="1200" dirty="0" err="1">
                <a:latin typeface="Arial" panose="020B0604020202020204" pitchFamily="34" charset="0"/>
                <a:cs typeface="Arial" panose="020B0604020202020204" pitchFamily="34" charset="0"/>
              </a:rPr>
              <a:t>sistematica</a:t>
            </a:r>
            <a:r>
              <a:rPr lang="es-MX" sz="1200" dirty="0">
                <a:latin typeface="Arial" panose="020B0604020202020204" pitchFamily="34" charset="0"/>
                <a:cs typeface="Arial" panose="020B0604020202020204" pitchFamily="34" charset="0"/>
              </a:rPr>
              <a:t> implementado para el sistema con el fin de garantizar un producto o servicio cumplan con nuestras condiciones de trabajo. Pero el control de calidad se basa en las actividades que se llevara a cabo en el momento de producir para que nuestro servicio cumpla con nuestros requisitos.</a:t>
            </a:r>
            <a:endParaRPr lang="es-PE" sz="1200" dirty="0">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4192EE24-9C3A-83F8-6600-0892E1F5873D}"/>
              </a:ext>
            </a:extLst>
          </p:cNvPr>
          <p:cNvSpPr txBox="1"/>
          <p:nvPr/>
        </p:nvSpPr>
        <p:spPr>
          <a:xfrm>
            <a:off x="562062" y="3313353"/>
            <a:ext cx="6493078" cy="1200329"/>
          </a:xfrm>
          <a:prstGeom prst="rect">
            <a:avLst/>
          </a:prstGeom>
          <a:noFill/>
        </p:spPr>
        <p:txBody>
          <a:bodyPr wrap="square" rtlCol="0">
            <a:spAutoFit/>
          </a:bodyPr>
          <a:lstStyle/>
          <a:p>
            <a:pPr marL="171450" indent="-171450" algn="just">
              <a:buFont typeface="Arial" panose="020B0604020202020204" pitchFamily="34" charset="0"/>
              <a:buChar char="•"/>
            </a:pPr>
            <a:r>
              <a:rPr lang="es-PE" sz="1200" dirty="0">
                <a:latin typeface="Arial" panose="020B0604020202020204" pitchFamily="34" charset="0"/>
                <a:cs typeface="Arial" panose="020B0604020202020204" pitchFamily="34" charset="0"/>
              </a:rPr>
              <a:t>Planificación de calidad</a:t>
            </a:r>
          </a:p>
          <a:p>
            <a:pPr marL="171450" indent="-171450" algn="just">
              <a:buFont typeface="Arial" panose="020B0604020202020204" pitchFamily="34" charset="0"/>
              <a:buChar char="•"/>
            </a:pPr>
            <a:r>
              <a:rPr lang="es-PE" sz="1200" dirty="0">
                <a:latin typeface="Arial" panose="020B0604020202020204" pitchFamily="34" charset="0"/>
                <a:cs typeface="Arial" panose="020B0604020202020204" pitchFamily="34" charset="0"/>
              </a:rPr>
              <a:t>Diseño y desarrollo de procesos</a:t>
            </a:r>
          </a:p>
          <a:p>
            <a:pPr marL="171450" indent="-171450" algn="just">
              <a:buFont typeface="Arial" panose="020B0604020202020204" pitchFamily="34" charset="0"/>
              <a:buChar char="•"/>
            </a:pPr>
            <a:r>
              <a:rPr lang="es-PE" sz="1200" dirty="0">
                <a:latin typeface="Arial" panose="020B0604020202020204" pitchFamily="34" charset="0"/>
                <a:cs typeface="Arial" panose="020B0604020202020204" pitchFamily="34" charset="0"/>
              </a:rPr>
              <a:t>Establecimiento de estándares</a:t>
            </a:r>
          </a:p>
          <a:p>
            <a:pPr marL="171450" indent="-171450" algn="just">
              <a:buFont typeface="Arial" panose="020B0604020202020204" pitchFamily="34" charset="0"/>
              <a:buChar char="•"/>
            </a:pPr>
            <a:r>
              <a:rPr lang="es-PE" sz="1200" dirty="0">
                <a:latin typeface="Arial" panose="020B0604020202020204" pitchFamily="34" charset="0"/>
                <a:cs typeface="Arial" panose="020B0604020202020204" pitchFamily="34" charset="0"/>
              </a:rPr>
              <a:t>Implementación de sistemas de gestión de calidad</a:t>
            </a:r>
          </a:p>
          <a:p>
            <a:pPr marL="171450" indent="-171450" algn="just">
              <a:buFont typeface="Arial" panose="020B0604020202020204" pitchFamily="34" charset="0"/>
              <a:buChar char="•"/>
            </a:pPr>
            <a:r>
              <a:rPr lang="es-PE" sz="1200" dirty="0">
                <a:latin typeface="Arial" panose="020B0604020202020204" pitchFamily="34" charset="0"/>
                <a:cs typeface="Arial" panose="020B0604020202020204" pitchFamily="34" charset="0"/>
              </a:rPr>
              <a:t>Gestión de documentos y registros</a:t>
            </a:r>
          </a:p>
          <a:p>
            <a:pPr marL="171450" indent="-171450" algn="just">
              <a:buFont typeface="Arial" panose="020B0604020202020204" pitchFamily="34" charset="0"/>
              <a:buChar char="•"/>
            </a:pPr>
            <a:r>
              <a:rPr lang="es-PE" sz="1200" dirty="0">
                <a:latin typeface="Arial" panose="020B0604020202020204" pitchFamily="34" charset="0"/>
                <a:cs typeface="Arial" panose="020B0604020202020204" pitchFamily="34" charset="0"/>
              </a:rPr>
              <a:t>Revisión de gestión</a:t>
            </a:r>
          </a:p>
        </p:txBody>
      </p:sp>
    </p:spTree>
    <p:extLst>
      <p:ext uri="{BB962C8B-B14F-4D97-AF65-F5344CB8AC3E}">
        <p14:creationId xmlns:p14="http://schemas.microsoft.com/office/powerpoint/2010/main" val="2925907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F0DB3FB-848A-4F56-9985-71EF545C8296}"/>
              </a:ext>
            </a:extLst>
          </p:cNvPr>
          <p:cNvSpPr txBox="1"/>
          <p:nvPr/>
        </p:nvSpPr>
        <p:spPr>
          <a:xfrm>
            <a:off x="3784832" y="109425"/>
            <a:ext cx="4253218" cy="584775"/>
          </a:xfrm>
          <a:prstGeom prst="rect">
            <a:avLst/>
          </a:prstGeom>
          <a:noFill/>
        </p:spPr>
        <p:txBody>
          <a:bodyPr wrap="square" rtlCol="0">
            <a:spAutoFit/>
          </a:bodyPr>
          <a:lstStyle/>
          <a:p>
            <a:r>
              <a:rPr lang="es-PE" sz="3200" b="1" dirty="0">
                <a:solidFill>
                  <a:srgbClr val="C00000"/>
                </a:solidFill>
              </a:rPr>
              <a:t>Control de calidad SW</a:t>
            </a:r>
            <a:endParaRPr lang="es-PE" sz="3200" dirty="0">
              <a:solidFill>
                <a:srgbClr val="C00000"/>
              </a:solidFill>
            </a:endParaRPr>
          </a:p>
        </p:txBody>
      </p:sp>
      <p:sp>
        <p:nvSpPr>
          <p:cNvPr id="2" name="CuadroTexto 1">
            <a:extLst>
              <a:ext uri="{FF2B5EF4-FFF2-40B4-BE49-F238E27FC236}">
                <a16:creationId xmlns:a16="http://schemas.microsoft.com/office/drawing/2014/main" id="{A8F2B43E-9110-4920-AD05-CBD98B280FBE}"/>
              </a:ext>
            </a:extLst>
          </p:cNvPr>
          <p:cNvSpPr txBox="1"/>
          <p:nvPr/>
        </p:nvSpPr>
        <p:spPr>
          <a:xfrm>
            <a:off x="637563" y="864066"/>
            <a:ext cx="4253218" cy="369332"/>
          </a:xfrm>
          <a:prstGeom prst="rect">
            <a:avLst/>
          </a:prstGeom>
          <a:noFill/>
        </p:spPr>
        <p:txBody>
          <a:bodyPr wrap="square" rtlCol="0">
            <a:spAutoFit/>
          </a:bodyPr>
          <a:lstStyle/>
          <a:p>
            <a:r>
              <a:rPr lang="es-MX" dirty="0"/>
              <a:t>1)QUE SIGNIFICA LA CALIDAD DE SOTFWARE?</a:t>
            </a:r>
            <a:endParaRPr lang="es-PE" dirty="0"/>
          </a:p>
        </p:txBody>
      </p:sp>
      <p:sp>
        <p:nvSpPr>
          <p:cNvPr id="4" name="CuadroTexto 3">
            <a:extLst>
              <a:ext uri="{FF2B5EF4-FFF2-40B4-BE49-F238E27FC236}">
                <a16:creationId xmlns:a16="http://schemas.microsoft.com/office/drawing/2014/main" id="{078F2486-7735-4547-949B-EFA5E7501CD1}"/>
              </a:ext>
            </a:extLst>
          </p:cNvPr>
          <p:cNvSpPr txBox="1"/>
          <p:nvPr/>
        </p:nvSpPr>
        <p:spPr>
          <a:xfrm>
            <a:off x="637563" y="2710320"/>
            <a:ext cx="6006518" cy="646331"/>
          </a:xfrm>
          <a:prstGeom prst="rect">
            <a:avLst/>
          </a:prstGeom>
          <a:noFill/>
        </p:spPr>
        <p:txBody>
          <a:bodyPr wrap="square" rtlCol="0">
            <a:spAutoFit/>
          </a:bodyPr>
          <a:lstStyle/>
          <a:p>
            <a:r>
              <a:rPr lang="es-MX" dirty="0"/>
              <a:t>2)¿CUAL ES LA DIFERENCIA ENTRE ASEGURAMIENTO DE LA CALIDAD Y CONTROL DE CALIDAD?</a:t>
            </a:r>
            <a:endParaRPr lang="es-PE" dirty="0"/>
          </a:p>
        </p:txBody>
      </p:sp>
      <p:sp>
        <p:nvSpPr>
          <p:cNvPr id="6" name="CuadroTexto 5">
            <a:extLst>
              <a:ext uri="{FF2B5EF4-FFF2-40B4-BE49-F238E27FC236}">
                <a16:creationId xmlns:a16="http://schemas.microsoft.com/office/drawing/2014/main" id="{B1B0D032-9102-40A0-A555-2D6C554ACE97}"/>
              </a:ext>
            </a:extLst>
          </p:cNvPr>
          <p:cNvSpPr txBox="1"/>
          <p:nvPr/>
        </p:nvSpPr>
        <p:spPr>
          <a:xfrm>
            <a:off x="808143" y="1155459"/>
            <a:ext cx="5546004" cy="1569660"/>
          </a:xfrm>
          <a:prstGeom prst="rect">
            <a:avLst/>
          </a:prstGeom>
          <a:noFill/>
        </p:spPr>
        <p:txBody>
          <a:bodyPr wrap="square" rtlCol="0">
            <a:spAutoFit/>
          </a:bodyPr>
          <a:lstStyle/>
          <a:p>
            <a:pPr algn="just"/>
            <a:endParaRPr lang="es-MX" sz="1200" dirty="0">
              <a:latin typeface="Arial" panose="020B0604020202020204" pitchFamily="34" charset="0"/>
              <a:cs typeface="Arial" panose="020B0604020202020204" pitchFamily="34" charset="0"/>
            </a:endParaRPr>
          </a:p>
          <a:p>
            <a:pPr algn="just"/>
            <a:r>
              <a:rPr lang="es-MX" sz="1200" dirty="0">
                <a:latin typeface="Arial" panose="020B0604020202020204" pitchFamily="34" charset="0"/>
                <a:cs typeface="Arial" panose="020B0604020202020204" pitchFamily="34" charset="0"/>
              </a:rPr>
              <a:t>Según el video significa lo mismo para las diferentes industrias.</a:t>
            </a:r>
          </a:p>
          <a:p>
            <a:pPr algn="just"/>
            <a:r>
              <a:rPr lang="es-MX" sz="1200" dirty="0">
                <a:latin typeface="Arial" panose="020B0604020202020204" pitchFamily="34" charset="0"/>
                <a:cs typeface="Arial" panose="020B0604020202020204" pitchFamily="34" charset="0"/>
              </a:rPr>
              <a:t>la calidad de software es la propiedad de un producto en satisfacer</a:t>
            </a:r>
          </a:p>
          <a:p>
            <a:pPr algn="just"/>
            <a:r>
              <a:rPr lang="es-MX" sz="1200" dirty="0">
                <a:latin typeface="Arial" panose="020B0604020202020204" pitchFamily="34" charset="0"/>
                <a:cs typeface="Arial" panose="020B0604020202020204" pitchFamily="34" charset="0"/>
              </a:rPr>
              <a:t>las necesidades de un usuario o un cliente.</a:t>
            </a:r>
          </a:p>
          <a:p>
            <a:pPr algn="just"/>
            <a:r>
              <a:rPr lang="es-MX" sz="1200" dirty="0">
                <a:latin typeface="Arial" panose="020B0604020202020204" pitchFamily="34" charset="0"/>
                <a:cs typeface="Arial" panose="020B0604020202020204" pitchFamily="34" charset="0"/>
              </a:rPr>
              <a:t>Actualmente la industria del software no tiene </a:t>
            </a:r>
          </a:p>
          <a:p>
            <a:pPr algn="just"/>
            <a:r>
              <a:rPr lang="es-MX" sz="1200" dirty="0">
                <a:latin typeface="Arial" panose="020B0604020202020204" pitchFamily="34" charset="0"/>
                <a:cs typeface="Arial" panose="020B0604020202020204" pitchFamily="34" charset="0"/>
              </a:rPr>
              <a:t>la madurez suficiente con la calidad que debería desarrollarse, además se cree </a:t>
            </a:r>
          </a:p>
          <a:p>
            <a:pPr algn="just"/>
            <a:r>
              <a:rPr lang="es-MX" sz="1200" dirty="0">
                <a:latin typeface="Arial" panose="020B0604020202020204" pitchFamily="34" charset="0"/>
                <a:cs typeface="Arial" panose="020B0604020202020204" pitchFamily="34" charset="0"/>
              </a:rPr>
              <a:t>que una producción de software de no ser evaluado y revisado en todas las facetas. </a:t>
            </a:r>
            <a:endParaRPr lang="es-PE" sz="12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CC3A58F2-2CBC-4CD9-B39D-0A1504C98B57}"/>
              </a:ext>
            </a:extLst>
          </p:cNvPr>
          <p:cNvSpPr txBox="1"/>
          <p:nvPr/>
        </p:nvSpPr>
        <p:spPr>
          <a:xfrm>
            <a:off x="796953" y="3526517"/>
            <a:ext cx="5780015" cy="1200329"/>
          </a:xfrm>
          <a:prstGeom prst="rect">
            <a:avLst/>
          </a:prstGeom>
          <a:noFill/>
        </p:spPr>
        <p:txBody>
          <a:bodyPr wrap="square" rtlCol="0">
            <a:spAutoFit/>
          </a:bodyPr>
          <a:lstStyle/>
          <a:p>
            <a:r>
              <a:rPr lang="es-MX" sz="1200" dirty="0">
                <a:latin typeface="Arial" panose="020B0604020202020204" pitchFamily="34" charset="0"/>
                <a:cs typeface="Arial" panose="020B0604020202020204" pitchFamily="34" charset="0"/>
              </a:rPr>
              <a:t>La diferencia principal entre un aseguramiento de la calidad y control de calidad</a:t>
            </a:r>
          </a:p>
          <a:p>
            <a:r>
              <a:rPr lang="es-MX" sz="1200" dirty="0">
                <a:latin typeface="Arial" panose="020B0604020202020204" pitchFamily="34" charset="0"/>
                <a:cs typeface="Arial" panose="020B0604020202020204" pitchFamily="34" charset="0"/>
              </a:rPr>
              <a:t> es que la primera vela el proceso construcción con la técnica llamada QUALITY ASSURANCE </a:t>
            </a:r>
          </a:p>
          <a:p>
            <a:r>
              <a:rPr lang="es-MX" sz="1200" dirty="0">
                <a:latin typeface="Arial" panose="020B0604020202020204" pitchFamily="34" charset="0"/>
                <a:cs typeface="Arial" panose="020B0604020202020204" pitchFamily="34" charset="0"/>
              </a:rPr>
              <a:t>en español aseguramiento de la calidad y el control de calidad específicamente </a:t>
            </a:r>
          </a:p>
          <a:p>
            <a:r>
              <a:rPr lang="es-MX" sz="1200" dirty="0">
                <a:latin typeface="Arial" panose="020B0604020202020204" pitchFamily="34" charset="0"/>
                <a:cs typeface="Arial" panose="020B0604020202020204" pitchFamily="34" charset="0"/>
              </a:rPr>
              <a:t>hace focos sobre los productos tanto del software como los entregables previos al </a:t>
            </a:r>
          </a:p>
          <a:p>
            <a:r>
              <a:rPr lang="es-MX" sz="1200" dirty="0">
                <a:latin typeface="Arial" panose="020B0604020202020204" pitchFamily="34" charset="0"/>
                <a:cs typeface="Arial" panose="020B0604020202020204" pitchFamily="34" charset="0"/>
              </a:rPr>
              <a:t>inicio de construcción del software.</a:t>
            </a:r>
            <a:endParaRPr lang="es-PE" sz="1200" dirty="0">
              <a:latin typeface="Arial" panose="020B0604020202020204" pitchFamily="34" charset="0"/>
              <a:cs typeface="Arial" panose="020B0604020202020204" pitchFamily="34" charset="0"/>
            </a:endParaRPr>
          </a:p>
        </p:txBody>
      </p:sp>
      <p:pic>
        <p:nvPicPr>
          <p:cNvPr id="2054" name="Picture 6" descr="Control de Calidad – Camara de Comercio Empresarial">
            <a:extLst>
              <a:ext uri="{FF2B5EF4-FFF2-40B4-BE49-F238E27FC236}">
                <a16:creationId xmlns:a16="http://schemas.microsoft.com/office/drawing/2014/main" id="{839747D3-DE42-4602-A625-032AE11F3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480" y="1324496"/>
            <a:ext cx="4383234" cy="28021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48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D441A6-A24E-4EB2-9F9F-972599803386}"/>
              </a:ext>
            </a:extLst>
          </p:cNvPr>
          <p:cNvSpPr txBox="1"/>
          <p:nvPr/>
        </p:nvSpPr>
        <p:spPr>
          <a:xfrm>
            <a:off x="679509" y="541963"/>
            <a:ext cx="4244829" cy="369332"/>
          </a:xfrm>
          <a:prstGeom prst="rect">
            <a:avLst/>
          </a:prstGeom>
          <a:noFill/>
        </p:spPr>
        <p:txBody>
          <a:bodyPr wrap="square" rtlCol="0">
            <a:spAutoFit/>
          </a:bodyPr>
          <a:lstStyle/>
          <a:p>
            <a:r>
              <a:rPr lang="es-MX" dirty="0"/>
              <a:t>3)¿Cuál es el costo de no tener calidad?</a:t>
            </a:r>
            <a:endParaRPr lang="es-PE" dirty="0"/>
          </a:p>
        </p:txBody>
      </p:sp>
      <p:sp>
        <p:nvSpPr>
          <p:cNvPr id="3" name="CuadroTexto 2">
            <a:extLst>
              <a:ext uri="{FF2B5EF4-FFF2-40B4-BE49-F238E27FC236}">
                <a16:creationId xmlns:a16="http://schemas.microsoft.com/office/drawing/2014/main" id="{3EBE2E3F-D3BD-4B2E-9688-E664E2AD4B28}"/>
              </a:ext>
            </a:extLst>
          </p:cNvPr>
          <p:cNvSpPr txBox="1"/>
          <p:nvPr/>
        </p:nvSpPr>
        <p:spPr>
          <a:xfrm>
            <a:off x="771788" y="2885623"/>
            <a:ext cx="6635691" cy="646331"/>
          </a:xfrm>
          <a:prstGeom prst="rect">
            <a:avLst/>
          </a:prstGeom>
          <a:noFill/>
        </p:spPr>
        <p:txBody>
          <a:bodyPr wrap="square" rtlCol="0">
            <a:spAutoFit/>
          </a:bodyPr>
          <a:lstStyle/>
          <a:p>
            <a:r>
              <a:rPr lang="es-MX" dirty="0"/>
              <a:t>4)¿Cómo una organización puede determinar si debe invertir en Control de la Calidad o en Aseguramiento de la Calidad?</a:t>
            </a:r>
            <a:endParaRPr lang="es-PE" dirty="0"/>
          </a:p>
        </p:txBody>
      </p:sp>
      <p:sp>
        <p:nvSpPr>
          <p:cNvPr id="4" name="CuadroTexto 3">
            <a:extLst>
              <a:ext uri="{FF2B5EF4-FFF2-40B4-BE49-F238E27FC236}">
                <a16:creationId xmlns:a16="http://schemas.microsoft.com/office/drawing/2014/main" id="{F6DEC333-3386-4ADA-83CE-4D50AF6CD63D}"/>
              </a:ext>
            </a:extLst>
          </p:cNvPr>
          <p:cNvSpPr txBox="1"/>
          <p:nvPr/>
        </p:nvSpPr>
        <p:spPr>
          <a:xfrm>
            <a:off x="926985" y="1021296"/>
            <a:ext cx="6388216" cy="1754326"/>
          </a:xfrm>
          <a:prstGeom prst="rect">
            <a:avLst/>
          </a:prstGeom>
          <a:noFill/>
        </p:spPr>
        <p:txBody>
          <a:bodyPr wrap="square" rtlCol="0">
            <a:spAutoFit/>
          </a:bodyPr>
          <a:lstStyle/>
          <a:p>
            <a:r>
              <a:rPr lang="es-MX" sz="1200" dirty="0">
                <a:latin typeface="Arial" panose="020B0604020202020204" pitchFamily="34" charset="0"/>
                <a:cs typeface="Arial" panose="020B0604020202020204" pitchFamily="34" charset="0"/>
              </a:rPr>
              <a:t>Los defectos que no se detectan inicialmente en el software tienen la posibilidad de crecer y volverse más problemáticos a medida que avanza el ciclo de producción. Este crecimiento de los defectos puede acarrear mayores costos, tanto en términos de recursos como de tiempo.</a:t>
            </a:r>
          </a:p>
          <a:p>
            <a:r>
              <a:rPr lang="es-MX" sz="1200" dirty="0">
                <a:latin typeface="Arial" panose="020B0604020202020204" pitchFamily="34" charset="0"/>
                <a:cs typeface="Arial" panose="020B0604020202020204" pitchFamily="34" charset="0"/>
              </a:rPr>
              <a:t> Y si el producto  se lanza a gran escala, existe una alta probabilidad de la pérdida de confianza en la marca y una disminución de la lealtad del cliente.</a:t>
            </a:r>
          </a:p>
          <a:p>
            <a:r>
              <a:rPr lang="es-MX" sz="1200" dirty="0">
                <a:latin typeface="Arial" panose="020B0604020202020204" pitchFamily="34" charset="0"/>
                <a:cs typeface="Arial" panose="020B0604020202020204" pitchFamily="34" charset="0"/>
              </a:rPr>
              <a:t> Y si hablamos de una producción dirigido a clientes internos, estos defectos son más  identificables, pero aún así van a generar la necesidad de retrabajo y correcciones adicionales, lo que consume recursos valiosos y retrasa otros proyectos.</a:t>
            </a:r>
            <a:endParaRPr lang="es-PE" sz="12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44B24833-DDFC-4C98-A5CC-52B1A5041683}"/>
              </a:ext>
            </a:extLst>
          </p:cNvPr>
          <p:cNvSpPr txBox="1"/>
          <p:nvPr/>
        </p:nvSpPr>
        <p:spPr>
          <a:xfrm>
            <a:off x="847289" y="3649211"/>
            <a:ext cx="6560190" cy="2123658"/>
          </a:xfrm>
          <a:prstGeom prst="rect">
            <a:avLst/>
          </a:prstGeom>
          <a:noFill/>
        </p:spPr>
        <p:txBody>
          <a:bodyPr wrap="square" rtlCol="0">
            <a:spAutoFit/>
          </a:bodyPr>
          <a:lstStyle/>
          <a:p>
            <a:r>
              <a:rPr lang="es-MX" sz="1200" dirty="0">
                <a:latin typeface="Arial" panose="020B0604020202020204" pitchFamily="34" charset="0"/>
                <a:cs typeface="Arial" panose="020B0604020202020204" pitchFamily="34" charset="0"/>
              </a:rPr>
              <a:t>La estrategia más efectiva para garantizar la calidad y la satisfacción del cliente es contar con ambos enfoques, pero su implementación va depender de la cultura y los valores de la organización.</a:t>
            </a:r>
          </a:p>
          <a:p>
            <a:endParaRPr lang="es-MX" sz="1200" dirty="0">
              <a:latin typeface="Arial" panose="020B0604020202020204" pitchFamily="34" charset="0"/>
              <a:cs typeface="Arial" panose="020B0604020202020204" pitchFamily="34" charset="0"/>
            </a:endParaRPr>
          </a:p>
          <a:p>
            <a:r>
              <a:rPr lang="es-MX" sz="1200" dirty="0">
                <a:latin typeface="Arial" panose="020B0604020202020204" pitchFamily="34" charset="0"/>
                <a:cs typeface="Arial" panose="020B0604020202020204" pitchFamily="34" charset="0"/>
              </a:rPr>
              <a:t>Una adecuada implementación de procesos y sistemas garantizan  la calidad en todas las etapas de producción o prestación del servicio y beneficia tanto al control de calidad.</a:t>
            </a:r>
          </a:p>
          <a:p>
            <a:r>
              <a:rPr lang="es-MX" sz="1200" dirty="0">
                <a:latin typeface="Arial" panose="020B0604020202020204" pitchFamily="34" charset="0"/>
                <a:cs typeface="Arial" panose="020B0604020202020204" pitchFamily="34" charset="0"/>
              </a:rPr>
              <a:t>se puede tener en cuenta la </a:t>
            </a:r>
            <a:r>
              <a:rPr lang="es-MX" sz="1200" dirty="0" err="1">
                <a:latin typeface="Arial" panose="020B0604020202020204" pitchFamily="34" charset="0"/>
                <a:cs typeface="Arial" panose="020B0604020202020204" pitchFamily="34" charset="0"/>
              </a:rPr>
              <a:t>variacion</a:t>
            </a:r>
            <a:r>
              <a:rPr lang="es-MX" sz="1200" dirty="0">
                <a:latin typeface="Arial" panose="020B0604020202020204" pitchFamily="34" charset="0"/>
                <a:cs typeface="Arial" panose="020B0604020202020204" pitchFamily="34" charset="0"/>
              </a:rPr>
              <a:t>  o presencia de ambos  dependiendo si los costos de los defectos son altos en ese caso se puede  optar por  invertir más en Aseguramiento de Calidad para prevenir problemas desde el principio.</a:t>
            </a:r>
          </a:p>
          <a:p>
            <a:endParaRPr lang="es-MX" sz="1200" dirty="0">
              <a:latin typeface="Arial" panose="020B0604020202020204" pitchFamily="34" charset="0"/>
              <a:cs typeface="Arial" panose="020B0604020202020204" pitchFamily="34" charset="0"/>
            </a:endParaRPr>
          </a:p>
          <a:p>
            <a:r>
              <a:rPr lang="es-MX" sz="1200" dirty="0">
                <a:latin typeface="Arial" panose="020B0604020202020204" pitchFamily="34" charset="0"/>
                <a:cs typeface="Arial" panose="020B0604020202020204" pitchFamily="34" charset="0"/>
              </a:rPr>
              <a:t> </a:t>
            </a:r>
            <a:endParaRPr lang="es-PE" sz="1200" dirty="0">
              <a:latin typeface="Arial" panose="020B0604020202020204" pitchFamily="34" charset="0"/>
              <a:cs typeface="Arial" panose="020B0604020202020204" pitchFamily="34" charset="0"/>
            </a:endParaRPr>
          </a:p>
        </p:txBody>
      </p:sp>
      <p:pic>
        <p:nvPicPr>
          <p:cNvPr id="4098" name="Picture 2" descr="Aseguramiento de la calidad - Ebegroup">
            <a:extLst>
              <a:ext uri="{FF2B5EF4-FFF2-40B4-BE49-F238E27FC236}">
                <a16:creationId xmlns:a16="http://schemas.microsoft.com/office/drawing/2014/main" id="{A8732E63-3C21-4949-892E-42488DED4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7479" y="1454980"/>
            <a:ext cx="4153948" cy="20769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212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2639269-1E9E-4237-B149-F65027AD9FD0}"/>
              </a:ext>
            </a:extLst>
          </p:cNvPr>
          <p:cNvSpPr txBox="1"/>
          <p:nvPr/>
        </p:nvSpPr>
        <p:spPr>
          <a:xfrm>
            <a:off x="780176" y="511728"/>
            <a:ext cx="6283353" cy="646331"/>
          </a:xfrm>
          <a:prstGeom prst="rect">
            <a:avLst/>
          </a:prstGeom>
          <a:noFill/>
        </p:spPr>
        <p:txBody>
          <a:bodyPr wrap="square" rtlCol="0">
            <a:spAutoFit/>
          </a:bodyPr>
          <a:lstStyle/>
          <a:p>
            <a:r>
              <a:rPr lang="es-MX" dirty="0"/>
              <a:t>5)¿Qué recomendaciones aconsejaría a la hora de poner en marcha un área de Aseguramiento y Control de la Calidad? </a:t>
            </a:r>
            <a:endParaRPr lang="es-PE" dirty="0"/>
          </a:p>
        </p:txBody>
      </p:sp>
      <p:sp>
        <p:nvSpPr>
          <p:cNvPr id="3" name="CuadroTexto 2">
            <a:extLst>
              <a:ext uri="{FF2B5EF4-FFF2-40B4-BE49-F238E27FC236}">
                <a16:creationId xmlns:a16="http://schemas.microsoft.com/office/drawing/2014/main" id="{CEF52EB9-856E-4E4D-B824-E53C3800E055}"/>
              </a:ext>
            </a:extLst>
          </p:cNvPr>
          <p:cNvSpPr txBox="1"/>
          <p:nvPr/>
        </p:nvSpPr>
        <p:spPr>
          <a:xfrm>
            <a:off x="914400" y="1442906"/>
            <a:ext cx="5181600" cy="830997"/>
          </a:xfrm>
          <a:prstGeom prst="rect">
            <a:avLst/>
          </a:prstGeom>
          <a:noFill/>
        </p:spPr>
        <p:txBody>
          <a:bodyPr wrap="square" rtlCol="0">
            <a:spAutoFit/>
          </a:bodyPr>
          <a:lstStyle/>
          <a:p>
            <a:r>
              <a:rPr lang="es-MX" sz="1200" dirty="0">
                <a:latin typeface="Arial" panose="020B0604020202020204" pitchFamily="34" charset="0"/>
                <a:cs typeface="Arial" panose="020B0604020202020204" pitchFamily="34" charset="0"/>
              </a:rPr>
              <a:t>Se debe de evaluar la organización para ver que tan madura esta para poder implementar un proceso de aseguramiento de calidad y control, esto incluye evaluar los subprocesos de producción y su cultura para poder armar un flujo de trabajo que vaya alineado a la organización.</a:t>
            </a:r>
            <a:endParaRPr lang="es-PE" sz="1200" dirty="0">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85965C02-0B48-4E4A-B7F2-73C72B087D40}"/>
              </a:ext>
            </a:extLst>
          </p:cNvPr>
          <p:cNvSpPr txBox="1"/>
          <p:nvPr/>
        </p:nvSpPr>
        <p:spPr>
          <a:xfrm>
            <a:off x="780176" y="2710320"/>
            <a:ext cx="5553512" cy="646331"/>
          </a:xfrm>
          <a:prstGeom prst="rect">
            <a:avLst/>
          </a:prstGeom>
          <a:noFill/>
        </p:spPr>
        <p:txBody>
          <a:bodyPr wrap="square" rtlCol="0">
            <a:spAutoFit/>
          </a:bodyPr>
          <a:lstStyle/>
          <a:p>
            <a:r>
              <a:rPr lang="es-MX" dirty="0"/>
              <a:t>6)¿Cuáles deberían ser las responsabilidades de un profesional de Aseguramiento de la Calidad? </a:t>
            </a:r>
            <a:endParaRPr lang="es-PE" dirty="0"/>
          </a:p>
        </p:txBody>
      </p:sp>
      <p:sp>
        <p:nvSpPr>
          <p:cNvPr id="5" name="CuadroTexto 4">
            <a:extLst>
              <a:ext uri="{FF2B5EF4-FFF2-40B4-BE49-F238E27FC236}">
                <a16:creationId xmlns:a16="http://schemas.microsoft.com/office/drawing/2014/main" id="{1BD01DB4-E9CC-44D3-ACF9-A829C2701C67}"/>
              </a:ext>
            </a:extLst>
          </p:cNvPr>
          <p:cNvSpPr txBox="1"/>
          <p:nvPr/>
        </p:nvSpPr>
        <p:spPr>
          <a:xfrm>
            <a:off x="963336" y="3482475"/>
            <a:ext cx="5083728" cy="2123658"/>
          </a:xfrm>
          <a:prstGeom prst="rect">
            <a:avLst/>
          </a:prstGeom>
          <a:noFill/>
        </p:spPr>
        <p:txBody>
          <a:bodyPr wrap="square" rtlCol="0">
            <a:spAutoFit/>
          </a:bodyPr>
          <a:lstStyle/>
          <a:p>
            <a:r>
              <a:rPr lang="es-MX" sz="1200" dirty="0">
                <a:latin typeface="Arial" panose="020B0604020202020204" pitchFamily="34" charset="0"/>
                <a:cs typeface="Arial" panose="020B0604020202020204" pitchFamily="34" charset="0"/>
              </a:rPr>
              <a:t>Las responsabilidades de un gestor de calidad seria velar por la optimización y buen desempeño de los procesos de la organización, también debería poder determinar si los procesos existentes son los mejores o se pueden mejorar o sustituir por otros, entre las responsabilidades de un gestor de calidad debe de poder medir los procesos para obtener las métricas de desempeño para toma de decisiones en conjunto con la organización para ver el camino a tomar y por ultimo ese gestor de calidad debe de involucrar a la organización dentro del proceso de aseguramiento de la calidad para que la organización se sienta parte del proceso de velar para que la calidad del producto se mantenga. </a:t>
            </a:r>
            <a:endParaRPr lang="es-PE" sz="1200" dirty="0">
              <a:latin typeface="Arial" panose="020B0604020202020204" pitchFamily="34" charset="0"/>
              <a:cs typeface="Arial" panose="020B0604020202020204" pitchFamily="34" charset="0"/>
            </a:endParaRPr>
          </a:p>
        </p:txBody>
      </p:sp>
      <p:pic>
        <p:nvPicPr>
          <p:cNvPr id="6" name="Picture 4" descr="Evolución de la calidad timeline | Timetoast timelines">
            <a:extLst>
              <a:ext uri="{FF2B5EF4-FFF2-40B4-BE49-F238E27FC236}">
                <a16:creationId xmlns:a16="http://schemas.microsoft.com/office/drawing/2014/main" id="{BF4023F9-2434-42F9-BC2B-90DFCCDB8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1221" y="1207980"/>
            <a:ext cx="3881045" cy="30046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6836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TM04033927[[fn=Evento principal]]</Template>
  <TotalTime>65</TotalTime>
  <Words>919</Words>
  <Application>Microsoft Office PowerPoint</Application>
  <PresentationFormat>Panorámica</PresentationFormat>
  <Paragraphs>51</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Impact</vt:lpstr>
      <vt:lpstr>Söhne</vt:lpstr>
      <vt:lpstr>Evento principal</vt:lpstr>
      <vt:lpstr>ACTIVIDAD 1</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 1</dc:title>
  <dc:creator>Ronald Valdivia</dc:creator>
  <cp:lastModifiedBy>a19202278 (Vega Ortiz, David Kenshin)</cp:lastModifiedBy>
  <cp:revision>6</cp:revision>
  <dcterms:created xsi:type="dcterms:W3CDTF">2024-01-26T20:30:23Z</dcterms:created>
  <dcterms:modified xsi:type="dcterms:W3CDTF">2024-01-27T02:39:53Z</dcterms:modified>
</cp:coreProperties>
</file>