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79" r:id="rId3"/>
    <p:sldId id="687" r:id="rId4"/>
    <p:sldId id="686" r:id="rId5"/>
    <p:sldId id="683" r:id="rId6"/>
    <p:sldId id="685" r:id="rId7"/>
    <p:sldId id="684" r:id="rId8"/>
    <p:sldId id="692" r:id="rId9"/>
    <p:sldId id="695" r:id="rId10"/>
    <p:sldId id="688" r:id="rId11"/>
    <p:sldId id="694" r:id="rId12"/>
    <p:sldId id="693" r:id="rId13"/>
    <p:sldId id="672" r:id="rId14"/>
    <p:sldId id="697" r:id="rId15"/>
    <p:sldId id="696" r:id="rId16"/>
    <p:sldId id="277"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8" userDrawn="1">
          <p15:clr>
            <a:srgbClr val="A4A3A4"/>
          </p15:clr>
        </p15:guide>
        <p15:guide id="2" orient="horz" pos="43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AN HADIT CRUZ ZEVALLOS" initials="MHC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FF"/>
    <a:srgbClr val="75E0EB"/>
    <a:srgbClr val="4BD6E5"/>
    <a:srgbClr val="F0BDD0"/>
    <a:srgbClr val="EFB8CD"/>
    <a:srgbClr val="66CCFF"/>
    <a:srgbClr val="FE4128"/>
    <a:srgbClr val="A0CD28"/>
    <a:srgbClr val="C3E325"/>
    <a:srgbClr val="FE8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5" autoAdjust="0"/>
    <p:restoredTop sz="86420" autoAdjust="0"/>
  </p:normalViewPr>
  <p:slideViewPr>
    <p:cSldViewPr snapToGrid="0">
      <p:cViewPr varScale="1">
        <p:scale>
          <a:sx n="71" d="100"/>
          <a:sy n="71" d="100"/>
        </p:scale>
        <p:origin x="1176" y="48"/>
      </p:cViewPr>
      <p:guideLst>
        <p:guide pos="98"/>
        <p:guide orient="horz" pos="4320"/>
      </p:guideLst>
    </p:cSldViewPr>
  </p:slideViewPr>
  <p:outlineViewPr>
    <p:cViewPr>
      <p:scale>
        <a:sx n="33" d="100"/>
        <a:sy n="33" d="100"/>
      </p:scale>
      <p:origin x="0" y="-6426"/>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des Mayor Sergio jose" userId="2ce11969-9ba1-44e8-a4bb-f499b005aae9" providerId="ADAL" clId="{B25702D2-6427-40A1-B653-2E3B5C281F23}"/>
    <pc:docChg chg="modSld">
      <pc:chgData name="Paredes Mayor Sergio jose" userId="2ce11969-9ba1-44e8-a4bb-f499b005aae9" providerId="ADAL" clId="{B25702D2-6427-40A1-B653-2E3B5C281F23}" dt="2021-08-06T15:17:27.810" v="13" actId="12"/>
      <pc:docMkLst>
        <pc:docMk/>
      </pc:docMkLst>
      <pc:sldChg chg="modSp mod">
        <pc:chgData name="Paredes Mayor Sergio jose" userId="2ce11969-9ba1-44e8-a4bb-f499b005aae9" providerId="ADAL" clId="{B25702D2-6427-40A1-B653-2E3B5C281F23}" dt="2021-08-06T15:17:27.810" v="13" actId="12"/>
        <pc:sldMkLst>
          <pc:docMk/>
          <pc:sldMk cId="1670823729" sldId="279"/>
        </pc:sldMkLst>
        <pc:spChg chg="mod">
          <ac:chgData name="Paredes Mayor Sergio jose" userId="2ce11969-9ba1-44e8-a4bb-f499b005aae9" providerId="ADAL" clId="{B25702D2-6427-40A1-B653-2E3B5C281F23}" dt="2021-08-06T15:17:27.810" v="13" actId="12"/>
          <ac:spMkLst>
            <pc:docMk/>
            <pc:sldMk cId="1670823729" sldId="279"/>
            <ac:spMk id="1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B79A86-E10B-4822-AB26-719DC9320225}" type="doc">
      <dgm:prSet loTypeId="urn:microsoft.com/office/officeart/2005/8/layout/cycle7" loCatId="cycle" qsTypeId="urn:microsoft.com/office/officeart/2005/8/quickstyle/3d3" qsCatId="3D" csTypeId="urn:microsoft.com/office/officeart/2005/8/colors/colorful2" csCatId="colorful" phldr="1"/>
      <dgm:spPr/>
      <dgm:t>
        <a:bodyPr/>
        <a:lstStyle/>
        <a:p>
          <a:endParaRPr lang="es-PE"/>
        </a:p>
      </dgm:t>
    </dgm:pt>
    <dgm:pt modelId="{12E74F4B-0377-4FB4-B428-7B2F95032AB1}">
      <dgm:prSet phldrT="[Texto]"/>
      <dgm:spPr/>
      <dgm:t>
        <a:bodyPr/>
        <a:lstStyle/>
        <a:p>
          <a:r>
            <a:rPr lang="es-PE" dirty="0"/>
            <a:t>La tesis </a:t>
          </a:r>
        </a:p>
      </dgm:t>
    </dgm:pt>
    <dgm:pt modelId="{76DD693D-08F2-4F8F-B2C3-4F771A2A68D9}" type="parTrans" cxnId="{AF93C1EB-BD84-43E2-8AB7-A0BA60B107AE}">
      <dgm:prSet/>
      <dgm:spPr/>
      <dgm:t>
        <a:bodyPr/>
        <a:lstStyle/>
        <a:p>
          <a:endParaRPr lang="es-PE"/>
        </a:p>
      </dgm:t>
    </dgm:pt>
    <dgm:pt modelId="{AB3422FF-5106-4AED-93EC-3F2196B97943}" type="sibTrans" cxnId="{AF93C1EB-BD84-43E2-8AB7-A0BA60B107AE}">
      <dgm:prSet/>
      <dgm:spPr/>
      <dgm:t>
        <a:bodyPr/>
        <a:lstStyle/>
        <a:p>
          <a:endParaRPr lang="es-PE"/>
        </a:p>
      </dgm:t>
    </dgm:pt>
    <dgm:pt modelId="{E1BBAD4D-CF2E-4AA6-A453-7352479C8C13}">
      <dgm:prSet phldrT="[Texto]"/>
      <dgm:spPr/>
      <dgm:t>
        <a:bodyPr/>
        <a:lstStyle/>
        <a:p>
          <a:r>
            <a:rPr lang="es-PE" dirty="0"/>
            <a:t>Conclusión </a:t>
          </a:r>
        </a:p>
      </dgm:t>
    </dgm:pt>
    <dgm:pt modelId="{3118BC61-AC95-4C28-892D-8FFE396E0849}" type="parTrans" cxnId="{844864B0-DE83-4BED-9FA5-22ED136D2D91}">
      <dgm:prSet/>
      <dgm:spPr/>
      <dgm:t>
        <a:bodyPr/>
        <a:lstStyle/>
        <a:p>
          <a:endParaRPr lang="es-PE"/>
        </a:p>
      </dgm:t>
    </dgm:pt>
    <dgm:pt modelId="{A9F06652-37FE-4587-B837-A0E3E1D7EF9C}" type="sibTrans" cxnId="{844864B0-DE83-4BED-9FA5-22ED136D2D91}">
      <dgm:prSet/>
      <dgm:spPr/>
      <dgm:t>
        <a:bodyPr/>
        <a:lstStyle/>
        <a:p>
          <a:endParaRPr lang="es-PE"/>
        </a:p>
      </dgm:t>
    </dgm:pt>
    <dgm:pt modelId="{2B01DE56-D8BE-4F3A-BE00-3477C0358E79}">
      <dgm:prSet phldrT="[Texto]"/>
      <dgm:spPr/>
      <dgm:t>
        <a:bodyPr/>
        <a:lstStyle/>
        <a:p>
          <a:r>
            <a:rPr lang="es-PE" dirty="0"/>
            <a:t>Los argumentos </a:t>
          </a:r>
        </a:p>
      </dgm:t>
    </dgm:pt>
    <dgm:pt modelId="{B9D75688-2402-4830-A35E-B06B3204FB06}" type="parTrans" cxnId="{F5AA431E-FA4F-43B0-A9D8-69896D0D0B02}">
      <dgm:prSet/>
      <dgm:spPr/>
      <dgm:t>
        <a:bodyPr/>
        <a:lstStyle/>
        <a:p>
          <a:endParaRPr lang="es-PE"/>
        </a:p>
      </dgm:t>
    </dgm:pt>
    <dgm:pt modelId="{CEBE5261-6DB7-4622-AC73-6E99996848D7}" type="sibTrans" cxnId="{F5AA431E-FA4F-43B0-A9D8-69896D0D0B02}">
      <dgm:prSet/>
      <dgm:spPr/>
      <dgm:t>
        <a:bodyPr/>
        <a:lstStyle/>
        <a:p>
          <a:endParaRPr lang="es-PE"/>
        </a:p>
      </dgm:t>
    </dgm:pt>
    <dgm:pt modelId="{A27F8826-4E2B-4912-A05E-8CA760DFCBF3}" type="pres">
      <dgm:prSet presAssocID="{F9B79A86-E10B-4822-AB26-719DC9320225}" presName="Name0" presStyleCnt="0">
        <dgm:presLayoutVars>
          <dgm:dir/>
          <dgm:resizeHandles val="exact"/>
        </dgm:presLayoutVars>
      </dgm:prSet>
      <dgm:spPr/>
    </dgm:pt>
    <dgm:pt modelId="{088CCF10-4935-4F3D-89B6-D55EB301CE62}" type="pres">
      <dgm:prSet presAssocID="{12E74F4B-0377-4FB4-B428-7B2F95032AB1}" presName="node" presStyleLbl="node1" presStyleIdx="0" presStyleCnt="3">
        <dgm:presLayoutVars>
          <dgm:bulletEnabled val="1"/>
        </dgm:presLayoutVars>
      </dgm:prSet>
      <dgm:spPr/>
    </dgm:pt>
    <dgm:pt modelId="{BD59F9F7-AA13-407D-8A89-83B04C0DB628}" type="pres">
      <dgm:prSet presAssocID="{AB3422FF-5106-4AED-93EC-3F2196B97943}" presName="sibTrans" presStyleLbl="sibTrans2D1" presStyleIdx="0" presStyleCnt="3"/>
      <dgm:spPr/>
    </dgm:pt>
    <dgm:pt modelId="{87CFED69-5667-474F-BCC4-38E78E664B40}" type="pres">
      <dgm:prSet presAssocID="{AB3422FF-5106-4AED-93EC-3F2196B97943}" presName="connectorText" presStyleLbl="sibTrans2D1" presStyleIdx="0" presStyleCnt="3"/>
      <dgm:spPr/>
    </dgm:pt>
    <dgm:pt modelId="{FC716EF9-3319-4CC0-BF71-C2012EA0B79B}" type="pres">
      <dgm:prSet presAssocID="{E1BBAD4D-CF2E-4AA6-A453-7352479C8C13}" presName="node" presStyleLbl="node1" presStyleIdx="1" presStyleCnt="3">
        <dgm:presLayoutVars>
          <dgm:bulletEnabled val="1"/>
        </dgm:presLayoutVars>
      </dgm:prSet>
      <dgm:spPr/>
    </dgm:pt>
    <dgm:pt modelId="{14E3DD25-A3AC-40D8-9F73-99DFD8CB9EAE}" type="pres">
      <dgm:prSet presAssocID="{A9F06652-37FE-4587-B837-A0E3E1D7EF9C}" presName="sibTrans" presStyleLbl="sibTrans2D1" presStyleIdx="1" presStyleCnt="3"/>
      <dgm:spPr/>
    </dgm:pt>
    <dgm:pt modelId="{3CD34BB2-C585-4404-9689-03F2736227D7}" type="pres">
      <dgm:prSet presAssocID="{A9F06652-37FE-4587-B837-A0E3E1D7EF9C}" presName="connectorText" presStyleLbl="sibTrans2D1" presStyleIdx="1" presStyleCnt="3"/>
      <dgm:spPr/>
    </dgm:pt>
    <dgm:pt modelId="{9D79DD3F-A3ED-448D-BA52-1A701D22B2F4}" type="pres">
      <dgm:prSet presAssocID="{2B01DE56-D8BE-4F3A-BE00-3477C0358E79}" presName="node" presStyleLbl="node1" presStyleIdx="2" presStyleCnt="3">
        <dgm:presLayoutVars>
          <dgm:bulletEnabled val="1"/>
        </dgm:presLayoutVars>
      </dgm:prSet>
      <dgm:spPr/>
    </dgm:pt>
    <dgm:pt modelId="{42E298BE-4968-4D2D-91CE-6CFC98ADF2EF}" type="pres">
      <dgm:prSet presAssocID="{CEBE5261-6DB7-4622-AC73-6E99996848D7}" presName="sibTrans" presStyleLbl="sibTrans2D1" presStyleIdx="2" presStyleCnt="3"/>
      <dgm:spPr/>
    </dgm:pt>
    <dgm:pt modelId="{959DCC40-129B-4C6E-9297-EF014A442E52}" type="pres">
      <dgm:prSet presAssocID="{CEBE5261-6DB7-4622-AC73-6E99996848D7}" presName="connectorText" presStyleLbl="sibTrans2D1" presStyleIdx="2" presStyleCnt="3"/>
      <dgm:spPr/>
    </dgm:pt>
  </dgm:ptLst>
  <dgm:cxnLst>
    <dgm:cxn modelId="{F5AA431E-FA4F-43B0-A9D8-69896D0D0B02}" srcId="{F9B79A86-E10B-4822-AB26-719DC9320225}" destId="{2B01DE56-D8BE-4F3A-BE00-3477C0358E79}" srcOrd="2" destOrd="0" parTransId="{B9D75688-2402-4830-A35E-B06B3204FB06}" sibTransId="{CEBE5261-6DB7-4622-AC73-6E99996848D7}"/>
    <dgm:cxn modelId="{3A075930-065B-4C9D-B4DA-48E59913FA02}" type="presOf" srcId="{F9B79A86-E10B-4822-AB26-719DC9320225}" destId="{A27F8826-4E2B-4912-A05E-8CA760DFCBF3}" srcOrd="0" destOrd="0" presId="urn:microsoft.com/office/officeart/2005/8/layout/cycle7"/>
    <dgm:cxn modelId="{E8126783-51B1-4E16-B05D-7951DB47D351}" type="presOf" srcId="{AB3422FF-5106-4AED-93EC-3F2196B97943}" destId="{87CFED69-5667-474F-BCC4-38E78E664B40}" srcOrd="1" destOrd="0" presId="urn:microsoft.com/office/officeart/2005/8/layout/cycle7"/>
    <dgm:cxn modelId="{72C24C9E-C084-4E0C-BAA6-82C57EBA2CD9}" type="presOf" srcId="{CEBE5261-6DB7-4622-AC73-6E99996848D7}" destId="{42E298BE-4968-4D2D-91CE-6CFC98ADF2EF}" srcOrd="0" destOrd="0" presId="urn:microsoft.com/office/officeart/2005/8/layout/cycle7"/>
    <dgm:cxn modelId="{FB00B9A2-777A-4FB1-96C4-267509CFE78A}" type="presOf" srcId="{AB3422FF-5106-4AED-93EC-3F2196B97943}" destId="{BD59F9F7-AA13-407D-8A89-83B04C0DB628}" srcOrd="0" destOrd="0" presId="urn:microsoft.com/office/officeart/2005/8/layout/cycle7"/>
    <dgm:cxn modelId="{844864B0-DE83-4BED-9FA5-22ED136D2D91}" srcId="{F9B79A86-E10B-4822-AB26-719DC9320225}" destId="{E1BBAD4D-CF2E-4AA6-A453-7352479C8C13}" srcOrd="1" destOrd="0" parTransId="{3118BC61-AC95-4C28-892D-8FFE396E0849}" sibTransId="{A9F06652-37FE-4587-B837-A0E3E1D7EF9C}"/>
    <dgm:cxn modelId="{BC332AC2-B9B6-474D-8A93-4CA9A4242ADD}" type="presOf" srcId="{12E74F4B-0377-4FB4-B428-7B2F95032AB1}" destId="{088CCF10-4935-4F3D-89B6-D55EB301CE62}" srcOrd="0" destOrd="0" presId="urn:microsoft.com/office/officeart/2005/8/layout/cycle7"/>
    <dgm:cxn modelId="{6F6807C5-3F96-4916-8E5F-4A7619925D27}" type="presOf" srcId="{A9F06652-37FE-4587-B837-A0E3E1D7EF9C}" destId="{14E3DD25-A3AC-40D8-9F73-99DFD8CB9EAE}" srcOrd="0" destOrd="0" presId="urn:microsoft.com/office/officeart/2005/8/layout/cycle7"/>
    <dgm:cxn modelId="{1BAAECD1-8672-4F6F-98FE-051228DDAC97}" type="presOf" srcId="{A9F06652-37FE-4587-B837-A0E3E1D7EF9C}" destId="{3CD34BB2-C585-4404-9689-03F2736227D7}" srcOrd="1" destOrd="0" presId="urn:microsoft.com/office/officeart/2005/8/layout/cycle7"/>
    <dgm:cxn modelId="{7C900CD4-558C-41F0-93B5-F5FC4CCF94EB}" type="presOf" srcId="{2B01DE56-D8BE-4F3A-BE00-3477C0358E79}" destId="{9D79DD3F-A3ED-448D-BA52-1A701D22B2F4}" srcOrd="0" destOrd="0" presId="urn:microsoft.com/office/officeart/2005/8/layout/cycle7"/>
    <dgm:cxn modelId="{AF93C1EB-BD84-43E2-8AB7-A0BA60B107AE}" srcId="{F9B79A86-E10B-4822-AB26-719DC9320225}" destId="{12E74F4B-0377-4FB4-B428-7B2F95032AB1}" srcOrd="0" destOrd="0" parTransId="{76DD693D-08F2-4F8F-B2C3-4F771A2A68D9}" sibTransId="{AB3422FF-5106-4AED-93EC-3F2196B97943}"/>
    <dgm:cxn modelId="{232924EE-A449-4E95-8686-5813E42FA912}" type="presOf" srcId="{CEBE5261-6DB7-4622-AC73-6E99996848D7}" destId="{959DCC40-129B-4C6E-9297-EF014A442E52}" srcOrd="1" destOrd="0" presId="urn:microsoft.com/office/officeart/2005/8/layout/cycle7"/>
    <dgm:cxn modelId="{822BD7FF-6264-4D77-9AF1-1A97BE01B236}" type="presOf" srcId="{E1BBAD4D-CF2E-4AA6-A453-7352479C8C13}" destId="{FC716EF9-3319-4CC0-BF71-C2012EA0B79B}" srcOrd="0" destOrd="0" presId="urn:microsoft.com/office/officeart/2005/8/layout/cycle7"/>
    <dgm:cxn modelId="{2DE21706-0884-4576-B5D5-8B39B288C4FB}" type="presParOf" srcId="{A27F8826-4E2B-4912-A05E-8CA760DFCBF3}" destId="{088CCF10-4935-4F3D-89B6-D55EB301CE62}" srcOrd="0" destOrd="0" presId="urn:microsoft.com/office/officeart/2005/8/layout/cycle7"/>
    <dgm:cxn modelId="{E2C200D7-2FED-4753-92E3-99B26F6C9B74}" type="presParOf" srcId="{A27F8826-4E2B-4912-A05E-8CA760DFCBF3}" destId="{BD59F9F7-AA13-407D-8A89-83B04C0DB628}" srcOrd="1" destOrd="0" presId="urn:microsoft.com/office/officeart/2005/8/layout/cycle7"/>
    <dgm:cxn modelId="{ED52155C-BA94-4ADE-94F5-77C72A7FEF4B}" type="presParOf" srcId="{BD59F9F7-AA13-407D-8A89-83B04C0DB628}" destId="{87CFED69-5667-474F-BCC4-38E78E664B40}" srcOrd="0" destOrd="0" presId="urn:microsoft.com/office/officeart/2005/8/layout/cycle7"/>
    <dgm:cxn modelId="{9A6C6CED-FE79-4A9C-BD2C-0C3382B9FB31}" type="presParOf" srcId="{A27F8826-4E2B-4912-A05E-8CA760DFCBF3}" destId="{FC716EF9-3319-4CC0-BF71-C2012EA0B79B}" srcOrd="2" destOrd="0" presId="urn:microsoft.com/office/officeart/2005/8/layout/cycle7"/>
    <dgm:cxn modelId="{2C00779A-21CA-4FF9-B270-5DD555527CBF}" type="presParOf" srcId="{A27F8826-4E2B-4912-A05E-8CA760DFCBF3}" destId="{14E3DD25-A3AC-40D8-9F73-99DFD8CB9EAE}" srcOrd="3" destOrd="0" presId="urn:microsoft.com/office/officeart/2005/8/layout/cycle7"/>
    <dgm:cxn modelId="{9641F994-8871-4CF8-B3AC-66FAD8CD2FB5}" type="presParOf" srcId="{14E3DD25-A3AC-40D8-9F73-99DFD8CB9EAE}" destId="{3CD34BB2-C585-4404-9689-03F2736227D7}" srcOrd="0" destOrd="0" presId="urn:microsoft.com/office/officeart/2005/8/layout/cycle7"/>
    <dgm:cxn modelId="{430DC3A0-18A4-4DD4-98A0-73FF657EF1BE}" type="presParOf" srcId="{A27F8826-4E2B-4912-A05E-8CA760DFCBF3}" destId="{9D79DD3F-A3ED-448D-BA52-1A701D22B2F4}" srcOrd="4" destOrd="0" presId="urn:microsoft.com/office/officeart/2005/8/layout/cycle7"/>
    <dgm:cxn modelId="{69CBF12A-5BA5-407A-B3D9-1A5E4FA3C741}" type="presParOf" srcId="{A27F8826-4E2B-4912-A05E-8CA760DFCBF3}" destId="{42E298BE-4968-4D2D-91CE-6CFC98ADF2EF}" srcOrd="5" destOrd="0" presId="urn:microsoft.com/office/officeart/2005/8/layout/cycle7"/>
    <dgm:cxn modelId="{E216A696-BC11-4C79-A91B-A5300C1CD732}" type="presParOf" srcId="{42E298BE-4968-4D2D-91CE-6CFC98ADF2EF}" destId="{959DCC40-129B-4C6E-9297-EF014A442E52}"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00334-A3F0-49D7-B09C-97541D37EDD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PE"/>
        </a:p>
      </dgm:t>
    </dgm:pt>
    <dgm:pt modelId="{55835FF4-D52C-4BD7-A9FB-C2A113B585E4}">
      <dgm:prSet phldrT="[Texto]"/>
      <dgm:spPr/>
      <dgm:t>
        <a:bodyPr/>
        <a:lstStyle/>
        <a:p>
          <a:r>
            <a:rPr lang="es-PE" dirty="0"/>
            <a:t>1. La tesis: </a:t>
          </a:r>
        </a:p>
      </dgm:t>
    </dgm:pt>
    <dgm:pt modelId="{F07E29ED-6155-4E51-AA0D-0502A069AB91}" type="parTrans" cxnId="{0FEC1F58-857E-4E59-88B0-DCE5F8B47B36}">
      <dgm:prSet/>
      <dgm:spPr/>
      <dgm:t>
        <a:bodyPr/>
        <a:lstStyle/>
        <a:p>
          <a:endParaRPr lang="es-PE"/>
        </a:p>
      </dgm:t>
    </dgm:pt>
    <dgm:pt modelId="{B7DAB52D-A695-4101-A5E5-CD85DD366D29}" type="sibTrans" cxnId="{0FEC1F58-857E-4E59-88B0-DCE5F8B47B36}">
      <dgm:prSet/>
      <dgm:spPr/>
      <dgm:t>
        <a:bodyPr/>
        <a:lstStyle/>
        <a:p>
          <a:endParaRPr lang="es-PE"/>
        </a:p>
      </dgm:t>
    </dgm:pt>
    <dgm:pt modelId="{BC001B75-B51F-4D2A-9332-188787B3DADA}">
      <dgm:prSet phldrT="[Texto]"/>
      <dgm:spPr/>
      <dgm:t>
        <a:bodyPr/>
        <a:lstStyle/>
        <a:p>
          <a:r>
            <a:rPr lang="es-PE" dirty="0"/>
            <a:t>Es una posición/ postura frente a un tema polémico. </a:t>
          </a:r>
        </a:p>
      </dgm:t>
    </dgm:pt>
    <dgm:pt modelId="{9855ADA3-6D97-4239-A63B-E8227B9B73D3}" type="parTrans" cxnId="{E9916E8B-E84B-4321-A8EA-96F0E65F69D6}">
      <dgm:prSet/>
      <dgm:spPr/>
      <dgm:t>
        <a:bodyPr/>
        <a:lstStyle/>
        <a:p>
          <a:endParaRPr lang="es-PE"/>
        </a:p>
      </dgm:t>
    </dgm:pt>
    <dgm:pt modelId="{725D8F7E-BC40-4FEF-84F0-8577FA9E69B2}" type="sibTrans" cxnId="{E9916E8B-E84B-4321-A8EA-96F0E65F69D6}">
      <dgm:prSet/>
      <dgm:spPr/>
      <dgm:t>
        <a:bodyPr/>
        <a:lstStyle/>
        <a:p>
          <a:endParaRPr lang="es-PE"/>
        </a:p>
      </dgm:t>
    </dgm:pt>
    <dgm:pt modelId="{152356C1-BC41-48AB-9280-D7AB9E7271C1}">
      <dgm:prSet phldrT="[Texto]"/>
      <dgm:spPr/>
      <dgm:t>
        <a:bodyPr/>
        <a:lstStyle/>
        <a:p>
          <a:r>
            <a:rPr lang="es-PE" dirty="0"/>
            <a:t>2. Los argumentos: </a:t>
          </a:r>
        </a:p>
      </dgm:t>
    </dgm:pt>
    <dgm:pt modelId="{80C35384-46A6-498D-9B3C-1B2F641D41C9}" type="parTrans" cxnId="{F0528AE3-8ED3-4E5D-ADD0-C4BE34231CBD}">
      <dgm:prSet/>
      <dgm:spPr/>
      <dgm:t>
        <a:bodyPr/>
        <a:lstStyle/>
        <a:p>
          <a:endParaRPr lang="es-PE"/>
        </a:p>
      </dgm:t>
    </dgm:pt>
    <dgm:pt modelId="{7D0A4F77-2C1B-4F8C-BD7C-AEEACE69266B}" type="sibTrans" cxnId="{F0528AE3-8ED3-4E5D-ADD0-C4BE34231CBD}">
      <dgm:prSet/>
      <dgm:spPr/>
      <dgm:t>
        <a:bodyPr/>
        <a:lstStyle/>
        <a:p>
          <a:endParaRPr lang="es-PE"/>
        </a:p>
      </dgm:t>
    </dgm:pt>
    <dgm:pt modelId="{E87C35EA-BD6F-4148-ACE2-78736F0B1958}">
      <dgm:prSet phldrT="[Texto]"/>
      <dgm:spPr/>
      <dgm:t>
        <a:bodyPr/>
        <a:lstStyle/>
        <a:p>
          <a:r>
            <a:rPr lang="es-PE" dirty="0"/>
            <a:t>Son afirmaciones probatorias de una tesis </a:t>
          </a:r>
        </a:p>
      </dgm:t>
    </dgm:pt>
    <dgm:pt modelId="{43546E13-41F6-4058-8BFF-128EBADA2157}" type="parTrans" cxnId="{FF6BE297-9A4E-4BA7-AEE2-2510924A178A}">
      <dgm:prSet/>
      <dgm:spPr/>
      <dgm:t>
        <a:bodyPr/>
        <a:lstStyle/>
        <a:p>
          <a:endParaRPr lang="es-PE"/>
        </a:p>
      </dgm:t>
    </dgm:pt>
    <dgm:pt modelId="{10C98E6F-F5F2-44C6-8D92-BAEC5A6391FF}" type="sibTrans" cxnId="{FF6BE297-9A4E-4BA7-AEE2-2510924A178A}">
      <dgm:prSet/>
      <dgm:spPr/>
      <dgm:t>
        <a:bodyPr/>
        <a:lstStyle/>
        <a:p>
          <a:endParaRPr lang="es-PE"/>
        </a:p>
      </dgm:t>
    </dgm:pt>
    <dgm:pt modelId="{4F2A2AF6-D100-4761-86FD-64447DF04FBB}" type="pres">
      <dgm:prSet presAssocID="{6B400334-A3F0-49D7-B09C-97541D37EDD5}" presName="linear" presStyleCnt="0">
        <dgm:presLayoutVars>
          <dgm:animLvl val="lvl"/>
          <dgm:resizeHandles val="exact"/>
        </dgm:presLayoutVars>
      </dgm:prSet>
      <dgm:spPr/>
    </dgm:pt>
    <dgm:pt modelId="{E73D4B7A-A853-4223-8EC9-8AEA83A9023F}" type="pres">
      <dgm:prSet presAssocID="{55835FF4-D52C-4BD7-A9FB-C2A113B585E4}" presName="parentText" presStyleLbl="node1" presStyleIdx="0" presStyleCnt="2">
        <dgm:presLayoutVars>
          <dgm:chMax val="0"/>
          <dgm:bulletEnabled val="1"/>
        </dgm:presLayoutVars>
      </dgm:prSet>
      <dgm:spPr/>
    </dgm:pt>
    <dgm:pt modelId="{44B4D18C-0934-40BF-B5BE-E48A7E70F251}" type="pres">
      <dgm:prSet presAssocID="{55835FF4-D52C-4BD7-A9FB-C2A113B585E4}" presName="childText" presStyleLbl="revTx" presStyleIdx="0" presStyleCnt="2">
        <dgm:presLayoutVars>
          <dgm:bulletEnabled val="1"/>
        </dgm:presLayoutVars>
      </dgm:prSet>
      <dgm:spPr/>
    </dgm:pt>
    <dgm:pt modelId="{55890D5B-30E7-45C1-B8AC-1F931F6A3A07}" type="pres">
      <dgm:prSet presAssocID="{152356C1-BC41-48AB-9280-D7AB9E7271C1}" presName="parentText" presStyleLbl="node1" presStyleIdx="1" presStyleCnt="2">
        <dgm:presLayoutVars>
          <dgm:chMax val="0"/>
          <dgm:bulletEnabled val="1"/>
        </dgm:presLayoutVars>
      </dgm:prSet>
      <dgm:spPr/>
    </dgm:pt>
    <dgm:pt modelId="{B9C355F9-84EE-43F3-9442-A813CBB8FF7A}" type="pres">
      <dgm:prSet presAssocID="{152356C1-BC41-48AB-9280-D7AB9E7271C1}" presName="childText" presStyleLbl="revTx" presStyleIdx="1" presStyleCnt="2">
        <dgm:presLayoutVars>
          <dgm:bulletEnabled val="1"/>
        </dgm:presLayoutVars>
      </dgm:prSet>
      <dgm:spPr/>
    </dgm:pt>
  </dgm:ptLst>
  <dgm:cxnLst>
    <dgm:cxn modelId="{41408D48-2216-4B74-9F45-5C40A03537A6}" type="presOf" srcId="{E87C35EA-BD6F-4148-ACE2-78736F0B1958}" destId="{B9C355F9-84EE-43F3-9442-A813CBB8FF7A}" srcOrd="0" destOrd="0" presId="urn:microsoft.com/office/officeart/2005/8/layout/vList2"/>
    <dgm:cxn modelId="{0FEC1F58-857E-4E59-88B0-DCE5F8B47B36}" srcId="{6B400334-A3F0-49D7-B09C-97541D37EDD5}" destId="{55835FF4-D52C-4BD7-A9FB-C2A113B585E4}" srcOrd="0" destOrd="0" parTransId="{F07E29ED-6155-4E51-AA0D-0502A069AB91}" sibTransId="{B7DAB52D-A695-4101-A5E5-CD85DD366D29}"/>
    <dgm:cxn modelId="{E9916E8B-E84B-4321-A8EA-96F0E65F69D6}" srcId="{55835FF4-D52C-4BD7-A9FB-C2A113B585E4}" destId="{BC001B75-B51F-4D2A-9332-188787B3DADA}" srcOrd="0" destOrd="0" parTransId="{9855ADA3-6D97-4239-A63B-E8227B9B73D3}" sibTransId="{725D8F7E-BC40-4FEF-84F0-8577FA9E69B2}"/>
    <dgm:cxn modelId="{FF6BE297-9A4E-4BA7-AEE2-2510924A178A}" srcId="{152356C1-BC41-48AB-9280-D7AB9E7271C1}" destId="{E87C35EA-BD6F-4148-ACE2-78736F0B1958}" srcOrd="0" destOrd="0" parTransId="{43546E13-41F6-4058-8BFF-128EBADA2157}" sibTransId="{10C98E6F-F5F2-44C6-8D92-BAEC5A6391FF}"/>
    <dgm:cxn modelId="{7E567FA3-F65F-4E53-BE59-78A0329F47E1}" type="presOf" srcId="{55835FF4-D52C-4BD7-A9FB-C2A113B585E4}" destId="{E73D4B7A-A853-4223-8EC9-8AEA83A9023F}" srcOrd="0" destOrd="0" presId="urn:microsoft.com/office/officeart/2005/8/layout/vList2"/>
    <dgm:cxn modelId="{ABBD1AC1-8706-4639-9BD3-83A4DC9FF7C1}" type="presOf" srcId="{6B400334-A3F0-49D7-B09C-97541D37EDD5}" destId="{4F2A2AF6-D100-4761-86FD-64447DF04FBB}" srcOrd="0" destOrd="0" presId="urn:microsoft.com/office/officeart/2005/8/layout/vList2"/>
    <dgm:cxn modelId="{5FCF2CC4-6AF0-469D-8A7E-33864DEB8DC8}" type="presOf" srcId="{152356C1-BC41-48AB-9280-D7AB9E7271C1}" destId="{55890D5B-30E7-45C1-B8AC-1F931F6A3A07}" srcOrd="0" destOrd="0" presId="urn:microsoft.com/office/officeart/2005/8/layout/vList2"/>
    <dgm:cxn modelId="{98FE0FDB-5BAD-4969-9436-16412A2D0B12}" type="presOf" srcId="{BC001B75-B51F-4D2A-9332-188787B3DADA}" destId="{44B4D18C-0934-40BF-B5BE-E48A7E70F251}" srcOrd="0" destOrd="0" presId="urn:microsoft.com/office/officeart/2005/8/layout/vList2"/>
    <dgm:cxn modelId="{F0528AE3-8ED3-4E5D-ADD0-C4BE34231CBD}" srcId="{6B400334-A3F0-49D7-B09C-97541D37EDD5}" destId="{152356C1-BC41-48AB-9280-D7AB9E7271C1}" srcOrd="1" destOrd="0" parTransId="{80C35384-46A6-498D-9B3C-1B2F641D41C9}" sibTransId="{7D0A4F77-2C1B-4F8C-BD7C-AEEACE69266B}"/>
    <dgm:cxn modelId="{0FF3E631-8817-4D93-BC01-EB3B20EF6140}" type="presParOf" srcId="{4F2A2AF6-D100-4761-86FD-64447DF04FBB}" destId="{E73D4B7A-A853-4223-8EC9-8AEA83A9023F}" srcOrd="0" destOrd="0" presId="urn:microsoft.com/office/officeart/2005/8/layout/vList2"/>
    <dgm:cxn modelId="{5AA4741C-ECF1-48A0-8177-338DC31CAD31}" type="presParOf" srcId="{4F2A2AF6-D100-4761-86FD-64447DF04FBB}" destId="{44B4D18C-0934-40BF-B5BE-E48A7E70F251}" srcOrd="1" destOrd="0" presId="urn:microsoft.com/office/officeart/2005/8/layout/vList2"/>
    <dgm:cxn modelId="{AE4AF5E8-ADB9-4828-BA80-9ED74FCC666C}" type="presParOf" srcId="{4F2A2AF6-D100-4761-86FD-64447DF04FBB}" destId="{55890D5B-30E7-45C1-B8AC-1F931F6A3A07}" srcOrd="2" destOrd="0" presId="urn:microsoft.com/office/officeart/2005/8/layout/vList2"/>
    <dgm:cxn modelId="{DA1DC2A9-ED26-4C97-BA36-805C55995830}" type="presParOf" srcId="{4F2A2AF6-D100-4761-86FD-64447DF04FBB}" destId="{B9C355F9-84EE-43F3-9442-A813CBB8FF7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CCF10-4935-4F3D-89B6-D55EB301CE62}">
      <dsp:nvSpPr>
        <dsp:cNvPr id="0" name=""/>
        <dsp:cNvSpPr/>
      </dsp:nvSpPr>
      <dsp:spPr>
        <a:xfrm>
          <a:off x="3572124" y="1342"/>
          <a:ext cx="2069492" cy="10347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PE" sz="2700" kern="1200" dirty="0"/>
            <a:t>La tesis </a:t>
          </a:r>
        </a:p>
      </dsp:txBody>
      <dsp:txXfrm>
        <a:off x="3602431" y="31649"/>
        <a:ext cx="2008878" cy="974132"/>
      </dsp:txXfrm>
    </dsp:sp>
    <dsp:sp modelId="{BD59F9F7-AA13-407D-8A89-83B04C0DB628}">
      <dsp:nvSpPr>
        <dsp:cNvPr id="0" name=""/>
        <dsp:cNvSpPr/>
      </dsp:nvSpPr>
      <dsp:spPr>
        <a:xfrm rot="3600000">
          <a:off x="4921864" y="1817970"/>
          <a:ext cx="1079356" cy="362161"/>
        </a:xfrm>
        <a:prstGeom prst="lef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PE" sz="1500" kern="1200"/>
        </a:p>
      </dsp:txBody>
      <dsp:txXfrm>
        <a:off x="5030512" y="1890402"/>
        <a:ext cx="862060" cy="217297"/>
      </dsp:txXfrm>
    </dsp:sp>
    <dsp:sp modelId="{FC716EF9-3319-4CC0-BF71-C2012EA0B79B}">
      <dsp:nvSpPr>
        <dsp:cNvPr id="0" name=""/>
        <dsp:cNvSpPr/>
      </dsp:nvSpPr>
      <dsp:spPr>
        <a:xfrm>
          <a:off x="5281468" y="2962013"/>
          <a:ext cx="2069492" cy="1034746"/>
        </a:xfrm>
        <a:prstGeom prst="roundRect">
          <a:avLst>
            <a:gd name="adj" fmla="val 10000"/>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PE" sz="2700" kern="1200" dirty="0"/>
            <a:t>Conclusión </a:t>
          </a:r>
        </a:p>
      </dsp:txBody>
      <dsp:txXfrm>
        <a:off x="5311775" y="2992320"/>
        <a:ext cx="2008878" cy="974132"/>
      </dsp:txXfrm>
    </dsp:sp>
    <dsp:sp modelId="{14E3DD25-A3AC-40D8-9F73-99DFD8CB9EAE}">
      <dsp:nvSpPr>
        <dsp:cNvPr id="0" name=""/>
        <dsp:cNvSpPr/>
      </dsp:nvSpPr>
      <dsp:spPr>
        <a:xfrm rot="10800000">
          <a:off x="4067192" y="3298306"/>
          <a:ext cx="1079356" cy="362161"/>
        </a:xfrm>
        <a:prstGeom prst="leftRightArrow">
          <a:avLst>
            <a:gd name="adj1" fmla="val 60000"/>
            <a:gd name="adj2" fmla="val 50000"/>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PE" sz="1500" kern="1200"/>
        </a:p>
      </dsp:txBody>
      <dsp:txXfrm rot="10800000">
        <a:off x="4175840" y="3370738"/>
        <a:ext cx="862060" cy="217297"/>
      </dsp:txXfrm>
    </dsp:sp>
    <dsp:sp modelId="{9D79DD3F-A3ED-448D-BA52-1A701D22B2F4}">
      <dsp:nvSpPr>
        <dsp:cNvPr id="0" name=""/>
        <dsp:cNvSpPr/>
      </dsp:nvSpPr>
      <dsp:spPr>
        <a:xfrm>
          <a:off x="1862779" y="2962013"/>
          <a:ext cx="2069492" cy="1034746"/>
        </a:xfrm>
        <a:prstGeom prst="roundRect">
          <a:avLst>
            <a:gd name="adj" fmla="val 10000"/>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PE" sz="2700" kern="1200" dirty="0"/>
            <a:t>Los argumentos </a:t>
          </a:r>
        </a:p>
      </dsp:txBody>
      <dsp:txXfrm>
        <a:off x="1893086" y="2992320"/>
        <a:ext cx="2008878" cy="974132"/>
      </dsp:txXfrm>
    </dsp:sp>
    <dsp:sp modelId="{42E298BE-4968-4D2D-91CE-6CFC98ADF2EF}">
      <dsp:nvSpPr>
        <dsp:cNvPr id="0" name=""/>
        <dsp:cNvSpPr/>
      </dsp:nvSpPr>
      <dsp:spPr>
        <a:xfrm rot="18000000">
          <a:off x="3212519" y="1817970"/>
          <a:ext cx="1079356" cy="362161"/>
        </a:xfrm>
        <a:prstGeom prst="leftRightArrow">
          <a:avLst>
            <a:gd name="adj1" fmla="val 60000"/>
            <a:gd name="adj2" fmla="val 50000"/>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PE" sz="1500" kern="1200"/>
        </a:p>
      </dsp:txBody>
      <dsp:txXfrm>
        <a:off x="3321167" y="1890402"/>
        <a:ext cx="862060" cy="217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D4B7A-A853-4223-8EC9-8AEA83A9023F}">
      <dsp:nvSpPr>
        <dsp:cNvPr id="0" name=""/>
        <dsp:cNvSpPr/>
      </dsp:nvSpPr>
      <dsp:spPr>
        <a:xfrm>
          <a:off x="0" y="177685"/>
          <a:ext cx="9427624"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PE" sz="4000" kern="1200" dirty="0"/>
            <a:t>1. La tesis: </a:t>
          </a:r>
        </a:p>
      </dsp:txBody>
      <dsp:txXfrm>
        <a:off x="46834" y="224519"/>
        <a:ext cx="9333956" cy="865732"/>
      </dsp:txXfrm>
    </dsp:sp>
    <dsp:sp modelId="{44B4D18C-0934-40BF-B5BE-E48A7E70F251}">
      <dsp:nvSpPr>
        <dsp:cNvPr id="0" name=""/>
        <dsp:cNvSpPr/>
      </dsp:nvSpPr>
      <dsp:spPr>
        <a:xfrm>
          <a:off x="0" y="1137085"/>
          <a:ext cx="9427624"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327"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s-PE" sz="3100" kern="1200" dirty="0"/>
            <a:t>Es una posición/ postura frente a un tema polémico. </a:t>
          </a:r>
        </a:p>
      </dsp:txBody>
      <dsp:txXfrm>
        <a:off x="0" y="1137085"/>
        <a:ext cx="9427624" cy="662400"/>
      </dsp:txXfrm>
    </dsp:sp>
    <dsp:sp modelId="{55890D5B-30E7-45C1-B8AC-1F931F6A3A07}">
      <dsp:nvSpPr>
        <dsp:cNvPr id="0" name=""/>
        <dsp:cNvSpPr/>
      </dsp:nvSpPr>
      <dsp:spPr>
        <a:xfrm>
          <a:off x="0" y="1799485"/>
          <a:ext cx="9427624" cy="9594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PE" sz="4000" kern="1200" dirty="0"/>
            <a:t>2. Los argumentos: </a:t>
          </a:r>
        </a:p>
      </dsp:txBody>
      <dsp:txXfrm>
        <a:off x="46834" y="1846319"/>
        <a:ext cx="9333956" cy="865732"/>
      </dsp:txXfrm>
    </dsp:sp>
    <dsp:sp modelId="{B9C355F9-84EE-43F3-9442-A813CBB8FF7A}">
      <dsp:nvSpPr>
        <dsp:cNvPr id="0" name=""/>
        <dsp:cNvSpPr/>
      </dsp:nvSpPr>
      <dsp:spPr>
        <a:xfrm>
          <a:off x="0" y="2758885"/>
          <a:ext cx="9427624"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327"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s-PE" sz="3100" kern="1200" dirty="0"/>
            <a:t>Son afirmaciones probatorias de una tesis </a:t>
          </a:r>
        </a:p>
      </dsp:txBody>
      <dsp:txXfrm>
        <a:off x="0" y="2758885"/>
        <a:ext cx="9427624" cy="662400"/>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2F18A-4B97-44EF-9B5C-BB08F23D86EB}" type="datetimeFigureOut">
              <a:rPr lang="es-PE" smtClean="0"/>
              <a:t>6/08/2021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112D5-499E-4B03-B712-01E37801B566}" type="slidenum">
              <a:rPr lang="es-PE" smtClean="0"/>
              <a:t>‹Nº›</a:t>
            </a:fld>
            <a:endParaRPr lang="es-PE"/>
          </a:p>
        </p:txBody>
      </p:sp>
    </p:spTree>
    <p:extLst>
      <p:ext uri="{BB962C8B-B14F-4D97-AF65-F5344CB8AC3E}">
        <p14:creationId xmlns:p14="http://schemas.microsoft.com/office/powerpoint/2010/main" val="1325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1 líne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chemeClr val="bg1"/>
                </a:solidFill>
                <a:latin typeface="Stag Book" panose="02000503060000020004" pitchFamily="50" charset="0"/>
              </a:defRPr>
            </a:lvl1pPr>
          </a:lstStyle>
          <a:p>
            <a:r>
              <a:rPr lang="es-ES" dirty="0"/>
              <a:t>Título de la presentación</a:t>
            </a:r>
            <a:endParaRPr lang="es-PE" dirty="0"/>
          </a:p>
        </p:txBody>
      </p:sp>
    </p:spTree>
    <p:extLst>
      <p:ext uri="{BB962C8B-B14F-4D97-AF65-F5344CB8AC3E}">
        <p14:creationId xmlns:p14="http://schemas.microsoft.com/office/powerpoint/2010/main" val="69623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Marcador de contenido 2"/>
          <p:cNvSpPr>
            <a:spLocks noGrp="1"/>
          </p:cNvSpPr>
          <p:nvPr>
            <p:ph idx="13"/>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1" name="Marcador de posición de imagen 2"/>
          <p:cNvSpPr>
            <a:spLocks noGrp="1"/>
          </p:cNvSpPr>
          <p:nvPr>
            <p:ph type="pic" idx="1"/>
          </p:nvPr>
        </p:nvSpPr>
        <p:spPr>
          <a:xfrm>
            <a:off x="6450211" y="1294764"/>
            <a:ext cx="5017770" cy="466026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22" name="Subtítulo 2"/>
          <p:cNvSpPr>
            <a:spLocks noGrp="1"/>
          </p:cNvSpPr>
          <p:nvPr>
            <p:ph type="subTitle" idx="14"/>
          </p:nvPr>
        </p:nvSpPr>
        <p:spPr>
          <a:xfrm>
            <a:off x="739140" y="1294764"/>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1745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a:off x="678094" y="3047742"/>
            <a:ext cx="9405706" cy="762517"/>
          </a:xfrm>
          <a:prstGeom prst="rect">
            <a:avLst/>
          </a:prstGeom>
        </p:spPr>
        <p:txBody>
          <a:bodyPr anchor="ctr">
            <a:noAutofit/>
          </a:bodyPr>
          <a:lstStyle>
            <a:lvl1pPr algn="l">
              <a:defRPr sz="6000" baseline="0">
                <a:solidFill>
                  <a:schemeClr val="bg1"/>
                </a:solidFill>
                <a:latin typeface="Stag Book" panose="02000503060000020004" pitchFamily="50" charset="0"/>
              </a:defRPr>
            </a:lvl1pPr>
          </a:lstStyle>
          <a:p>
            <a:r>
              <a:rPr lang="es-ES" dirty="0"/>
              <a:t>Gracias</a:t>
            </a:r>
            <a:endParaRPr lang="es-PE" dirty="0"/>
          </a:p>
        </p:txBody>
      </p:sp>
    </p:spTree>
    <p:extLst>
      <p:ext uri="{BB962C8B-B14F-4D97-AF65-F5344CB8AC3E}">
        <p14:creationId xmlns:p14="http://schemas.microsoft.com/office/powerpoint/2010/main" val="3377169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609600" y="1600201"/>
            <a:ext cx="53848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97600" y="1600201"/>
            <a:ext cx="53848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a:xfrm>
            <a:off x="609600" y="6245225"/>
            <a:ext cx="2844800" cy="476250"/>
          </a:xfrm>
          <a:prstGeom prst="rect">
            <a:avLst/>
          </a:prstGeom>
        </p:spPr>
        <p:txBody>
          <a:bodyPr/>
          <a:lstStyle>
            <a:lvl1pPr>
              <a:defRPr/>
            </a:lvl1pPr>
          </a:lstStyle>
          <a:p>
            <a:endParaRPr lang="en-US" altLang="es-PE"/>
          </a:p>
        </p:txBody>
      </p:sp>
      <p:sp>
        <p:nvSpPr>
          <p:cNvPr id="6" name="Marcador de pie de página 5"/>
          <p:cNvSpPr>
            <a:spLocks noGrp="1"/>
          </p:cNvSpPr>
          <p:nvPr>
            <p:ph type="ftr" sz="quarter" idx="11"/>
          </p:nvPr>
        </p:nvSpPr>
        <p:spPr>
          <a:xfrm>
            <a:off x="4165600" y="6245225"/>
            <a:ext cx="3860800" cy="476250"/>
          </a:xfrm>
          <a:prstGeom prst="rect">
            <a:avLst/>
          </a:prstGeom>
        </p:spPr>
        <p:txBody>
          <a:bodyPr/>
          <a:lstStyle>
            <a:lvl1pPr>
              <a:defRPr/>
            </a:lvl1pPr>
          </a:lstStyle>
          <a:p>
            <a:endParaRPr lang="en-US" altLang="es-PE"/>
          </a:p>
        </p:txBody>
      </p:sp>
      <p:sp>
        <p:nvSpPr>
          <p:cNvPr id="7" name="Marcador de número de diapositiva 6"/>
          <p:cNvSpPr>
            <a:spLocks noGrp="1"/>
          </p:cNvSpPr>
          <p:nvPr>
            <p:ph type="sldNum" sz="quarter" idx="12"/>
          </p:nvPr>
        </p:nvSpPr>
        <p:spPr>
          <a:xfrm>
            <a:off x="8737600" y="6245225"/>
            <a:ext cx="2844800" cy="476250"/>
          </a:xfrm>
          <a:prstGeom prst="rect">
            <a:avLst/>
          </a:prstGeom>
        </p:spPr>
        <p:txBody>
          <a:bodyPr/>
          <a:lstStyle>
            <a:lvl1pPr>
              <a:defRPr/>
            </a:lvl1pPr>
          </a:lstStyle>
          <a:p>
            <a:fld id="{23DF5C4D-DE00-4802-A44F-21679DC0C76D}" type="slidenum">
              <a:rPr lang="en-US" altLang="es-PE"/>
              <a:pPr/>
              <a:t>‹Nº›</a:t>
            </a:fld>
            <a:endParaRPr lang="en-US" altLang="es-PE"/>
          </a:p>
        </p:txBody>
      </p:sp>
    </p:spTree>
    <p:extLst>
      <p:ext uri="{BB962C8B-B14F-4D97-AF65-F5344CB8AC3E}">
        <p14:creationId xmlns:p14="http://schemas.microsoft.com/office/powerpoint/2010/main" val="173446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2 lín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chemeClr val="bg1"/>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Tree>
    <p:extLst>
      <p:ext uri="{BB962C8B-B14F-4D97-AF65-F5344CB8AC3E}">
        <p14:creationId xmlns:p14="http://schemas.microsoft.com/office/powerpoint/2010/main" val="20227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8" name="Marcador de contenido 2"/>
          <p:cNvSpPr>
            <a:spLocks noGrp="1"/>
          </p:cNvSpPr>
          <p:nvPr>
            <p:ph idx="1"/>
          </p:nvPr>
        </p:nvSpPr>
        <p:spPr>
          <a:xfrm>
            <a:off x="739140" y="1356361"/>
            <a:ext cx="10728960" cy="459867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7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rgbClr val="8200FF"/>
                </a:solidFill>
                <a:latin typeface="Stag Book" panose="02000503060000020004" pitchFamily="50" charset="0"/>
              </a:defRPr>
            </a:lvl1pPr>
          </a:lstStyle>
          <a:p>
            <a:r>
              <a:rPr lang="es-ES" dirty="0"/>
              <a:t>Título de la presentación</a:t>
            </a:r>
            <a:endParaRPr lang="es-PE" dirty="0"/>
          </a:p>
        </p:txBody>
      </p:sp>
      <p:sp>
        <p:nvSpPr>
          <p:cNvPr id="10" name="Marcador de texto 3"/>
          <p:cNvSpPr>
            <a:spLocks noGrp="1"/>
          </p:cNvSpPr>
          <p:nvPr>
            <p:ph type="body" sz="half" idx="2" hasCustomPrompt="1"/>
          </p:nvPr>
        </p:nvSpPr>
        <p:spPr>
          <a:xfrm rot="16200000">
            <a:off x="-984725" y="2952909"/>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65542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rgbClr val="8200FF"/>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
        <p:nvSpPr>
          <p:cNvPr id="9" name="Marcador de texto 3"/>
          <p:cNvSpPr>
            <a:spLocks noGrp="1"/>
          </p:cNvSpPr>
          <p:nvPr>
            <p:ph type="body" sz="half" idx="2" hasCustomPrompt="1"/>
          </p:nvPr>
        </p:nvSpPr>
        <p:spPr>
          <a:xfrm rot="16200000">
            <a:off x="-509745" y="2952912"/>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499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1294765"/>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7"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048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Marcador de contenido 2"/>
          <p:cNvSpPr>
            <a:spLocks noGrp="1"/>
          </p:cNvSpPr>
          <p:nvPr>
            <p:ph idx="1"/>
          </p:nvPr>
        </p:nvSpPr>
        <p:spPr>
          <a:xfrm>
            <a:off x="739140" y="2055170"/>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4" name="Marcador de contenido 2"/>
          <p:cNvSpPr>
            <a:spLocks noGrp="1"/>
          </p:cNvSpPr>
          <p:nvPr>
            <p:ph idx="14"/>
          </p:nvPr>
        </p:nvSpPr>
        <p:spPr>
          <a:xfrm>
            <a:off x="6450211" y="2073905"/>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33" name="Marcador de texto 2"/>
          <p:cNvSpPr>
            <a:spLocks noGrp="1"/>
          </p:cNvSpPr>
          <p:nvPr>
            <p:ph type="body" idx="16"/>
          </p:nvPr>
        </p:nvSpPr>
        <p:spPr>
          <a:xfrm>
            <a:off x="73914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4" name="Marcador de texto 4"/>
          <p:cNvSpPr>
            <a:spLocks noGrp="1"/>
          </p:cNvSpPr>
          <p:nvPr>
            <p:ph type="body" sz="quarter" idx="3"/>
          </p:nvPr>
        </p:nvSpPr>
        <p:spPr>
          <a:xfrm>
            <a:off x="645021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5"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3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0981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4"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56761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0"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4"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7" name="Subtítulo 2"/>
          <p:cNvSpPr>
            <a:spLocks noGrp="1"/>
          </p:cNvSpPr>
          <p:nvPr>
            <p:ph type="subTitle" idx="14"/>
          </p:nvPr>
        </p:nvSpPr>
        <p:spPr>
          <a:xfrm>
            <a:off x="739140" y="1294763"/>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3237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7284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2" r:id="rId6"/>
    <p:sldLayoutId id="2147483653" r:id="rId7"/>
    <p:sldLayoutId id="2147483663" r:id="rId8"/>
    <p:sldLayoutId id="2147483656" r:id="rId9"/>
    <p:sldLayoutId id="2147483657" r:id="rId10"/>
    <p:sldLayoutId id="2147483664"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PE" dirty="0">
                <a:ea typeface="+mn-ea"/>
                <a:cs typeface="+mn-cs"/>
              </a:rPr>
              <a:t>Comunicación 2</a:t>
            </a:r>
          </a:p>
        </p:txBody>
      </p:sp>
      <p:sp>
        <p:nvSpPr>
          <p:cNvPr id="3" name="Título 1"/>
          <p:cNvSpPr txBox="1">
            <a:spLocks/>
          </p:cNvSpPr>
          <p:nvPr/>
        </p:nvSpPr>
        <p:spPr>
          <a:xfrm>
            <a:off x="5849061" y="5700424"/>
            <a:ext cx="6013523" cy="886404"/>
          </a:xfrm>
          <a:prstGeom prst="rect">
            <a:avLst/>
          </a:prstGeom>
        </p:spPr>
        <p:txBody>
          <a:bodyPr anchor="b">
            <a:noAutofit/>
          </a:bodyPr>
          <a:lstStyle>
            <a:lvl1pPr algn="r" defTabSz="914400" rtl="0" eaLnBrk="1" latinLnBrk="0" hangingPunct="1">
              <a:lnSpc>
                <a:spcPct val="90000"/>
              </a:lnSpc>
              <a:spcBef>
                <a:spcPct val="0"/>
              </a:spcBef>
              <a:buNone/>
              <a:defRPr sz="3000" kern="1200" baseline="0">
                <a:solidFill>
                  <a:schemeClr val="bg1"/>
                </a:solidFill>
                <a:latin typeface="Stag Book" panose="02000503060000020004" pitchFamily="50" charset="0"/>
                <a:ea typeface="+mj-ea"/>
                <a:cs typeface="+mj-cs"/>
              </a:defRPr>
            </a:lvl1pPr>
          </a:lstStyle>
          <a:p>
            <a:r>
              <a:rPr lang="es-PE" dirty="0">
                <a:ea typeface="+mn-ea"/>
                <a:cs typeface="+mn-cs"/>
              </a:rPr>
              <a:t>Texto Argumentativo</a:t>
            </a:r>
          </a:p>
          <a:p>
            <a:r>
              <a:rPr lang="es-PE" dirty="0">
                <a:ea typeface="+mn-ea"/>
                <a:cs typeface="+mn-cs"/>
              </a:rPr>
              <a:t>Semana  09</a:t>
            </a:r>
          </a:p>
        </p:txBody>
      </p:sp>
    </p:spTree>
    <p:extLst>
      <p:ext uri="{BB962C8B-B14F-4D97-AF65-F5344CB8AC3E}">
        <p14:creationId xmlns:p14="http://schemas.microsoft.com/office/powerpoint/2010/main" val="266914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86D0410-7D19-437D-B092-4925AF34D64C}"/>
              </a:ext>
            </a:extLst>
          </p:cNvPr>
          <p:cNvSpPr>
            <a:spLocks noGrp="1"/>
          </p:cNvSpPr>
          <p:nvPr>
            <p:ph type="body" idx="16"/>
          </p:nvPr>
        </p:nvSpPr>
        <p:spPr/>
        <p:txBody>
          <a:bodyPr/>
          <a:lstStyle/>
          <a:p>
            <a:r>
              <a:rPr lang="es-PE" dirty="0"/>
              <a:t>Tipos de argumentos  </a:t>
            </a:r>
          </a:p>
        </p:txBody>
      </p:sp>
      <p:sp>
        <p:nvSpPr>
          <p:cNvPr id="6" name="Título 5">
            <a:extLst>
              <a:ext uri="{FF2B5EF4-FFF2-40B4-BE49-F238E27FC236}">
                <a16:creationId xmlns:a16="http://schemas.microsoft.com/office/drawing/2014/main" id="{CB9A768C-D7A4-4CA9-AB9A-3E8C8244F42F}"/>
              </a:ext>
            </a:extLst>
          </p:cNvPr>
          <p:cNvSpPr>
            <a:spLocks noGrp="1"/>
          </p:cNvSpPr>
          <p:nvPr>
            <p:ph type="title"/>
          </p:nvPr>
        </p:nvSpPr>
        <p:spPr/>
        <p:txBody>
          <a:bodyPr>
            <a:normAutofit fontScale="90000"/>
          </a:bodyPr>
          <a:lstStyle/>
          <a:p>
            <a:r>
              <a:rPr lang="es-PE" dirty="0"/>
              <a:t>Aprendemos </a:t>
            </a:r>
          </a:p>
        </p:txBody>
      </p:sp>
      <p:sp>
        <p:nvSpPr>
          <p:cNvPr id="7" name="Marcador de texto 6">
            <a:extLst>
              <a:ext uri="{FF2B5EF4-FFF2-40B4-BE49-F238E27FC236}">
                <a16:creationId xmlns:a16="http://schemas.microsoft.com/office/drawing/2014/main" id="{C959018F-9857-4C62-9A09-E90F79509095}"/>
              </a:ext>
            </a:extLst>
          </p:cNvPr>
          <p:cNvSpPr>
            <a:spLocks noGrp="1"/>
          </p:cNvSpPr>
          <p:nvPr>
            <p:ph type="body" sz="half" idx="2"/>
          </p:nvPr>
        </p:nvSpPr>
        <p:spPr/>
        <p:txBody>
          <a:bodyPr/>
          <a:lstStyle/>
          <a:p>
            <a:endParaRPr lang="es-PE"/>
          </a:p>
        </p:txBody>
      </p:sp>
      <p:sp>
        <p:nvSpPr>
          <p:cNvPr id="8" name="Marcador de contenido 7">
            <a:extLst>
              <a:ext uri="{FF2B5EF4-FFF2-40B4-BE49-F238E27FC236}">
                <a16:creationId xmlns:a16="http://schemas.microsoft.com/office/drawing/2014/main" id="{B195FEAA-B9F3-4B43-87D8-5FDB101FBEF9}"/>
              </a:ext>
            </a:extLst>
          </p:cNvPr>
          <p:cNvSpPr txBox="1">
            <a:spLocks noGrp="1"/>
          </p:cNvSpPr>
          <p:nvPr>
            <p:ph idx="1"/>
          </p:nvPr>
        </p:nvSpPr>
        <p:spPr>
          <a:xfrm>
            <a:off x="6096000" y="1445860"/>
            <a:ext cx="5016500" cy="4133439"/>
          </a:xfrm>
          <a:prstGeom prst="rect">
            <a:avLst/>
          </a:prstGeom>
          <a:noFill/>
        </p:spPr>
        <p:txBody>
          <a:bodyPr wrap="square">
            <a:spAutoFit/>
          </a:bodyPr>
          <a:lstStyle/>
          <a:p>
            <a:pPr algn="just"/>
            <a:r>
              <a:rPr lang="es-ES" sz="2200" b="1" dirty="0"/>
              <a:t>Tesis: La planificación familiar es muy importante para la existencia de familias organizadas y económicamente estables.</a:t>
            </a:r>
          </a:p>
          <a:p>
            <a:pPr algn="just"/>
            <a:endParaRPr lang="es-ES" sz="2200" dirty="0"/>
          </a:p>
          <a:p>
            <a:pPr algn="just"/>
            <a:endParaRPr lang="es-ES" sz="2200" dirty="0"/>
          </a:p>
          <a:p>
            <a:pPr algn="just"/>
            <a:r>
              <a:rPr lang="es-ES" sz="2200" dirty="0"/>
              <a:t> </a:t>
            </a:r>
            <a:r>
              <a:rPr lang="es-ES" sz="2200" b="1" dirty="0"/>
              <a:t>Argumento: </a:t>
            </a:r>
            <a:r>
              <a:rPr lang="es-ES" sz="2200" dirty="0"/>
              <a:t>Por ejemplo, un país como China, donde las familias no cuentan con un gran número de hijos, sino que cada familia tiene solo uno, es considerado como una potencia a nivel mundial en la actualidad.</a:t>
            </a:r>
            <a:endParaRPr lang="es-PE" sz="2200" dirty="0"/>
          </a:p>
        </p:txBody>
      </p:sp>
      <p:pic>
        <p:nvPicPr>
          <p:cNvPr id="9" name="Imagen 8">
            <a:extLst>
              <a:ext uri="{FF2B5EF4-FFF2-40B4-BE49-F238E27FC236}">
                <a16:creationId xmlns:a16="http://schemas.microsoft.com/office/drawing/2014/main" id="{6E0C2FBB-0EC8-4C19-BC90-83D3C32C9495}"/>
              </a:ext>
            </a:extLst>
          </p:cNvPr>
          <p:cNvPicPr>
            <a:picLocks noChangeAspect="1"/>
          </p:cNvPicPr>
          <p:nvPr/>
        </p:nvPicPr>
        <p:blipFill>
          <a:blip r:embed="rId2"/>
          <a:stretch>
            <a:fillRect/>
          </a:stretch>
        </p:blipFill>
        <p:spPr>
          <a:xfrm>
            <a:off x="975596" y="2204276"/>
            <a:ext cx="4072481" cy="804742"/>
          </a:xfrm>
          <a:prstGeom prst="rect">
            <a:avLst/>
          </a:prstGeom>
        </p:spPr>
      </p:pic>
      <p:pic>
        <p:nvPicPr>
          <p:cNvPr id="10" name="Imagen 9">
            <a:extLst>
              <a:ext uri="{FF2B5EF4-FFF2-40B4-BE49-F238E27FC236}">
                <a16:creationId xmlns:a16="http://schemas.microsoft.com/office/drawing/2014/main" id="{8AB74088-51CE-4E4D-9D4B-589049A46176}"/>
              </a:ext>
            </a:extLst>
          </p:cNvPr>
          <p:cNvPicPr>
            <a:picLocks noChangeAspect="1"/>
          </p:cNvPicPr>
          <p:nvPr/>
        </p:nvPicPr>
        <p:blipFill>
          <a:blip r:embed="rId3"/>
          <a:stretch>
            <a:fillRect/>
          </a:stretch>
        </p:blipFill>
        <p:spPr>
          <a:xfrm>
            <a:off x="419267" y="3512580"/>
            <a:ext cx="5337644" cy="1309522"/>
          </a:xfrm>
          <a:prstGeom prst="rect">
            <a:avLst/>
          </a:prstGeom>
        </p:spPr>
      </p:pic>
    </p:spTree>
    <p:extLst>
      <p:ext uri="{BB962C8B-B14F-4D97-AF65-F5344CB8AC3E}">
        <p14:creationId xmlns:p14="http://schemas.microsoft.com/office/powerpoint/2010/main" val="128841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303D0447-CDC8-4D2B-8129-A4FFB74F50A2}"/>
              </a:ext>
            </a:extLst>
          </p:cNvPr>
          <p:cNvSpPr>
            <a:spLocks noGrp="1"/>
          </p:cNvSpPr>
          <p:nvPr>
            <p:ph type="body" idx="16"/>
          </p:nvPr>
        </p:nvSpPr>
        <p:spPr/>
        <p:txBody>
          <a:bodyPr/>
          <a:lstStyle/>
          <a:p>
            <a:r>
              <a:rPr lang="es-PE" sz="2400" b="1" dirty="0"/>
              <a:t>Tipos de argumentos </a:t>
            </a:r>
          </a:p>
        </p:txBody>
      </p:sp>
      <p:sp>
        <p:nvSpPr>
          <p:cNvPr id="6" name="Título 5">
            <a:extLst>
              <a:ext uri="{FF2B5EF4-FFF2-40B4-BE49-F238E27FC236}">
                <a16:creationId xmlns:a16="http://schemas.microsoft.com/office/drawing/2014/main" id="{03FB0835-D693-42C6-87F1-388268F5FBE3}"/>
              </a:ext>
            </a:extLst>
          </p:cNvPr>
          <p:cNvSpPr>
            <a:spLocks noGrp="1"/>
          </p:cNvSpPr>
          <p:nvPr>
            <p:ph type="title"/>
          </p:nvPr>
        </p:nvSpPr>
        <p:spPr/>
        <p:txBody>
          <a:bodyPr>
            <a:normAutofit fontScale="90000"/>
          </a:bodyPr>
          <a:lstStyle/>
          <a:p>
            <a:r>
              <a:rPr lang="es-PE" dirty="0"/>
              <a:t>Aprendemos </a:t>
            </a:r>
          </a:p>
        </p:txBody>
      </p:sp>
      <p:sp>
        <p:nvSpPr>
          <p:cNvPr id="7" name="Marcador de texto 6">
            <a:extLst>
              <a:ext uri="{FF2B5EF4-FFF2-40B4-BE49-F238E27FC236}">
                <a16:creationId xmlns:a16="http://schemas.microsoft.com/office/drawing/2014/main" id="{CF1A1D2D-8A4D-42F2-B567-ABAB79FD8286}"/>
              </a:ext>
            </a:extLst>
          </p:cNvPr>
          <p:cNvSpPr>
            <a:spLocks noGrp="1"/>
          </p:cNvSpPr>
          <p:nvPr>
            <p:ph type="body" sz="half" idx="2"/>
          </p:nvPr>
        </p:nvSpPr>
        <p:spPr/>
        <p:txBody>
          <a:bodyPr/>
          <a:lstStyle/>
          <a:p>
            <a:endParaRPr lang="es-PE"/>
          </a:p>
        </p:txBody>
      </p:sp>
      <p:pic>
        <p:nvPicPr>
          <p:cNvPr id="8" name="Imagen 7">
            <a:extLst>
              <a:ext uri="{FF2B5EF4-FFF2-40B4-BE49-F238E27FC236}">
                <a16:creationId xmlns:a16="http://schemas.microsoft.com/office/drawing/2014/main" id="{D30ADB4C-793E-40E9-B992-45A39EE6F6A0}"/>
              </a:ext>
            </a:extLst>
          </p:cNvPr>
          <p:cNvPicPr>
            <a:picLocks noChangeAspect="1"/>
          </p:cNvPicPr>
          <p:nvPr/>
        </p:nvPicPr>
        <p:blipFill>
          <a:blip r:embed="rId2"/>
          <a:stretch>
            <a:fillRect/>
          </a:stretch>
        </p:blipFill>
        <p:spPr>
          <a:xfrm>
            <a:off x="6571281" y="1313502"/>
            <a:ext cx="4285870" cy="4562840"/>
          </a:xfrm>
          <a:prstGeom prst="rect">
            <a:avLst/>
          </a:prstGeom>
        </p:spPr>
      </p:pic>
      <p:sp>
        <p:nvSpPr>
          <p:cNvPr id="9" name="Rectángulo 8">
            <a:extLst>
              <a:ext uri="{FF2B5EF4-FFF2-40B4-BE49-F238E27FC236}">
                <a16:creationId xmlns:a16="http://schemas.microsoft.com/office/drawing/2014/main" id="{06191D1D-6547-4A29-BEA2-2EF930FF2424}"/>
              </a:ext>
            </a:extLst>
          </p:cNvPr>
          <p:cNvSpPr/>
          <p:nvPr/>
        </p:nvSpPr>
        <p:spPr>
          <a:xfrm>
            <a:off x="1213645" y="2038614"/>
            <a:ext cx="4068762" cy="804371"/>
          </a:xfrm>
          <a:prstGeom prst="rect">
            <a:avLst/>
          </a:prstGeom>
          <a:solidFill>
            <a:srgbClr val="D51B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a:t>Estadístico  </a:t>
            </a:r>
          </a:p>
        </p:txBody>
      </p:sp>
      <p:sp>
        <p:nvSpPr>
          <p:cNvPr id="11" name="CuadroTexto 10">
            <a:extLst>
              <a:ext uri="{FF2B5EF4-FFF2-40B4-BE49-F238E27FC236}">
                <a16:creationId xmlns:a16="http://schemas.microsoft.com/office/drawing/2014/main" id="{1230616C-EBAC-41B3-B3CD-D5E5ECFBA960}"/>
              </a:ext>
            </a:extLst>
          </p:cNvPr>
          <p:cNvSpPr txBox="1"/>
          <p:nvPr/>
        </p:nvSpPr>
        <p:spPr>
          <a:xfrm>
            <a:off x="887084" y="3372873"/>
            <a:ext cx="5165714" cy="1200329"/>
          </a:xfrm>
          <a:prstGeom prst="rect">
            <a:avLst/>
          </a:prstGeom>
          <a:noFill/>
        </p:spPr>
        <p:txBody>
          <a:bodyPr wrap="square">
            <a:spAutoFit/>
          </a:bodyPr>
          <a:lstStyle/>
          <a:p>
            <a:r>
              <a:rPr lang="es-ES" sz="2400" dirty="0"/>
              <a:t>Se sustenta en cifras, porcentajes y datos estadísticos que permitan demostrar la validez de la tesis</a:t>
            </a:r>
            <a:r>
              <a:rPr lang="es-ES" dirty="0"/>
              <a:t>. </a:t>
            </a:r>
          </a:p>
        </p:txBody>
      </p:sp>
    </p:spTree>
    <p:extLst>
      <p:ext uri="{BB962C8B-B14F-4D97-AF65-F5344CB8AC3E}">
        <p14:creationId xmlns:p14="http://schemas.microsoft.com/office/powerpoint/2010/main" val="119701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32CA89B-B2BF-437B-B8ED-B10D851AFE2B}"/>
              </a:ext>
            </a:extLst>
          </p:cNvPr>
          <p:cNvSpPr>
            <a:spLocks noGrp="1"/>
          </p:cNvSpPr>
          <p:nvPr>
            <p:ph type="body" idx="16"/>
          </p:nvPr>
        </p:nvSpPr>
        <p:spPr/>
        <p:txBody>
          <a:bodyPr/>
          <a:lstStyle/>
          <a:p>
            <a:r>
              <a:rPr lang="es-PE" sz="2400" b="1" dirty="0"/>
              <a:t>Tipos de argumentos </a:t>
            </a:r>
          </a:p>
        </p:txBody>
      </p:sp>
      <p:sp>
        <p:nvSpPr>
          <p:cNvPr id="6" name="Título 5">
            <a:extLst>
              <a:ext uri="{FF2B5EF4-FFF2-40B4-BE49-F238E27FC236}">
                <a16:creationId xmlns:a16="http://schemas.microsoft.com/office/drawing/2014/main" id="{95A60522-D390-41A5-A148-B06F90A0E9B7}"/>
              </a:ext>
            </a:extLst>
          </p:cNvPr>
          <p:cNvSpPr>
            <a:spLocks noGrp="1"/>
          </p:cNvSpPr>
          <p:nvPr>
            <p:ph type="title"/>
          </p:nvPr>
        </p:nvSpPr>
        <p:spPr/>
        <p:txBody>
          <a:bodyPr>
            <a:normAutofit fontScale="90000"/>
          </a:bodyPr>
          <a:lstStyle/>
          <a:p>
            <a:r>
              <a:rPr lang="es-PE" dirty="0"/>
              <a:t>Aprendemos </a:t>
            </a:r>
          </a:p>
        </p:txBody>
      </p:sp>
      <p:sp>
        <p:nvSpPr>
          <p:cNvPr id="7" name="Marcador de texto 6">
            <a:extLst>
              <a:ext uri="{FF2B5EF4-FFF2-40B4-BE49-F238E27FC236}">
                <a16:creationId xmlns:a16="http://schemas.microsoft.com/office/drawing/2014/main" id="{E710776D-4FB0-4DD4-9E2C-1D88230F0E4E}"/>
              </a:ext>
            </a:extLst>
          </p:cNvPr>
          <p:cNvSpPr>
            <a:spLocks noGrp="1"/>
          </p:cNvSpPr>
          <p:nvPr>
            <p:ph type="body" sz="half" idx="2"/>
          </p:nvPr>
        </p:nvSpPr>
        <p:spPr/>
        <p:txBody>
          <a:bodyPr/>
          <a:lstStyle/>
          <a:p>
            <a:endParaRPr lang="es-PE"/>
          </a:p>
        </p:txBody>
      </p:sp>
      <p:pic>
        <p:nvPicPr>
          <p:cNvPr id="8" name="Imagen 7">
            <a:extLst>
              <a:ext uri="{FF2B5EF4-FFF2-40B4-BE49-F238E27FC236}">
                <a16:creationId xmlns:a16="http://schemas.microsoft.com/office/drawing/2014/main" id="{EA9F9ACF-75AB-48A0-B138-1A6128E762BF}"/>
              </a:ext>
            </a:extLst>
          </p:cNvPr>
          <p:cNvPicPr>
            <a:picLocks noChangeAspect="1"/>
          </p:cNvPicPr>
          <p:nvPr/>
        </p:nvPicPr>
        <p:blipFill>
          <a:blip r:embed="rId2"/>
          <a:stretch>
            <a:fillRect/>
          </a:stretch>
        </p:blipFill>
        <p:spPr>
          <a:xfrm>
            <a:off x="6264888" y="1559638"/>
            <a:ext cx="4590686" cy="4060288"/>
          </a:xfrm>
          <a:prstGeom prst="rect">
            <a:avLst/>
          </a:prstGeom>
        </p:spPr>
      </p:pic>
      <p:pic>
        <p:nvPicPr>
          <p:cNvPr id="9" name="Imagen 8">
            <a:extLst>
              <a:ext uri="{FF2B5EF4-FFF2-40B4-BE49-F238E27FC236}">
                <a16:creationId xmlns:a16="http://schemas.microsoft.com/office/drawing/2014/main" id="{E5592031-6F77-4459-B457-CA6645C645F3}"/>
              </a:ext>
            </a:extLst>
          </p:cNvPr>
          <p:cNvPicPr>
            <a:picLocks noChangeAspect="1"/>
          </p:cNvPicPr>
          <p:nvPr/>
        </p:nvPicPr>
        <p:blipFill>
          <a:blip r:embed="rId3"/>
          <a:stretch>
            <a:fillRect/>
          </a:stretch>
        </p:blipFill>
        <p:spPr>
          <a:xfrm>
            <a:off x="795838" y="1882383"/>
            <a:ext cx="4961072" cy="987758"/>
          </a:xfrm>
          <a:prstGeom prst="rect">
            <a:avLst/>
          </a:prstGeom>
        </p:spPr>
      </p:pic>
      <p:pic>
        <p:nvPicPr>
          <p:cNvPr id="14" name="Imagen 13">
            <a:extLst>
              <a:ext uri="{FF2B5EF4-FFF2-40B4-BE49-F238E27FC236}">
                <a16:creationId xmlns:a16="http://schemas.microsoft.com/office/drawing/2014/main" id="{B3977261-14D1-47B7-9F79-FB6B8BCE588A}"/>
              </a:ext>
            </a:extLst>
          </p:cNvPr>
          <p:cNvPicPr>
            <a:picLocks noChangeAspect="1"/>
          </p:cNvPicPr>
          <p:nvPr/>
        </p:nvPicPr>
        <p:blipFill>
          <a:blip r:embed="rId4"/>
          <a:stretch>
            <a:fillRect/>
          </a:stretch>
        </p:blipFill>
        <p:spPr>
          <a:xfrm>
            <a:off x="597835" y="3244597"/>
            <a:ext cx="5965964" cy="1557526"/>
          </a:xfrm>
          <a:prstGeom prst="rect">
            <a:avLst/>
          </a:prstGeom>
        </p:spPr>
      </p:pic>
    </p:spTree>
    <p:extLst>
      <p:ext uri="{BB962C8B-B14F-4D97-AF65-F5344CB8AC3E}">
        <p14:creationId xmlns:p14="http://schemas.microsoft.com/office/powerpoint/2010/main" val="328691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86862" y="516275"/>
            <a:ext cx="10818276" cy="381955"/>
          </a:xfrm>
        </p:spPr>
        <p:txBody>
          <a:bodyPr>
            <a:noAutofit/>
          </a:bodyPr>
          <a:lstStyle/>
          <a:p>
            <a:r>
              <a:rPr lang="es-ES" sz="2600" dirty="0"/>
              <a:t>Ejercicio 1: Lee el siguiente texto, después reconoce la tesis y los argumentos </a:t>
            </a:r>
            <a:endParaRPr lang="es-PE" sz="2600" dirty="0"/>
          </a:p>
        </p:txBody>
      </p:sp>
      <p:sp>
        <p:nvSpPr>
          <p:cNvPr id="4" name="Marcador de texto 3">
            <a:extLst>
              <a:ext uri="{FF2B5EF4-FFF2-40B4-BE49-F238E27FC236}">
                <a16:creationId xmlns:a16="http://schemas.microsoft.com/office/drawing/2014/main" id="{3BA0F37C-6AD3-4B01-B8EE-BB935BA67C2F}"/>
              </a:ext>
            </a:extLst>
          </p:cNvPr>
          <p:cNvSpPr>
            <a:spLocks noGrp="1"/>
          </p:cNvSpPr>
          <p:nvPr>
            <p:ph type="body" sz="half" idx="2"/>
          </p:nvPr>
        </p:nvSpPr>
        <p:spPr/>
        <p:txBody>
          <a:bodyPr/>
          <a:lstStyle/>
          <a:p>
            <a:endParaRPr lang="es-PE"/>
          </a:p>
        </p:txBody>
      </p:sp>
      <p:sp>
        <p:nvSpPr>
          <p:cNvPr id="8" name="CuadroTexto 7">
            <a:extLst>
              <a:ext uri="{FF2B5EF4-FFF2-40B4-BE49-F238E27FC236}">
                <a16:creationId xmlns:a16="http://schemas.microsoft.com/office/drawing/2014/main" id="{548A8B1E-44ED-45BF-BC67-D4A2676E48AE}"/>
              </a:ext>
            </a:extLst>
          </p:cNvPr>
          <p:cNvSpPr txBox="1"/>
          <p:nvPr/>
        </p:nvSpPr>
        <p:spPr>
          <a:xfrm>
            <a:off x="1833288" y="5137783"/>
            <a:ext cx="8525424" cy="461665"/>
          </a:xfrm>
          <a:prstGeom prst="rect">
            <a:avLst/>
          </a:prstGeom>
          <a:noFill/>
        </p:spPr>
        <p:txBody>
          <a:bodyPr wrap="square">
            <a:spAutoFit/>
          </a:bodyPr>
          <a:lstStyle/>
          <a:p>
            <a:r>
              <a:rPr lang="es-PE" sz="2400" i="1" dirty="0">
                <a:solidFill>
                  <a:srgbClr val="002060"/>
                </a:solidFill>
              </a:rPr>
              <a:t>https://jugodecaigua.pe/muchas-universidades-mucho-negocio</a:t>
            </a:r>
            <a:r>
              <a:rPr lang="es-PE" dirty="0">
                <a:solidFill>
                  <a:srgbClr val="002060"/>
                </a:solidFill>
              </a:rPr>
              <a:t>/</a:t>
            </a:r>
          </a:p>
        </p:txBody>
      </p:sp>
      <p:pic>
        <p:nvPicPr>
          <p:cNvPr id="10" name="Imagen 9">
            <a:extLst>
              <a:ext uri="{FF2B5EF4-FFF2-40B4-BE49-F238E27FC236}">
                <a16:creationId xmlns:a16="http://schemas.microsoft.com/office/drawing/2014/main" id="{B8EA6731-51C5-40DC-8E79-6F06B914A649}"/>
              </a:ext>
            </a:extLst>
          </p:cNvPr>
          <p:cNvPicPr>
            <a:picLocks noChangeAspect="1"/>
          </p:cNvPicPr>
          <p:nvPr/>
        </p:nvPicPr>
        <p:blipFill rotWithShape="1">
          <a:blip r:embed="rId2"/>
          <a:srcRect l="2919" t="9924" r="8348" b="19533"/>
          <a:stretch/>
        </p:blipFill>
        <p:spPr>
          <a:xfrm>
            <a:off x="1896601" y="1428457"/>
            <a:ext cx="7610127" cy="3401518"/>
          </a:xfrm>
          <a:prstGeom prst="rect">
            <a:avLst/>
          </a:prstGeom>
        </p:spPr>
      </p:pic>
    </p:spTree>
    <p:extLst>
      <p:ext uri="{BB962C8B-B14F-4D97-AF65-F5344CB8AC3E}">
        <p14:creationId xmlns:p14="http://schemas.microsoft.com/office/powerpoint/2010/main" val="63975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C38C72-7500-4C35-831A-A7D1EB518A40}"/>
              </a:ext>
            </a:extLst>
          </p:cNvPr>
          <p:cNvSpPr>
            <a:spLocks noGrp="1"/>
          </p:cNvSpPr>
          <p:nvPr>
            <p:ph idx="1"/>
          </p:nvPr>
        </p:nvSpPr>
        <p:spPr>
          <a:xfrm>
            <a:off x="1078230" y="1808005"/>
            <a:ext cx="5017770" cy="4660265"/>
          </a:xfrm>
        </p:spPr>
        <p:txBody>
          <a:bodyPr>
            <a:normAutofit/>
          </a:bodyPr>
          <a:lstStyle/>
          <a:p>
            <a:pPr marL="342900" lvl="0" indent="-342900">
              <a:buFont typeface="Symbol" panose="05050102010706020507" pitchFamily="18" charset="2"/>
              <a:buChar char=""/>
            </a:pPr>
            <a:r>
              <a:rPr lang="es-PE" dirty="0">
                <a:effectLst/>
              </a:rPr>
              <a:t>Desarrollan su plan de redacción: tema, tesis y argumentos.</a:t>
            </a:r>
          </a:p>
          <a:p>
            <a:pPr marL="342900" lvl="0" indent="-342900">
              <a:buFont typeface="Symbol" panose="05050102010706020507" pitchFamily="18" charset="2"/>
              <a:buChar char=""/>
            </a:pPr>
            <a:r>
              <a:rPr lang="es-ES" dirty="0">
                <a:effectLst/>
              </a:rPr>
              <a:t>Debes presentar un avance de un texto argumentativo basado en un tema libre, la próxima clase.</a:t>
            </a:r>
            <a:endParaRPr lang="es-PE" dirty="0">
              <a:effectLst/>
            </a:endParaRPr>
          </a:p>
          <a:p>
            <a:endParaRPr lang="es-PE" dirty="0"/>
          </a:p>
        </p:txBody>
      </p:sp>
      <p:sp>
        <p:nvSpPr>
          <p:cNvPr id="6" name="Título 5">
            <a:extLst>
              <a:ext uri="{FF2B5EF4-FFF2-40B4-BE49-F238E27FC236}">
                <a16:creationId xmlns:a16="http://schemas.microsoft.com/office/drawing/2014/main" id="{2DDBFF29-9CAC-4653-962B-7948CE083909}"/>
              </a:ext>
            </a:extLst>
          </p:cNvPr>
          <p:cNvSpPr>
            <a:spLocks noGrp="1"/>
          </p:cNvSpPr>
          <p:nvPr>
            <p:ph type="title"/>
          </p:nvPr>
        </p:nvSpPr>
        <p:spPr>
          <a:xfrm>
            <a:off x="739140" y="671512"/>
            <a:ext cx="10728841" cy="381955"/>
          </a:xfrm>
        </p:spPr>
        <p:txBody>
          <a:bodyPr>
            <a:normAutofit/>
          </a:bodyPr>
          <a:lstStyle/>
          <a:p>
            <a:r>
              <a:rPr lang="es-PE" sz="2100"/>
              <a:t>Aplicamos lo aprendido </a:t>
            </a:r>
          </a:p>
        </p:txBody>
      </p:sp>
      <p:pic>
        <p:nvPicPr>
          <p:cNvPr id="8" name="Imagen 7" descr="Texto&#10;&#10;Descripción generada automáticamente">
            <a:extLst>
              <a:ext uri="{FF2B5EF4-FFF2-40B4-BE49-F238E27FC236}">
                <a16:creationId xmlns:a16="http://schemas.microsoft.com/office/drawing/2014/main" id="{7FA9348B-1975-40DD-AEAC-8A03054B8AEF}"/>
              </a:ext>
            </a:extLst>
          </p:cNvPr>
          <p:cNvPicPr>
            <a:picLocks noChangeAspect="1"/>
          </p:cNvPicPr>
          <p:nvPr/>
        </p:nvPicPr>
        <p:blipFill>
          <a:blip r:embed="rId2"/>
          <a:stretch>
            <a:fillRect/>
          </a:stretch>
        </p:blipFill>
        <p:spPr>
          <a:xfrm>
            <a:off x="7002303" y="1304133"/>
            <a:ext cx="3169665" cy="4660265"/>
          </a:xfrm>
          <a:prstGeom prst="rect">
            <a:avLst/>
          </a:prstGeom>
          <a:noFill/>
        </p:spPr>
      </p:pic>
      <p:sp>
        <p:nvSpPr>
          <p:cNvPr id="13" name="Text Placeholder 4">
            <a:extLst>
              <a:ext uri="{FF2B5EF4-FFF2-40B4-BE49-F238E27FC236}">
                <a16:creationId xmlns:a16="http://schemas.microsoft.com/office/drawing/2014/main" id="{6AE1CE0C-A654-44C3-A1F4-87F798B646FD}"/>
              </a:ext>
            </a:extLst>
          </p:cNvPr>
          <p:cNvSpPr>
            <a:spLocks noGrp="1"/>
          </p:cNvSpPr>
          <p:nvPr>
            <p:ph type="body" sz="half" idx="2"/>
          </p:nvPr>
        </p:nvSpPr>
        <p:spPr>
          <a:xfrm>
            <a:off x="739140" y="6215064"/>
            <a:ext cx="9925050" cy="506412"/>
          </a:xfrm>
        </p:spPr>
        <p:txBody>
          <a:bodyPr/>
          <a:lstStyle/>
          <a:p>
            <a:endParaRPr lang="en-US"/>
          </a:p>
        </p:txBody>
      </p:sp>
    </p:spTree>
    <p:extLst>
      <p:ext uri="{BB962C8B-B14F-4D97-AF65-F5344CB8AC3E}">
        <p14:creationId xmlns:p14="http://schemas.microsoft.com/office/powerpoint/2010/main" val="385703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4769BC0-62EC-486E-92F6-D8F869404301}"/>
              </a:ext>
            </a:extLst>
          </p:cNvPr>
          <p:cNvSpPr>
            <a:spLocks noGrp="1"/>
          </p:cNvSpPr>
          <p:nvPr>
            <p:ph idx="1"/>
          </p:nvPr>
        </p:nvSpPr>
        <p:spPr>
          <a:xfrm>
            <a:off x="739139" y="2055170"/>
            <a:ext cx="10497132" cy="3899859"/>
          </a:xfrm>
        </p:spPr>
        <p:txBody>
          <a:bodyPr/>
          <a:lstStyle/>
          <a:p>
            <a:pPr marL="457200" indent="-457200">
              <a:buFont typeface="Wingdings" panose="05000000000000000000" pitchFamily="2" charset="2"/>
              <a:buChar char="ü"/>
            </a:pPr>
            <a:r>
              <a:rPr lang="es-PE" dirty="0"/>
              <a:t>La tesis es  una oración en la que debes de manifestar tu punto de vista.</a:t>
            </a:r>
          </a:p>
          <a:p>
            <a:pPr marL="457200" indent="-457200">
              <a:buFont typeface="Wingdings" panose="05000000000000000000" pitchFamily="2" charset="2"/>
              <a:buChar char="ü"/>
            </a:pPr>
            <a:r>
              <a:rPr lang="es-PE" dirty="0"/>
              <a:t>Los argumentos según su estructura deben ser solventes para defender a la tesis. </a:t>
            </a:r>
          </a:p>
        </p:txBody>
      </p:sp>
      <p:sp>
        <p:nvSpPr>
          <p:cNvPr id="4" name="Marcador de texto 3">
            <a:extLst>
              <a:ext uri="{FF2B5EF4-FFF2-40B4-BE49-F238E27FC236}">
                <a16:creationId xmlns:a16="http://schemas.microsoft.com/office/drawing/2014/main" id="{28ED8E7A-D1D8-4835-8510-DAB34B363258}"/>
              </a:ext>
            </a:extLst>
          </p:cNvPr>
          <p:cNvSpPr>
            <a:spLocks noGrp="1"/>
          </p:cNvSpPr>
          <p:nvPr>
            <p:ph type="body" idx="16"/>
          </p:nvPr>
        </p:nvSpPr>
        <p:spPr/>
        <p:txBody>
          <a:bodyPr/>
          <a:lstStyle/>
          <a:p>
            <a:endParaRPr lang="es-PE"/>
          </a:p>
        </p:txBody>
      </p:sp>
      <p:sp>
        <p:nvSpPr>
          <p:cNvPr id="5" name="Marcador de texto 4">
            <a:extLst>
              <a:ext uri="{FF2B5EF4-FFF2-40B4-BE49-F238E27FC236}">
                <a16:creationId xmlns:a16="http://schemas.microsoft.com/office/drawing/2014/main" id="{F63AA705-8453-4A81-A53F-446EEE9BA184}"/>
              </a:ext>
            </a:extLst>
          </p:cNvPr>
          <p:cNvSpPr>
            <a:spLocks noGrp="1"/>
          </p:cNvSpPr>
          <p:nvPr>
            <p:ph type="body" sz="quarter" idx="3"/>
          </p:nvPr>
        </p:nvSpPr>
        <p:spPr/>
        <p:txBody>
          <a:bodyPr/>
          <a:lstStyle/>
          <a:p>
            <a:endParaRPr lang="es-PE"/>
          </a:p>
        </p:txBody>
      </p:sp>
      <p:sp>
        <p:nvSpPr>
          <p:cNvPr id="6" name="Título 5">
            <a:extLst>
              <a:ext uri="{FF2B5EF4-FFF2-40B4-BE49-F238E27FC236}">
                <a16:creationId xmlns:a16="http://schemas.microsoft.com/office/drawing/2014/main" id="{C4C5847B-4CFB-405D-88E7-26CE6BBEFB9B}"/>
              </a:ext>
            </a:extLst>
          </p:cNvPr>
          <p:cNvSpPr>
            <a:spLocks noGrp="1"/>
          </p:cNvSpPr>
          <p:nvPr>
            <p:ph type="title"/>
          </p:nvPr>
        </p:nvSpPr>
        <p:spPr/>
        <p:txBody>
          <a:bodyPr>
            <a:normAutofit fontScale="90000"/>
          </a:bodyPr>
          <a:lstStyle/>
          <a:p>
            <a:r>
              <a:rPr lang="es-PE" dirty="0"/>
              <a:t>Conclusiones </a:t>
            </a:r>
          </a:p>
        </p:txBody>
      </p:sp>
      <p:sp>
        <p:nvSpPr>
          <p:cNvPr id="7" name="Marcador de texto 6">
            <a:extLst>
              <a:ext uri="{FF2B5EF4-FFF2-40B4-BE49-F238E27FC236}">
                <a16:creationId xmlns:a16="http://schemas.microsoft.com/office/drawing/2014/main" id="{C0015740-2B1C-47B3-91BB-31DB51CAB7AF}"/>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412443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6076" y="3224388"/>
            <a:ext cx="9405706" cy="762517"/>
          </a:xfrm>
        </p:spPr>
        <p:txBody>
          <a:bodyPr/>
          <a:lstStyle/>
          <a:p>
            <a:pPr algn="ctr"/>
            <a:r>
              <a:rPr lang="es-PE" dirty="0"/>
              <a:t>¡ Gracias por la atención !</a:t>
            </a:r>
          </a:p>
        </p:txBody>
      </p:sp>
    </p:spTree>
    <p:extLst>
      <p:ext uri="{BB962C8B-B14F-4D97-AF65-F5344CB8AC3E}">
        <p14:creationId xmlns:p14="http://schemas.microsoft.com/office/powerpoint/2010/main" val="294565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contenido 15"/>
          <p:cNvSpPr>
            <a:spLocks noGrp="1"/>
          </p:cNvSpPr>
          <p:nvPr>
            <p:ph idx="1"/>
          </p:nvPr>
        </p:nvSpPr>
        <p:spPr>
          <a:xfrm>
            <a:off x="739139" y="2389069"/>
            <a:ext cx="4655133" cy="2647811"/>
          </a:xfrm>
        </p:spPr>
        <p:txBody>
          <a:bodyPr/>
          <a:lstStyle/>
          <a:p>
            <a:pPr algn="just"/>
            <a:r>
              <a:rPr lang="es-ES" sz="2400" dirty="0">
                <a:solidFill>
                  <a:srgbClr val="404040"/>
                </a:solidFill>
                <a:effectLst/>
                <a:ea typeface="Muller Light" pitchFamily="50" charset="0"/>
                <a:cs typeface="Calibri" panose="020F0502020204030204" pitchFamily="34" charset="0"/>
              </a:rPr>
              <a:t>Elabora un texto argumentativo cohesionado y coherente.</a:t>
            </a:r>
            <a:endParaRPr lang="es-PE" sz="2400" dirty="0"/>
          </a:p>
        </p:txBody>
      </p:sp>
      <p:sp>
        <p:nvSpPr>
          <p:cNvPr id="19" name="Marcador de contenido 18"/>
          <p:cNvSpPr>
            <a:spLocks noGrp="1"/>
          </p:cNvSpPr>
          <p:nvPr>
            <p:ph idx="14"/>
          </p:nvPr>
        </p:nvSpPr>
        <p:spPr>
          <a:xfrm>
            <a:off x="6435093" y="2315205"/>
            <a:ext cx="4655133" cy="3899859"/>
          </a:xfrm>
        </p:spPr>
        <p:txBody>
          <a:bodyPr/>
          <a:lstStyle/>
          <a:p>
            <a:pPr lvl="0"/>
            <a:r>
              <a:rPr lang="es-PE" sz="2400" dirty="0">
                <a:ea typeface="+mn-ea"/>
                <a:cs typeface="+mn-cs"/>
              </a:rPr>
              <a:t>Texto argumentativo </a:t>
            </a:r>
          </a:p>
          <a:p>
            <a:pPr marL="342900" lvl="0" indent="-342900">
              <a:buFont typeface="Arial" panose="020B0604020202020204" pitchFamily="34" charset="0"/>
              <a:buChar char="•"/>
            </a:pPr>
            <a:r>
              <a:rPr lang="es-PE" sz="2400" dirty="0">
                <a:ea typeface="+mn-ea"/>
                <a:cs typeface="+mn-cs"/>
              </a:rPr>
              <a:t>Definición</a:t>
            </a:r>
          </a:p>
          <a:p>
            <a:pPr marL="342900" lvl="0" indent="-342900">
              <a:buFont typeface="Arial" panose="020B0604020202020204" pitchFamily="34" charset="0"/>
              <a:buChar char="•"/>
            </a:pPr>
            <a:r>
              <a:rPr lang="es-PE" sz="2400" dirty="0"/>
              <a:t>Características</a:t>
            </a:r>
          </a:p>
          <a:p>
            <a:pPr marL="342900" lvl="0" indent="-342900">
              <a:buFont typeface="Arial" panose="020B0604020202020204" pitchFamily="34" charset="0"/>
              <a:buChar char="•"/>
            </a:pPr>
            <a:r>
              <a:rPr lang="es-PE" sz="2400" dirty="0"/>
              <a:t>Estructura </a:t>
            </a:r>
          </a:p>
          <a:p>
            <a:pPr lvl="1"/>
            <a:r>
              <a:rPr lang="es-PE" dirty="0"/>
              <a:t>Introducción</a:t>
            </a:r>
          </a:p>
          <a:p>
            <a:pPr lvl="1"/>
            <a:r>
              <a:rPr lang="es-PE" dirty="0"/>
              <a:t>Tesis</a:t>
            </a:r>
          </a:p>
          <a:p>
            <a:pPr lvl="1"/>
            <a:r>
              <a:rPr lang="es-PE" dirty="0"/>
              <a:t>Cuerpo argumentativo</a:t>
            </a:r>
          </a:p>
          <a:p>
            <a:pPr lvl="1"/>
            <a:r>
              <a:rPr lang="es-PE" dirty="0"/>
              <a:t>Conclusiones</a:t>
            </a:r>
          </a:p>
        </p:txBody>
      </p:sp>
      <p:sp>
        <p:nvSpPr>
          <p:cNvPr id="20" name="Marcador de texto 19"/>
          <p:cNvSpPr>
            <a:spLocks noGrp="1"/>
          </p:cNvSpPr>
          <p:nvPr>
            <p:ph type="body" idx="16"/>
          </p:nvPr>
        </p:nvSpPr>
        <p:spPr>
          <a:xfrm>
            <a:off x="739139" y="1557767"/>
            <a:ext cx="5017770" cy="544038"/>
          </a:xfrm>
        </p:spPr>
        <p:txBody>
          <a:bodyPr/>
          <a:lstStyle/>
          <a:p>
            <a:r>
              <a:rPr lang="es-PE" sz="2400" b="1" dirty="0"/>
              <a:t>Logro de aprendizaje</a:t>
            </a:r>
          </a:p>
        </p:txBody>
      </p:sp>
      <p:sp>
        <p:nvSpPr>
          <p:cNvPr id="18" name="Marcador de texto 17"/>
          <p:cNvSpPr>
            <a:spLocks noGrp="1"/>
          </p:cNvSpPr>
          <p:nvPr>
            <p:ph type="body" sz="quarter" idx="3"/>
          </p:nvPr>
        </p:nvSpPr>
        <p:spPr>
          <a:xfrm>
            <a:off x="6435093" y="1559021"/>
            <a:ext cx="5017770" cy="544038"/>
          </a:xfrm>
        </p:spPr>
        <p:txBody>
          <a:bodyPr/>
          <a:lstStyle/>
          <a:p>
            <a:r>
              <a:rPr lang="es-PE" sz="2400" b="1" dirty="0"/>
              <a:t>Contenidos</a:t>
            </a:r>
          </a:p>
        </p:txBody>
      </p:sp>
      <p:sp>
        <p:nvSpPr>
          <p:cNvPr id="8" name="Título 7"/>
          <p:cNvSpPr>
            <a:spLocks noGrp="1"/>
          </p:cNvSpPr>
          <p:nvPr>
            <p:ph type="title"/>
          </p:nvPr>
        </p:nvSpPr>
        <p:spPr>
          <a:xfrm>
            <a:off x="739139" y="693028"/>
            <a:ext cx="10855841" cy="381955"/>
          </a:xfrm>
        </p:spPr>
        <p:txBody>
          <a:bodyPr>
            <a:noAutofit/>
          </a:bodyPr>
          <a:lstStyle/>
          <a:p>
            <a:r>
              <a:rPr lang="es-PE" sz="2800" dirty="0">
                <a:ea typeface="+mn-ea"/>
                <a:cs typeface="+mn-cs"/>
              </a:rPr>
              <a:t>Semana 9 : Texto argumentativo</a:t>
            </a:r>
          </a:p>
        </p:txBody>
      </p:sp>
      <p:sp>
        <p:nvSpPr>
          <p:cNvPr id="17" name="Marcador de texto 16"/>
          <p:cNvSpPr>
            <a:spLocks noGrp="1"/>
          </p:cNvSpPr>
          <p:nvPr>
            <p:ph type="body" sz="half" idx="2"/>
          </p:nvPr>
        </p:nvSpPr>
        <p:spPr/>
        <p:txBody>
          <a:bodyPr/>
          <a:lstStyle/>
          <a:p>
            <a:endParaRPr lang="es-PE" dirty="0"/>
          </a:p>
        </p:txBody>
      </p:sp>
    </p:spTree>
    <p:extLst>
      <p:ext uri="{BB962C8B-B14F-4D97-AF65-F5344CB8AC3E}">
        <p14:creationId xmlns:p14="http://schemas.microsoft.com/office/powerpoint/2010/main" val="167082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29DFFC5-4B60-4C66-98FC-88BF93EE9CAA}"/>
              </a:ext>
            </a:extLst>
          </p:cNvPr>
          <p:cNvSpPr>
            <a:spLocks noGrp="1"/>
          </p:cNvSpPr>
          <p:nvPr>
            <p:ph idx="1"/>
          </p:nvPr>
        </p:nvSpPr>
        <p:spPr>
          <a:xfrm>
            <a:off x="940618" y="2821617"/>
            <a:ext cx="5017770" cy="3899859"/>
          </a:xfrm>
        </p:spPr>
        <p:txBody>
          <a:bodyPr/>
          <a:lstStyle/>
          <a:p>
            <a:pPr algn="just"/>
            <a:r>
              <a:rPr lang="es-PE" b="1" dirty="0"/>
              <a:t>¿Cómo persuadimos a alguien acerca de un tema?</a:t>
            </a:r>
          </a:p>
        </p:txBody>
      </p:sp>
      <p:sp>
        <p:nvSpPr>
          <p:cNvPr id="3" name="Marcador de contenido 2">
            <a:extLst>
              <a:ext uri="{FF2B5EF4-FFF2-40B4-BE49-F238E27FC236}">
                <a16:creationId xmlns:a16="http://schemas.microsoft.com/office/drawing/2014/main" id="{0CF1F20F-42A1-4E84-AD52-E0C2E6F80539}"/>
              </a:ext>
            </a:extLst>
          </p:cNvPr>
          <p:cNvSpPr>
            <a:spLocks noGrp="1"/>
          </p:cNvSpPr>
          <p:nvPr>
            <p:ph idx="14"/>
          </p:nvPr>
        </p:nvSpPr>
        <p:spPr/>
        <p:txBody>
          <a:bodyPr/>
          <a:lstStyle/>
          <a:p>
            <a:endParaRPr lang="es-PE" dirty="0"/>
          </a:p>
        </p:txBody>
      </p:sp>
      <p:sp>
        <p:nvSpPr>
          <p:cNvPr id="4" name="Marcador de texto 3">
            <a:extLst>
              <a:ext uri="{FF2B5EF4-FFF2-40B4-BE49-F238E27FC236}">
                <a16:creationId xmlns:a16="http://schemas.microsoft.com/office/drawing/2014/main" id="{FE80E9A5-A364-489C-BF69-18201D7710AB}"/>
              </a:ext>
            </a:extLst>
          </p:cNvPr>
          <p:cNvSpPr>
            <a:spLocks noGrp="1"/>
          </p:cNvSpPr>
          <p:nvPr>
            <p:ph type="body" idx="16"/>
          </p:nvPr>
        </p:nvSpPr>
        <p:spPr/>
        <p:txBody>
          <a:bodyPr/>
          <a:lstStyle/>
          <a:p>
            <a:endParaRPr lang="es-PE" dirty="0"/>
          </a:p>
        </p:txBody>
      </p:sp>
      <p:sp>
        <p:nvSpPr>
          <p:cNvPr id="5" name="Marcador de texto 4">
            <a:extLst>
              <a:ext uri="{FF2B5EF4-FFF2-40B4-BE49-F238E27FC236}">
                <a16:creationId xmlns:a16="http://schemas.microsoft.com/office/drawing/2014/main" id="{CB5160B4-7E5C-4DB7-934A-EF78C6DAAD60}"/>
              </a:ext>
            </a:extLst>
          </p:cNvPr>
          <p:cNvSpPr>
            <a:spLocks noGrp="1"/>
          </p:cNvSpPr>
          <p:nvPr>
            <p:ph type="body" sz="quarter" idx="3"/>
          </p:nvPr>
        </p:nvSpPr>
        <p:spPr/>
        <p:txBody>
          <a:bodyPr/>
          <a:lstStyle/>
          <a:p>
            <a:endParaRPr lang="es-PE"/>
          </a:p>
        </p:txBody>
      </p:sp>
      <p:sp>
        <p:nvSpPr>
          <p:cNvPr id="6" name="Título 5">
            <a:extLst>
              <a:ext uri="{FF2B5EF4-FFF2-40B4-BE49-F238E27FC236}">
                <a16:creationId xmlns:a16="http://schemas.microsoft.com/office/drawing/2014/main" id="{6008D3DF-B078-4BB2-9125-69CD598D14F0}"/>
              </a:ext>
            </a:extLst>
          </p:cNvPr>
          <p:cNvSpPr>
            <a:spLocks noGrp="1"/>
          </p:cNvSpPr>
          <p:nvPr>
            <p:ph type="title"/>
          </p:nvPr>
        </p:nvSpPr>
        <p:spPr/>
        <p:txBody>
          <a:bodyPr>
            <a:normAutofit fontScale="90000"/>
          </a:bodyPr>
          <a:lstStyle/>
          <a:p>
            <a:r>
              <a:rPr lang="es-PE" dirty="0"/>
              <a:t>Observamos y respondemos </a:t>
            </a:r>
          </a:p>
        </p:txBody>
      </p:sp>
      <p:sp>
        <p:nvSpPr>
          <p:cNvPr id="7" name="Marcador de texto 6">
            <a:extLst>
              <a:ext uri="{FF2B5EF4-FFF2-40B4-BE49-F238E27FC236}">
                <a16:creationId xmlns:a16="http://schemas.microsoft.com/office/drawing/2014/main" id="{242417AF-F961-4A56-81BC-87EDE3BB32C6}"/>
              </a:ext>
            </a:extLst>
          </p:cNvPr>
          <p:cNvSpPr>
            <a:spLocks noGrp="1"/>
          </p:cNvSpPr>
          <p:nvPr>
            <p:ph type="body" sz="half" idx="2"/>
          </p:nvPr>
        </p:nvSpPr>
        <p:spPr/>
        <p:txBody>
          <a:bodyPr/>
          <a:lstStyle/>
          <a:p>
            <a:endParaRPr lang="es-PE"/>
          </a:p>
        </p:txBody>
      </p:sp>
      <p:pic>
        <p:nvPicPr>
          <p:cNvPr id="8" name="Imagen 7">
            <a:extLst>
              <a:ext uri="{FF2B5EF4-FFF2-40B4-BE49-F238E27FC236}">
                <a16:creationId xmlns:a16="http://schemas.microsoft.com/office/drawing/2014/main" id="{B26B8523-77EE-424C-AC86-23C5DD37FE81}"/>
              </a:ext>
            </a:extLst>
          </p:cNvPr>
          <p:cNvPicPr>
            <a:picLocks noChangeAspect="1"/>
          </p:cNvPicPr>
          <p:nvPr/>
        </p:nvPicPr>
        <p:blipFill>
          <a:blip r:embed="rId2"/>
          <a:stretch>
            <a:fillRect/>
          </a:stretch>
        </p:blipFill>
        <p:spPr>
          <a:xfrm>
            <a:off x="6533777" y="2396686"/>
            <a:ext cx="4850637" cy="3040188"/>
          </a:xfrm>
          <a:prstGeom prst="rect">
            <a:avLst/>
          </a:prstGeom>
        </p:spPr>
      </p:pic>
    </p:spTree>
    <p:extLst>
      <p:ext uri="{BB962C8B-B14F-4D97-AF65-F5344CB8AC3E}">
        <p14:creationId xmlns:p14="http://schemas.microsoft.com/office/powerpoint/2010/main" val="255553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88DC73F-84FF-4403-AB63-7EE9E7CC5C02}"/>
              </a:ext>
            </a:extLst>
          </p:cNvPr>
          <p:cNvSpPr>
            <a:spLocks noGrp="1"/>
          </p:cNvSpPr>
          <p:nvPr>
            <p:ph idx="1"/>
          </p:nvPr>
        </p:nvSpPr>
        <p:spPr/>
        <p:txBody>
          <a:bodyPr/>
          <a:lstStyle/>
          <a:p>
            <a:pPr algn="just"/>
            <a:r>
              <a:rPr lang="es-PE" dirty="0"/>
              <a:t>Es sustentar con pruebas y razones, una afirmación general sobre un tema.  Lo esencial de una argumentación lo constituye el porqué se puede afirmar lo que estableció en la tesis. </a:t>
            </a:r>
          </a:p>
        </p:txBody>
      </p:sp>
      <p:sp>
        <p:nvSpPr>
          <p:cNvPr id="3" name="Marcador de contenido 2">
            <a:extLst>
              <a:ext uri="{FF2B5EF4-FFF2-40B4-BE49-F238E27FC236}">
                <a16:creationId xmlns:a16="http://schemas.microsoft.com/office/drawing/2014/main" id="{57399150-005B-4A26-82DD-33B0C037FA63}"/>
              </a:ext>
            </a:extLst>
          </p:cNvPr>
          <p:cNvSpPr>
            <a:spLocks noGrp="1"/>
          </p:cNvSpPr>
          <p:nvPr>
            <p:ph idx="14"/>
          </p:nvPr>
        </p:nvSpPr>
        <p:spPr/>
        <p:txBody>
          <a:bodyPr/>
          <a:lstStyle/>
          <a:p>
            <a:endParaRPr lang="es-PE"/>
          </a:p>
        </p:txBody>
      </p:sp>
      <p:sp>
        <p:nvSpPr>
          <p:cNvPr id="4" name="Marcador de texto 3">
            <a:extLst>
              <a:ext uri="{FF2B5EF4-FFF2-40B4-BE49-F238E27FC236}">
                <a16:creationId xmlns:a16="http://schemas.microsoft.com/office/drawing/2014/main" id="{62E23632-6661-47D4-A5C9-6D3EC4CBD74B}"/>
              </a:ext>
            </a:extLst>
          </p:cNvPr>
          <p:cNvSpPr>
            <a:spLocks noGrp="1"/>
          </p:cNvSpPr>
          <p:nvPr>
            <p:ph type="body" idx="16"/>
          </p:nvPr>
        </p:nvSpPr>
        <p:spPr/>
        <p:txBody>
          <a:bodyPr/>
          <a:lstStyle/>
          <a:p>
            <a:r>
              <a:rPr lang="es-PE" sz="2400" dirty="0"/>
              <a:t>La argumentación </a:t>
            </a:r>
          </a:p>
        </p:txBody>
      </p:sp>
      <p:sp>
        <p:nvSpPr>
          <p:cNvPr id="5" name="Marcador de texto 4">
            <a:extLst>
              <a:ext uri="{FF2B5EF4-FFF2-40B4-BE49-F238E27FC236}">
                <a16:creationId xmlns:a16="http://schemas.microsoft.com/office/drawing/2014/main" id="{57C26D55-A560-49EA-889C-E3CDB25B16A3}"/>
              </a:ext>
            </a:extLst>
          </p:cNvPr>
          <p:cNvSpPr>
            <a:spLocks noGrp="1"/>
          </p:cNvSpPr>
          <p:nvPr>
            <p:ph type="body" sz="quarter" idx="3"/>
          </p:nvPr>
        </p:nvSpPr>
        <p:spPr/>
        <p:txBody>
          <a:bodyPr/>
          <a:lstStyle/>
          <a:p>
            <a:endParaRPr lang="es-PE"/>
          </a:p>
        </p:txBody>
      </p:sp>
      <p:sp>
        <p:nvSpPr>
          <p:cNvPr id="6" name="Título 5">
            <a:extLst>
              <a:ext uri="{FF2B5EF4-FFF2-40B4-BE49-F238E27FC236}">
                <a16:creationId xmlns:a16="http://schemas.microsoft.com/office/drawing/2014/main" id="{658A8695-095C-4E6A-BF77-328B5C828F9C}"/>
              </a:ext>
            </a:extLst>
          </p:cNvPr>
          <p:cNvSpPr>
            <a:spLocks noGrp="1"/>
          </p:cNvSpPr>
          <p:nvPr>
            <p:ph type="title"/>
          </p:nvPr>
        </p:nvSpPr>
        <p:spPr/>
        <p:txBody>
          <a:bodyPr>
            <a:normAutofit fontScale="90000"/>
          </a:bodyPr>
          <a:lstStyle/>
          <a:p>
            <a:r>
              <a:rPr lang="es-PE" dirty="0"/>
              <a:t>Aprendemos </a:t>
            </a:r>
          </a:p>
        </p:txBody>
      </p:sp>
      <p:sp>
        <p:nvSpPr>
          <p:cNvPr id="7" name="Marcador de texto 6">
            <a:extLst>
              <a:ext uri="{FF2B5EF4-FFF2-40B4-BE49-F238E27FC236}">
                <a16:creationId xmlns:a16="http://schemas.microsoft.com/office/drawing/2014/main" id="{D75414F1-AB05-4973-A441-573BF2680ED2}"/>
              </a:ext>
            </a:extLst>
          </p:cNvPr>
          <p:cNvSpPr>
            <a:spLocks noGrp="1"/>
          </p:cNvSpPr>
          <p:nvPr>
            <p:ph type="body" sz="half" idx="2"/>
          </p:nvPr>
        </p:nvSpPr>
        <p:spPr/>
        <p:txBody>
          <a:bodyPr/>
          <a:lstStyle/>
          <a:p>
            <a:endParaRPr lang="es-PE"/>
          </a:p>
        </p:txBody>
      </p:sp>
      <p:pic>
        <p:nvPicPr>
          <p:cNvPr id="8" name="Imagen 7">
            <a:extLst>
              <a:ext uri="{FF2B5EF4-FFF2-40B4-BE49-F238E27FC236}">
                <a16:creationId xmlns:a16="http://schemas.microsoft.com/office/drawing/2014/main" id="{9E3D9903-E9A3-4C27-A808-02ECAB2CAE28}"/>
              </a:ext>
            </a:extLst>
          </p:cNvPr>
          <p:cNvPicPr>
            <a:picLocks noChangeAspect="1"/>
          </p:cNvPicPr>
          <p:nvPr/>
        </p:nvPicPr>
        <p:blipFill>
          <a:blip r:embed="rId2"/>
          <a:stretch>
            <a:fillRect/>
          </a:stretch>
        </p:blipFill>
        <p:spPr>
          <a:xfrm>
            <a:off x="6175005" y="2055170"/>
            <a:ext cx="5568181" cy="31489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686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a:extLst>
              <a:ext uri="{FF2B5EF4-FFF2-40B4-BE49-F238E27FC236}">
                <a16:creationId xmlns:a16="http://schemas.microsoft.com/office/drawing/2014/main" id="{97ABE7BE-2B1B-4A6A-A9F6-F9E7D0BE3841}"/>
              </a:ext>
            </a:extLst>
          </p:cNvPr>
          <p:cNvGraphicFramePr>
            <a:graphicFrameLocks noGrp="1"/>
          </p:cNvGraphicFramePr>
          <p:nvPr>
            <p:ph idx="1"/>
            <p:extLst>
              <p:ext uri="{D42A27DB-BD31-4B8C-83A1-F6EECF244321}">
                <p14:modId xmlns:p14="http://schemas.microsoft.com/office/powerpoint/2010/main" val="3491893472"/>
              </p:ext>
            </p:extLst>
          </p:nvPr>
        </p:nvGraphicFramePr>
        <p:xfrm>
          <a:off x="1685440" y="2024309"/>
          <a:ext cx="9213741" cy="3998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texto 3">
            <a:extLst>
              <a:ext uri="{FF2B5EF4-FFF2-40B4-BE49-F238E27FC236}">
                <a16:creationId xmlns:a16="http://schemas.microsoft.com/office/drawing/2014/main" id="{AA61136D-03F2-41D7-B6E8-3D743E71EA29}"/>
              </a:ext>
            </a:extLst>
          </p:cNvPr>
          <p:cNvSpPr>
            <a:spLocks noGrp="1"/>
          </p:cNvSpPr>
          <p:nvPr>
            <p:ph type="body" idx="16"/>
          </p:nvPr>
        </p:nvSpPr>
        <p:spPr>
          <a:xfrm>
            <a:off x="739140" y="1287619"/>
            <a:ext cx="5553171" cy="544038"/>
          </a:xfrm>
        </p:spPr>
        <p:txBody>
          <a:bodyPr/>
          <a:lstStyle/>
          <a:p>
            <a:r>
              <a:rPr lang="es-PE" sz="2400" b="1" dirty="0"/>
              <a:t>Estructura del texto argumentativo </a:t>
            </a:r>
          </a:p>
        </p:txBody>
      </p:sp>
      <p:sp>
        <p:nvSpPr>
          <p:cNvPr id="6" name="Título 5">
            <a:extLst>
              <a:ext uri="{FF2B5EF4-FFF2-40B4-BE49-F238E27FC236}">
                <a16:creationId xmlns:a16="http://schemas.microsoft.com/office/drawing/2014/main" id="{B8A49C21-95ED-47D7-882B-BDD7DB320C05}"/>
              </a:ext>
            </a:extLst>
          </p:cNvPr>
          <p:cNvSpPr>
            <a:spLocks noGrp="1"/>
          </p:cNvSpPr>
          <p:nvPr>
            <p:ph type="title"/>
          </p:nvPr>
        </p:nvSpPr>
        <p:spPr/>
        <p:txBody>
          <a:bodyPr>
            <a:normAutofit fontScale="90000"/>
          </a:bodyPr>
          <a:lstStyle/>
          <a:p>
            <a:r>
              <a:rPr lang="es-PE" sz="3100" dirty="0"/>
              <a:t>Aprendemos</a:t>
            </a:r>
            <a:r>
              <a:rPr lang="es-PE" dirty="0"/>
              <a:t> </a:t>
            </a:r>
          </a:p>
        </p:txBody>
      </p:sp>
      <p:sp>
        <p:nvSpPr>
          <p:cNvPr id="7" name="Marcador de texto 6">
            <a:extLst>
              <a:ext uri="{FF2B5EF4-FFF2-40B4-BE49-F238E27FC236}">
                <a16:creationId xmlns:a16="http://schemas.microsoft.com/office/drawing/2014/main" id="{7B026105-0230-42DF-B401-0D8CF976D34C}"/>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113605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a:extLst>
              <a:ext uri="{FF2B5EF4-FFF2-40B4-BE49-F238E27FC236}">
                <a16:creationId xmlns:a16="http://schemas.microsoft.com/office/drawing/2014/main" id="{0A249F78-8CF6-421B-B7E1-35BB16374B2F}"/>
              </a:ext>
            </a:extLst>
          </p:cNvPr>
          <p:cNvGraphicFramePr>
            <a:graphicFrameLocks noGrp="1"/>
          </p:cNvGraphicFramePr>
          <p:nvPr>
            <p:ph idx="1"/>
            <p:extLst>
              <p:ext uri="{D42A27DB-BD31-4B8C-83A1-F6EECF244321}">
                <p14:modId xmlns:p14="http://schemas.microsoft.com/office/powerpoint/2010/main" val="3368241023"/>
              </p:ext>
            </p:extLst>
          </p:nvPr>
        </p:nvGraphicFramePr>
        <p:xfrm>
          <a:off x="1236566" y="2065809"/>
          <a:ext cx="9427624" cy="3598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texto 3">
            <a:extLst>
              <a:ext uri="{FF2B5EF4-FFF2-40B4-BE49-F238E27FC236}">
                <a16:creationId xmlns:a16="http://schemas.microsoft.com/office/drawing/2014/main" id="{A1A9DE32-640E-41C2-9DCF-EC50DF7C1C13}"/>
              </a:ext>
            </a:extLst>
          </p:cNvPr>
          <p:cNvSpPr>
            <a:spLocks noGrp="1"/>
          </p:cNvSpPr>
          <p:nvPr>
            <p:ph type="body" idx="16"/>
          </p:nvPr>
        </p:nvSpPr>
        <p:spPr>
          <a:xfrm>
            <a:off x="739140" y="1287619"/>
            <a:ext cx="5356859" cy="544038"/>
          </a:xfrm>
        </p:spPr>
        <p:txBody>
          <a:bodyPr/>
          <a:lstStyle/>
          <a:p>
            <a:r>
              <a:rPr lang="es-PE" sz="2400" dirty="0"/>
              <a:t>Estructura del texto argumentativo </a:t>
            </a:r>
          </a:p>
        </p:txBody>
      </p:sp>
      <p:sp>
        <p:nvSpPr>
          <p:cNvPr id="5" name="Marcador de texto 4">
            <a:extLst>
              <a:ext uri="{FF2B5EF4-FFF2-40B4-BE49-F238E27FC236}">
                <a16:creationId xmlns:a16="http://schemas.microsoft.com/office/drawing/2014/main" id="{9EC78831-A4D5-4EDC-9970-9521259BE003}"/>
              </a:ext>
            </a:extLst>
          </p:cNvPr>
          <p:cNvSpPr>
            <a:spLocks noGrp="1"/>
          </p:cNvSpPr>
          <p:nvPr>
            <p:ph type="body" sz="quarter" idx="3"/>
          </p:nvPr>
        </p:nvSpPr>
        <p:spPr/>
        <p:txBody>
          <a:bodyPr/>
          <a:lstStyle/>
          <a:p>
            <a:endParaRPr lang="es-PE" dirty="0"/>
          </a:p>
        </p:txBody>
      </p:sp>
      <p:sp>
        <p:nvSpPr>
          <p:cNvPr id="6" name="Título 5">
            <a:extLst>
              <a:ext uri="{FF2B5EF4-FFF2-40B4-BE49-F238E27FC236}">
                <a16:creationId xmlns:a16="http://schemas.microsoft.com/office/drawing/2014/main" id="{AE74C365-1D06-48C6-B25C-3CF8D2140BD0}"/>
              </a:ext>
            </a:extLst>
          </p:cNvPr>
          <p:cNvSpPr>
            <a:spLocks noGrp="1"/>
          </p:cNvSpPr>
          <p:nvPr>
            <p:ph type="title"/>
          </p:nvPr>
        </p:nvSpPr>
        <p:spPr/>
        <p:txBody>
          <a:bodyPr>
            <a:noAutofit/>
          </a:bodyPr>
          <a:lstStyle/>
          <a:p>
            <a:r>
              <a:rPr lang="es-PE" sz="2800" dirty="0"/>
              <a:t>Aprendemos </a:t>
            </a:r>
          </a:p>
        </p:txBody>
      </p:sp>
      <p:sp>
        <p:nvSpPr>
          <p:cNvPr id="7" name="Marcador de texto 6">
            <a:extLst>
              <a:ext uri="{FF2B5EF4-FFF2-40B4-BE49-F238E27FC236}">
                <a16:creationId xmlns:a16="http://schemas.microsoft.com/office/drawing/2014/main" id="{E3660A74-0976-4B54-8E9A-BE920E60FFA9}"/>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245457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CCB9D96-A2EE-4545-B760-E4A4B1D6DAF7}"/>
              </a:ext>
            </a:extLst>
          </p:cNvPr>
          <p:cNvSpPr>
            <a:spLocks noGrp="1"/>
          </p:cNvSpPr>
          <p:nvPr>
            <p:ph idx="1"/>
          </p:nvPr>
        </p:nvSpPr>
        <p:spPr>
          <a:xfrm>
            <a:off x="739140" y="2065809"/>
            <a:ext cx="5491178" cy="3889220"/>
          </a:xfrm>
        </p:spPr>
        <p:txBody>
          <a:bodyPr/>
          <a:lstStyle/>
          <a:p>
            <a:pPr marL="457200" indent="-457200">
              <a:buFont typeface="Wingdings" panose="05000000000000000000" pitchFamily="2" charset="2"/>
              <a:buChar char="ü"/>
            </a:pPr>
            <a:r>
              <a:rPr lang="es-PE" b="1" dirty="0">
                <a:solidFill>
                  <a:srgbClr val="002060"/>
                </a:solidFill>
              </a:rPr>
              <a:t>Objetividad: se consolida en razonamientos claros. </a:t>
            </a:r>
          </a:p>
          <a:p>
            <a:endParaRPr lang="es-PE" b="1" dirty="0">
              <a:solidFill>
                <a:srgbClr val="002060"/>
              </a:solidFill>
            </a:endParaRPr>
          </a:p>
          <a:p>
            <a:pPr marL="457200" indent="-457200">
              <a:buFont typeface="Wingdings" panose="05000000000000000000" pitchFamily="2" charset="2"/>
              <a:buChar char="ü"/>
            </a:pPr>
            <a:r>
              <a:rPr lang="es-PE" b="1" dirty="0">
                <a:solidFill>
                  <a:srgbClr val="002060"/>
                </a:solidFill>
              </a:rPr>
              <a:t>Suficiencia: deben ser convincentes. </a:t>
            </a:r>
          </a:p>
          <a:p>
            <a:endParaRPr lang="es-PE" b="1" dirty="0">
              <a:solidFill>
                <a:srgbClr val="002060"/>
              </a:solidFill>
            </a:endParaRPr>
          </a:p>
          <a:p>
            <a:pPr marL="457200" indent="-457200">
              <a:buFont typeface="Wingdings" panose="05000000000000000000" pitchFamily="2" charset="2"/>
              <a:buChar char="ü"/>
            </a:pPr>
            <a:r>
              <a:rPr lang="es-PE" b="1" dirty="0">
                <a:solidFill>
                  <a:srgbClr val="002060"/>
                </a:solidFill>
              </a:rPr>
              <a:t>Pertinencia : Deben tener relación con el tema y la tesis </a:t>
            </a:r>
          </a:p>
        </p:txBody>
      </p:sp>
      <p:sp>
        <p:nvSpPr>
          <p:cNvPr id="3" name="Marcador de contenido 2">
            <a:extLst>
              <a:ext uri="{FF2B5EF4-FFF2-40B4-BE49-F238E27FC236}">
                <a16:creationId xmlns:a16="http://schemas.microsoft.com/office/drawing/2014/main" id="{256059AD-6197-4E56-9FFB-686984167069}"/>
              </a:ext>
            </a:extLst>
          </p:cNvPr>
          <p:cNvSpPr>
            <a:spLocks noGrp="1"/>
          </p:cNvSpPr>
          <p:nvPr>
            <p:ph idx="14"/>
          </p:nvPr>
        </p:nvSpPr>
        <p:spPr>
          <a:xfrm>
            <a:off x="6605194" y="2096226"/>
            <a:ext cx="5017770" cy="3899859"/>
          </a:xfrm>
        </p:spPr>
        <p:txBody>
          <a:bodyPr/>
          <a:lstStyle/>
          <a:p>
            <a:endParaRPr lang="es-PE" dirty="0"/>
          </a:p>
        </p:txBody>
      </p:sp>
      <p:sp>
        <p:nvSpPr>
          <p:cNvPr id="4" name="Marcador de texto 3">
            <a:extLst>
              <a:ext uri="{FF2B5EF4-FFF2-40B4-BE49-F238E27FC236}">
                <a16:creationId xmlns:a16="http://schemas.microsoft.com/office/drawing/2014/main" id="{47EE94D3-CD8F-4B68-8098-359A1A36E0DB}"/>
              </a:ext>
            </a:extLst>
          </p:cNvPr>
          <p:cNvSpPr>
            <a:spLocks noGrp="1"/>
          </p:cNvSpPr>
          <p:nvPr>
            <p:ph type="body" idx="16"/>
          </p:nvPr>
        </p:nvSpPr>
        <p:spPr>
          <a:xfrm>
            <a:off x="739141" y="1287619"/>
            <a:ext cx="5491178" cy="544038"/>
          </a:xfrm>
        </p:spPr>
        <p:txBody>
          <a:bodyPr/>
          <a:lstStyle/>
          <a:p>
            <a:r>
              <a:rPr lang="es-PE" sz="2400" b="1" dirty="0"/>
              <a:t>Características de los argumentos </a:t>
            </a:r>
          </a:p>
        </p:txBody>
      </p:sp>
      <p:sp>
        <p:nvSpPr>
          <p:cNvPr id="5" name="Marcador de texto 4">
            <a:extLst>
              <a:ext uri="{FF2B5EF4-FFF2-40B4-BE49-F238E27FC236}">
                <a16:creationId xmlns:a16="http://schemas.microsoft.com/office/drawing/2014/main" id="{C8CFDE26-7C40-46AE-9D5A-4C4B41F9BCAB}"/>
              </a:ext>
            </a:extLst>
          </p:cNvPr>
          <p:cNvSpPr>
            <a:spLocks noGrp="1"/>
          </p:cNvSpPr>
          <p:nvPr>
            <p:ph type="body" sz="quarter" idx="3"/>
          </p:nvPr>
        </p:nvSpPr>
        <p:spPr/>
        <p:txBody>
          <a:bodyPr/>
          <a:lstStyle/>
          <a:p>
            <a:endParaRPr lang="es-PE"/>
          </a:p>
        </p:txBody>
      </p:sp>
      <p:sp>
        <p:nvSpPr>
          <p:cNvPr id="6" name="Título 5">
            <a:extLst>
              <a:ext uri="{FF2B5EF4-FFF2-40B4-BE49-F238E27FC236}">
                <a16:creationId xmlns:a16="http://schemas.microsoft.com/office/drawing/2014/main" id="{904AA9A8-F86F-4121-807B-D82CAF17F544}"/>
              </a:ext>
            </a:extLst>
          </p:cNvPr>
          <p:cNvSpPr>
            <a:spLocks noGrp="1"/>
          </p:cNvSpPr>
          <p:nvPr>
            <p:ph type="title"/>
          </p:nvPr>
        </p:nvSpPr>
        <p:spPr/>
        <p:txBody>
          <a:bodyPr>
            <a:normAutofit fontScale="90000"/>
          </a:bodyPr>
          <a:lstStyle/>
          <a:p>
            <a:r>
              <a:rPr lang="es-PE" dirty="0"/>
              <a:t>Aprendemos </a:t>
            </a:r>
          </a:p>
        </p:txBody>
      </p:sp>
      <p:sp>
        <p:nvSpPr>
          <p:cNvPr id="7" name="Marcador de texto 6">
            <a:extLst>
              <a:ext uri="{FF2B5EF4-FFF2-40B4-BE49-F238E27FC236}">
                <a16:creationId xmlns:a16="http://schemas.microsoft.com/office/drawing/2014/main" id="{5D5E2E3E-E0A8-4C8C-9640-5D7C0D753F18}"/>
              </a:ext>
            </a:extLst>
          </p:cNvPr>
          <p:cNvSpPr>
            <a:spLocks noGrp="1"/>
          </p:cNvSpPr>
          <p:nvPr>
            <p:ph type="body" sz="half" idx="2"/>
          </p:nvPr>
        </p:nvSpPr>
        <p:spPr/>
        <p:txBody>
          <a:bodyPr/>
          <a:lstStyle/>
          <a:p>
            <a:endParaRPr lang="es-PE"/>
          </a:p>
        </p:txBody>
      </p:sp>
      <p:pic>
        <p:nvPicPr>
          <p:cNvPr id="8" name="Imagen 7">
            <a:extLst>
              <a:ext uri="{FF2B5EF4-FFF2-40B4-BE49-F238E27FC236}">
                <a16:creationId xmlns:a16="http://schemas.microsoft.com/office/drawing/2014/main" id="{0E5AC4FE-5290-43E4-AEED-5BA9B972831D}"/>
              </a:ext>
            </a:extLst>
          </p:cNvPr>
          <p:cNvPicPr>
            <a:picLocks noChangeAspect="1"/>
          </p:cNvPicPr>
          <p:nvPr/>
        </p:nvPicPr>
        <p:blipFill>
          <a:blip r:embed="rId2"/>
          <a:stretch>
            <a:fillRect/>
          </a:stretch>
        </p:blipFill>
        <p:spPr>
          <a:xfrm>
            <a:off x="6621769" y="2341584"/>
            <a:ext cx="4674654" cy="2779090"/>
          </a:xfrm>
          <a:prstGeom prst="rect">
            <a:avLst/>
          </a:prstGeom>
        </p:spPr>
      </p:pic>
    </p:spTree>
    <p:extLst>
      <p:ext uri="{BB962C8B-B14F-4D97-AF65-F5344CB8AC3E}">
        <p14:creationId xmlns:p14="http://schemas.microsoft.com/office/powerpoint/2010/main" val="350802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5642768-13DF-4295-AAC6-30FD0896AAAA}"/>
              </a:ext>
            </a:extLst>
          </p:cNvPr>
          <p:cNvSpPr>
            <a:spLocks noGrp="1"/>
          </p:cNvSpPr>
          <p:nvPr>
            <p:ph idx="1"/>
          </p:nvPr>
        </p:nvSpPr>
        <p:spPr>
          <a:xfrm>
            <a:off x="965545" y="1896507"/>
            <a:ext cx="9582732" cy="4123372"/>
          </a:xfrm>
        </p:spPr>
        <p:txBody>
          <a:bodyPr/>
          <a:lstStyle/>
          <a:p>
            <a:pPr algn="just"/>
            <a:r>
              <a:rPr lang="es-ES" sz="2400" dirty="0"/>
              <a:t>Esquema </a:t>
            </a:r>
          </a:p>
          <a:p>
            <a:pPr algn="just"/>
            <a:r>
              <a:rPr lang="es-ES" sz="2400" dirty="0"/>
              <a:t>Tema: Consumo de alimentos transgénicos </a:t>
            </a:r>
          </a:p>
          <a:p>
            <a:pPr algn="just"/>
            <a:r>
              <a:rPr lang="es-ES" sz="2400" b="1" dirty="0"/>
              <a:t>Tesis: Los alimentos transgénicos no deben ser consumidos. </a:t>
            </a:r>
          </a:p>
          <a:p>
            <a:pPr algn="just"/>
            <a:r>
              <a:rPr lang="es-ES" sz="2400" b="1" dirty="0"/>
              <a:t>Argumentos </a:t>
            </a:r>
          </a:p>
          <a:p>
            <a:pPr marL="514350" indent="-514350" algn="just">
              <a:buAutoNum type="arabicPeriod"/>
            </a:pPr>
            <a:r>
              <a:rPr lang="es-ES" sz="2400" dirty="0"/>
              <a:t>Los alimentos transgénicos son una amenaza para la salud. </a:t>
            </a:r>
          </a:p>
          <a:p>
            <a:pPr marL="514350" indent="-514350" algn="just">
              <a:buAutoNum type="arabicPeriod"/>
            </a:pPr>
            <a:r>
              <a:rPr lang="es-ES" sz="2400" dirty="0"/>
              <a:t>Los cultivos transgénicos deterioran el medio ambiente. </a:t>
            </a:r>
          </a:p>
          <a:p>
            <a:pPr marL="514350" indent="-514350" algn="just">
              <a:buAutoNum type="arabicPeriod"/>
            </a:pPr>
            <a:r>
              <a:rPr lang="es-ES" sz="2400" dirty="0"/>
              <a:t>Este tipo de cultivos producen contaminación genética.  Agravan el problema del hambre en el mundo.</a:t>
            </a:r>
            <a:endParaRPr lang="es-PE" sz="2400" dirty="0"/>
          </a:p>
        </p:txBody>
      </p:sp>
      <p:sp>
        <p:nvSpPr>
          <p:cNvPr id="4" name="Marcador de texto 3">
            <a:extLst>
              <a:ext uri="{FF2B5EF4-FFF2-40B4-BE49-F238E27FC236}">
                <a16:creationId xmlns:a16="http://schemas.microsoft.com/office/drawing/2014/main" id="{08A8AFA9-3173-4DD9-9982-148F0F8288B6}"/>
              </a:ext>
            </a:extLst>
          </p:cNvPr>
          <p:cNvSpPr>
            <a:spLocks noGrp="1"/>
          </p:cNvSpPr>
          <p:nvPr>
            <p:ph type="body" idx="16"/>
          </p:nvPr>
        </p:nvSpPr>
        <p:spPr/>
        <p:txBody>
          <a:bodyPr/>
          <a:lstStyle/>
          <a:p>
            <a:r>
              <a:rPr lang="es-PE" dirty="0"/>
              <a:t>Ejemplo de texto argumentativo </a:t>
            </a:r>
          </a:p>
        </p:txBody>
      </p:sp>
      <p:sp>
        <p:nvSpPr>
          <p:cNvPr id="6" name="Título 5">
            <a:extLst>
              <a:ext uri="{FF2B5EF4-FFF2-40B4-BE49-F238E27FC236}">
                <a16:creationId xmlns:a16="http://schemas.microsoft.com/office/drawing/2014/main" id="{4F73238C-C6FF-49CD-A124-AF4505FD77F7}"/>
              </a:ext>
            </a:extLst>
          </p:cNvPr>
          <p:cNvSpPr>
            <a:spLocks noGrp="1"/>
          </p:cNvSpPr>
          <p:nvPr>
            <p:ph type="title"/>
          </p:nvPr>
        </p:nvSpPr>
        <p:spPr/>
        <p:txBody>
          <a:bodyPr>
            <a:normAutofit fontScale="90000"/>
          </a:bodyPr>
          <a:lstStyle/>
          <a:p>
            <a:r>
              <a:rPr lang="es-PE" dirty="0"/>
              <a:t>Aprendemos </a:t>
            </a:r>
          </a:p>
        </p:txBody>
      </p:sp>
      <p:sp>
        <p:nvSpPr>
          <p:cNvPr id="7" name="Marcador de texto 6">
            <a:extLst>
              <a:ext uri="{FF2B5EF4-FFF2-40B4-BE49-F238E27FC236}">
                <a16:creationId xmlns:a16="http://schemas.microsoft.com/office/drawing/2014/main" id="{0D3E06CC-9914-4983-AA03-CEC4F47CF2EF}"/>
              </a:ext>
            </a:extLst>
          </p:cNvPr>
          <p:cNvSpPr>
            <a:spLocks noGrp="1"/>
          </p:cNvSpPr>
          <p:nvPr>
            <p:ph type="body" sz="half" idx="2"/>
          </p:nvPr>
        </p:nvSpPr>
        <p:spPr/>
        <p:txBody>
          <a:bodyPr/>
          <a:lstStyle/>
          <a:p>
            <a:endParaRPr lang="es-PE" dirty="0"/>
          </a:p>
        </p:txBody>
      </p:sp>
    </p:spTree>
    <p:extLst>
      <p:ext uri="{BB962C8B-B14F-4D97-AF65-F5344CB8AC3E}">
        <p14:creationId xmlns:p14="http://schemas.microsoft.com/office/powerpoint/2010/main" val="44336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ACAB233-5804-4ADA-98BB-3C2C9BE400D4}"/>
              </a:ext>
            </a:extLst>
          </p:cNvPr>
          <p:cNvSpPr>
            <a:spLocks noGrp="1"/>
          </p:cNvSpPr>
          <p:nvPr>
            <p:ph type="title"/>
          </p:nvPr>
        </p:nvSpPr>
        <p:spPr/>
        <p:txBody>
          <a:bodyPr>
            <a:normAutofit fontScale="90000"/>
          </a:bodyPr>
          <a:lstStyle/>
          <a:p>
            <a:r>
              <a:rPr lang="es-PE" dirty="0"/>
              <a:t>Ejemplos de texto argumentativo </a:t>
            </a:r>
          </a:p>
        </p:txBody>
      </p:sp>
      <p:sp>
        <p:nvSpPr>
          <p:cNvPr id="7" name="Marcador de texto 6">
            <a:extLst>
              <a:ext uri="{FF2B5EF4-FFF2-40B4-BE49-F238E27FC236}">
                <a16:creationId xmlns:a16="http://schemas.microsoft.com/office/drawing/2014/main" id="{128D415D-8233-4ECB-9325-D057A11DA920}"/>
              </a:ext>
            </a:extLst>
          </p:cNvPr>
          <p:cNvSpPr>
            <a:spLocks noGrp="1"/>
          </p:cNvSpPr>
          <p:nvPr>
            <p:ph type="body" sz="half" idx="2"/>
          </p:nvPr>
        </p:nvSpPr>
        <p:spPr/>
        <p:txBody>
          <a:bodyPr/>
          <a:lstStyle/>
          <a:p>
            <a:endParaRPr lang="es-PE"/>
          </a:p>
        </p:txBody>
      </p:sp>
      <p:sp>
        <p:nvSpPr>
          <p:cNvPr id="9" name="CuadroTexto 8">
            <a:extLst>
              <a:ext uri="{FF2B5EF4-FFF2-40B4-BE49-F238E27FC236}">
                <a16:creationId xmlns:a16="http://schemas.microsoft.com/office/drawing/2014/main" id="{8A849512-F573-4162-872E-7324A6C4FB7B}"/>
              </a:ext>
            </a:extLst>
          </p:cNvPr>
          <p:cNvSpPr txBox="1"/>
          <p:nvPr/>
        </p:nvSpPr>
        <p:spPr>
          <a:xfrm>
            <a:off x="867905" y="1208869"/>
            <a:ext cx="10584955" cy="5047536"/>
          </a:xfrm>
          <a:prstGeom prst="rect">
            <a:avLst/>
          </a:prstGeom>
          <a:noFill/>
        </p:spPr>
        <p:txBody>
          <a:bodyPr wrap="square">
            <a:spAutoFit/>
          </a:bodyPr>
          <a:lstStyle/>
          <a:p>
            <a:pPr algn="ctr"/>
            <a:r>
              <a:rPr lang="es-ES" b="1" dirty="0"/>
              <a:t>No a los cultivos transgénicos </a:t>
            </a:r>
          </a:p>
          <a:p>
            <a:pPr algn="just"/>
            <a:r>
              <a:rPr lang="es-ES" sz="1600" dirty="0">
                <a:latin typeface="Muller Regular" pitchFamily="50" charset="0"/>
              </a:rPr>
              <a:t>El mundo entero debe conocer la verdad y tomar conciencia de los problemas que pueden generar los transgénicos. Estos son organismos creados artificialmente en un laboratorio, al introducir genes de unas especies en otras. Así se obtienen seres vivos que no existirían de forma natural. Es un experimento a gran escala con una tecnología llena de efectos imprevistos y no deseados. </a:t>
            </a:r>
          </a:p>
          <a:p>
            <a:pPr algn="just"/>
            <a:r>
              <a:rPr lang="es-ES" sz="1600" dirty="0">
                <a:latin typeface="Muller Regular" pitchFamily="50" charset="0"/>
              </a:rPr>
              <a:t>Por tanto, no se debe aceptar su consumo. </a:t>
            </a:r>
          </a:p>
          <a:p>
            <a:pPr algn="just"/>
            <a:endParaRPr lang="es-ES" sz="1600" dirty="0">
              <a:latin typeface="Muller Regular" pitchFamily="50" charset="0"/>
            </a:endParaRPr>
          </a:p>
          <a:p>
            <a:pPr algn="just"/>
            <a:r>
              <a:rPr lang="es-ES" sz="1600" dirty="0">
                <a:latin typeface="Muller Regular" pitchFamily="50" charset="0"/>
              </a:rPr>
              <a:t>En primer lugar, los cultivos transgénicos amenazan nuestra salud. Falta investigación para conocer todos los daños que pueden ocasionar, por lo que algunos cultivos autorizados se han prohibido posteriormente. Sin embargo, provocan nuevas alergias y resistencia a antibióticos. Además, varios estudios demuestran problemas de fertilidad, toxicidad en riñón e hígado. No es posible la coexistencia con la agricultura tradicional y ecológica. </a:t>
            </a:r>
          </a:p>
          <a:p>
            <a:pPr algn="just"/>
            <a:endParaRPr lang="es-ES" sz="1600" dirty="0">
              <a:latin typeface="Muller Regular" pitchFamily="50" charset="0"/>
            </a:endParaRPr>
          </a:p>
          <a:p>
            <a:pPr algn="just"/>
            <a:r>
              <a:rPr lang="es-ES" sz="1600" dirty="0">
                <a:latin typeface="Muller Regular" pitchFamily="50" charset="0"/>
              </a:rPr>
              <a:t>Finalmente, no solucionan el hambre en el mundo; la agravan. Solo cuatro empresas biotecnológicas controlan el 90% del mercado de los transgénicos. Los agricultores no pueden guardar sus semillas y pierden su autonomía y libertad. Estas empresas venden las semillas y el producto químico asociado. Todo les pertenece. </a:t>
            </a:r>
          </a:p>
          <a:p>
            <a:pPr algn="just"/>
            <a:r>
              <a:rPr lang="es-ES" sz="1600" dirty="0">
                <a:latin typeface="Muller Regular" pitchFamily="50" charset="0"/>
              </a:rPr>
              <a:t>En una verdadera democracia alimentaria, los consumidores y agricultores deberán tener el derecho y la responsabilidad de conocer y decidir cómo y dónde se producen los alimentos, y de reconstruir los vínculos entre el campo y la ciudad. Mientras tanto, será necesario mantener una clara oposición al consumo de alimentos transgénicos. </a:t>
            </a:r>
            <a:endParaRPr lang="es-PE" sz="1600" dirty="0">
              <a:latin typeface="Muller Regular" pitchFamily="50" charset="0"/>
            </a:endParaRPr>
          </a:p>
        </p:txBody>
      </p:sp>
    </p:spTree>
    <p:extLst>
      <p:ext uri="{BB962C8B-B14F-4D97-AF65-F5344CB8AC3E}">
        <p14:creationId xmlns:p14="http://schemas.microsoft.com/office/powerpoint/2010/main" val="969456707"/>
      </p:ext>
    </p:extLst>
  </p:cSld>
  <p:clrMapOvr>
    <a:masterClrMapping/>
  </p:clrMapOvr>
</p:sld>
</file>

<file path=ppt/theme/theme1.xml><?xml version="1.0" encoding="utf-8"?>
<a:theme xmlns:a="http://schemas.openxmlformats.org/drawingml/2006/main" name="tema_gene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general" id="{A3A5102C-FA0B-4C02-8BAA-89D31967CF6C}" vid="{C289E05A-AD37-4839-AC8D-E110CE06E3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5A6549-09C1-465F-B51A-1DE2F1F287BE}"/>
</file>

<file path=customXml/itemProps2.xml><?xml version="1.0" encoding="utf-8"?>
<ds:datastoreItem xmlns:ds="http://schemas.openxmlformats.org/officeDocument/2006/customXml" ds:itemID="{FE77B765-0B42-4173-ACAC-B7EDBCDB5A6F}"/>
</file>

<file path=customXml/itemProps3.xml><?xml version="1.0" encoding="utf-8"?>
<ds:datastoreItem xmlns:ds="http://schemas.openxmlformats.org/officeDocument/2006/customXml" ds:itemID="{96B983B1-7860-4AD0-A905-A1E702873EC4}"/>
</file>

<file path=docProps/app.xml><?xml version="1.0" encoding="utf-8"?>
<Properties xmlns="http://schemas.openxmlformats.org/officeDocument/2006/extended-properties" xmlns:vt="http://schemas.openxmlformats.org/officeDocument/2006/docPropsVTypes">
  <Template>tema_general</Template>
  <TotalTime>3695</TotalTime>
  <Words>665</Words>
  <Application>Microsoft Office PowerPoint</Application>
  <PresentationFormat>Panorámica</PresentationFormat>
  <Paragraphs>77</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 Light</vt:lpstr>
      <vt:lpstr>Muller Light</vt:lpstr>
      <vt:lpstr>Muller Regular</vt:lpstr>
      <vt:lpstr>Stag Book</vt:lpstr>
      <vt:lpstr>Symbol</vt:lpstr>
      <vt:lpstr>Wingdings</vt:lpstr>
      <vt:lpstr>tema_general</vt:lpstr>
      <vt:lpstr>Comunicación 2</vt:lpstr>
      <vt:lpstr>Semana 9 : Texto argumentativo</vt:lpstr>
      <vt:lpstr>Observamos y respondemos </vt:lpstr>
      <vt:lpstr>Aprendemos </vt:lpstr>
      <vt:lpstr>Aprendemos </vt:lpstr>
      <vt:lpstr>Aprendemos </vt:lpstr>
      <vt:lpstr>Aprendemos </vt:lpstr>
      <vt:lpstr>Aprendemos </vt:lpstr>
      <vt:lpstr>Ejemplos de texto argumentativo </vt:lpstr>
      <vt:lpstr>Aprendemos </vt:lpstr>
      <vt:lpstr>Aprendemos </vt:lpstr>
      <vt:lpstr>Aprendemos </vt:lpstr>
      <vt:lpstr>Ejercicio 1: Lee el siguiente texto, después reconoce la tesis y los argumentos </vt:lpstr>
      <vt:lpstr>Aplicamos lo aprendido </vt:lpstr>
      <vt:lpstr>Conclusiones </vt:lpstr>
      <vt:lpstr>¡ Gracias por la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escrita</dc:title>
  <dc:creator>MADIAN HADIT CRUZ ZEVALLOS</dc:creator>
  <cp:lastModifiedBy>Paredes Mayor Sergio jose</cp:lastModifiedBy>
  <cp:revision>364</cp:revision>
  <dcterms:created xsi:type="dcterms:W3CDTF">2016-02-23T16:58:46Z</dcterms:created>
  <dcterms:modified xsi:type="dcterms:W3CDTF">2021-08-06T15:17:33Z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