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79" r:id="rId3"/>
    <p:sldId id="672" r:id="rId4"/>
    <p:sldId id="673" r:id="rId5"/>
    <p:sldId id="674" r:id="rId6"/>
    <p:sldId id="652" r:id="rId7"/>
    <p:sldId id="678" r:id="rId8"/>
    <p:sldId id="679" r:id="rId9"/>
    <p:sldId id="680" r:id="rId10"/>
    <p:sldId id="277" r:id="rId1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98" userDrawn="1">
          <p15:clr>
            <a:srgbClr val="A4A3A4"/>
          </p15:clr>
        </p15:guide>
        <p15:guide id="2" orient="horz" pos="43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IAN HADIT CRUZ ZEVALLOS" initials="MHC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128"/>
    <a:srgbClr val="8200FF"/>
    <a:srgbClr val="75E0EB"/>
    <a:srgbClr val="4BD6E5"/>
    <a:srgbClr val="F0BDD0"/>
    <a:srgbClr val="EFB8CD"/>
    <a:srgbClr val="66CCFF"/>
    <a:srgbClr val="A0CD28"/>
    <a:srgbClr val="C3E325"/>
    <a:srgbClr val="FE83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86420" autoAdjust="0"/>
  </p:normalViewPr>
  <p:slideViewPr>
    <p:cSldViewPr snapToGrid="0">
      <p:cViewPr varScale="1">
        <p:scale>
          <a:sx n="71" d="100"/>
          <a:sy n="71" d="100"/>
        </p:scale>
        <p:origin x="1022" y="48"/>
      </p:cViewPr>
      <p:guideLst>
        <p:guide pos="98"/>
        <p:guide orient="horz" pos="4320"/>
      </p:guideLst>
    </p:cSldViewPr>
  </p:slideViewPr>
  <p:outlineViewPr>
    <p:cViewPr>
      <p:scale>
        <a:sx n="33" d="100"/>
        <a:sy n="33" d="100"/>
      </p:scale>
      <p:origin x="0" y="-6426"/>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edes Mayor Sergio jose" userId="2ce11969-9ba1-44e8-a4bb-f499b005aae9" providerId="ADAL" clId="{ECF5DA00-FEF9-494A-AA70-6594BBFE80E5}"/>
    <pc:docChg chg="modSld">
      <pc:chgData name="Paredes Mayor Sergio jose" userId="2ce11969-9ba1-44e8-a4bb-f499b005aae9" providerId="ADAL" clId="{ECF5DA00-FEF9-494A-AA70-6594BBFE80E5}" dt="2021-08-06T15:18:05.919" v="6" actId="404"/>
      <pc:docMkLst>
        <pc:docMk/>
      </pc:docMkLst>
      <pc:sldChg chg="modSp mod">
        <pc:chgData name="Paredes Mayor Sergio jose" userId="2ce11969-9ba1-44e8-a4bb-f499b005aae9" providerId="ADAL" clId="{ECF5DA00-FEF9-494A-AA70-6594BBFE80E5}" dt="2021-08-06T15:18:05.919" v="6" actId="404"/>
        <pc:sldMkLst>
          <pc:docMk/>
          <pc:sldMk cId="1670823729" sldId="279"/>
        </pc:sldMkLst>
        <pc:spChg chg="mod">
          <ac:chgData name="Paredes Mayor Sergio jose" userId="2ce11969-9ba1-44e8-a4bb-f499b005aae9" providerId="ADAL" clId="{ECF5DA00-FEF9-494A-AA70-6594BBFE80E5}" dt="2021-08-06T15:18:05.919" v="6" actId="404"/>
          <ac:spMkLst>
            <pc:docMk/>
            <pc:sldMk cId="1670823729" sldId="279"/>
            <ac:spMk id="3" creationId="{7514632A-273A-4EF5-A041-C802F38A3D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32F18A-4B97-44EF-9B5C-BB08F23D86EB}" type="datetimeFigureOut">
              <a:rPr lang="es-PE" smtClean="0"/>
              <a:t>6/08/2021</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112D5-499E-4B03-B712-01E37801B566}" type="slidenum">
              <a:rPr lang="es-PE" smtClean="0"/>
              <a:t>‹Nº›</a:t>
            </a:fld>
            <a:endParaRPr lang="es-PE"/>
          </a:p>
        </p:txBody>
      </p:sp>
    </p:spTree>
    <p:extLst>
      <p:ext uri="{BB962C8B-B14F-4D97-AF65-F5344CB8AC3E}">
        <p14:creationId xmlns:p14="http://schemas.microsoft.com/office/powerpoint/2010/main" val="1325901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6A0112D5-499E-4B03-B712-01E37801B566}" type="slidenum">
              <a:rPr lang="es-PE" smtClean="0"/>
              <a:t>6</a:t>
            </a:fld>
            <a:endParaRPr lang="es-PE"/>
          </a:p>
        </p:txBody>
      </p:sp>
    </p:spTree>
    <p:extLst>
      <p:ext uri="{BB962C8B-B14F-4D97-AF65-F5344CB8AC3E}">
        <p14:creationId xmlns:p14="http://schemas.microsoft.com/office/powerpoint/2010/main" val="32555439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1 líne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ítulo 1"/>
          <p:cNvSpPr>
            <a:spLocks noGrp="1"/>
          </p:cNvSpPr>
          <p:nvPr>
            <p:ph type="ctrTitle" hasCustomPrompt="1"/>
          </p:nvPr>
        </p:nvSpPr>
        <p:spPr>
          <a:xfrm rot="16200000">
            <a:off x="-1827213" y="3141663"/>
            <a:ext cx="5521325" cy="482600"/>
          </a:xfrm>
          <a:prstGeom prst="rect">
            <a:avLst/>
          </a:prstGeom>
        </p:spPr>
        <p:txBody>
          <a:bodyPr anchor="b">
            <a:normAutofit/>
          </a:bodyPr>
          <a:lstStyle>
            <a:lvl1pPr algn="r">
              <a:defRPr sz="3000" baseline="0">
                <a:solidFill>
                  <a:schemeClr val="bg1"/>
                </a:solidFill>
                <a:latin typeface="Stag Book" panose="02000503060000020004" pitchFamily="50" charset="0"/>
              </a:defRPr>
            </a:lvl1pPr>
          </a:lstStyle>
          <a:p>
            <a:r>
              <a:rPr lang="es-ES" dirty="0"/>
              <a:t>Título de la presentación</a:t>
            </a:r>
            <a:endParaRPr lang="es-PE" dirty="0"/>
          </a:p>
        </p:txBody>
      </p:sp>
    </p:spTree>
    <p:extLst>
      <p:ext uri="{BB962C8B-B14F-4D97-AF65-F5344CB8AC3E}">
        <p14:creationId xmlns:p14="http://schemas.microsoft.com/office/powerpoint/2010/main" val="696238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8" name="Marcador de contenido 2"/>
          <p:cNvSpPr>
            <a:spLocks noGrp="1"/>
          </p:cNvSpPr>
          <p:nvPr>
            <p:ph idx="13"/>
          </p:nvPr>
        </p:nvSpPr>
        <p:spPr>
          <a:xfrm>
            <a:off x="739140" y="2055170"/>
            <a:ext cx="5017770" cy="3899860"/>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1" name="Marcador de posición de imagen 2"/>
          <p:cNvSpPr>
            <a:spLocks noGrp="1"/>
          </p:cNvSpPr>
          <p:nvPr>
            <p:ph type="pic" idx="1"/>
          </p:nvPr>
        </p:nvSpPr>
        <p:spPr>
          <a:xfrm>
            <a:off x="6450211" y="1294764"/>
            <a:ext cx="5017770" cy="466026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PE"/>
          </a:p>
        </p:txBody>
      </p:sp>
      <p:sp>
        <p:nvSpPr>
          <p:cNvPr id="12"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22" name="Subtítulo 2"/>
          <p:cNvSpPr>
            <a:spLocks noGrp="1"/>
          </p:cNvSpPr>
          <p:nvPr>
            <p:ph type="subTitle" idx="14"/>
          </p:nvPr>
        </p:nvSpPr>
        <p:spPr>
          <a:xfrm>
            <a:off x="739140" y="1294764"/>
            <a:ext cx="5017770" cy="536894"/>
          </a:xfrm>
          <a:prstGeom prst="rect">
            <a:avLst/>
          </a:prstGeom>
        </p:spPr>
        <p:txBody>
          <a:bodyPr/>
          <a:lstStyle>
            <a:lvl1pPr marL="0" indent="0" algn="l">
              <a:buNone/>
              <a:defRPr sz="2000">
                <a:solidFill>
                  <a:srgbClr val="8200FF"/>
                </a:solidFill>
                <a:latin typeface="Muller Regular"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dirty="0"/>
          </a:p>
        </p:txBody>
      </p:sp>
      <p:sp>
        <p:nvSpPr>
          <p:cNvPr id="26"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317453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er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ítulo 1"/>
          <p:cNvSpPr>
            <a:spLocks noGrp="1"/>
          </p:cNvSpPr>
          <p:nvPr>
            <p:ph type="ctrTitle" hasCustomPrompt="1"/>
          </p:nvPr>
        </p:nvSpPr>
        <p:spPr>
          <a:xfrm>
            <a:off x="678094" y="3047742"/>
            <a:ext cx="9405706" cy="762517"/>
          </a:xfrm>
          <a:prstGeom prst="rect">
            <a:avLst/>
          </a:prstGeom>
        </p:spPr>
        <p:txBody>
          <a:bodyPr anchor="ctr">
            <a:noAutofit/>
          </a:bodyPr>
          <a:lstStyle>
            <a:lvl1pPr algn="l">
              <a:defRPr sz="6000" baseline="0">
                <a:solidFill>
                  <a:schemeClr val="bg1"/>
                </a:solidFill>
                <a:latin typeface="Stag Book" panose="02000503060000020004" pitchFamily="50" charset="0"/>
              </a:defRPr>
            </a:lvl1pPr>
          </a:lstStyle>
          <a:p>
            <a:r>
              <a:rPr lang="es-ES" dirty="0"/>
              <a:t>Gracias</a:t>
            </a:r>
            <a:endParaRPr lang="es-PE" dirty="0"/>
          </a:p>
        </p:txBody>
      </p:sp>
    </p:spTree>
    <p:extLst>
      <p:ext uri="{BB962C8B-B14F-4D97-AF65-F5344CB8AC3E}">
        <p14:creationId xmlns:p14="http://schemas.microsoft.com/office/powerpoint/2010/main" val="3377169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a:prstGeom prst="rect">
            <a:avLst/>
          </a:prstGeom>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609600" y="1600201"/>
            <a:ext cx="53848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97600" y="1600201"/>
            <a:ext cx="53848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a:xfrm>
            <a:off x="609600" y="6245225"/>
            <a:ext cx="2844800" cy="476250"/>
          </a:xfrm>
          <a:prstGeom prst="rect">
            <a:avLst/>
          </a:prstGeom>
        </p:spPr>
        <p:txBody>
          <a:bodyPr/>
          <a:lstStyle>
            <a:lvl1pPr>
              <a:defRPr/>
            </a:lvl1pPr>
          </a:lstStyle>
          <a:p>
            <a:endParaRPr lang="en-US" altLang="es-PE"/>
          </a:p>
        </p:txBody>
      </p:sp>
      <p:sp>
        <p:nvSpPr>
          <p:cNvPr id="6" name="Marcador de pie de página 5"/>
          <p:cNvSpPr>
            <a:spLocks noGrp="1"/>
          </p:cNvSpPr>
          <p:nvPr>
            <p:ph type="ftr" sz="quarter" idx="11"/>
          </p:nvPr>
        </p:nvSpPr>
        <p:spPr>
          <a:xfrm>
            <a:off x="4165600" y="6245225"/>
            <a:ext cx="3860800" cy="476250"/>
          </a:xfrm>
          <a:prstGeom prst="rect">
            <a:avLst/>
          </a:prstGeom>
        </p:spPr>
        <p:txBody>
          <a:bodyPr/>
          <a:lstStyle>
            <a:lvl1pPr>
              <a:defRPr/>
            </a:lvl1pPr>
          </a:lstStyle>
          <a:p>
            <a:endParaRPr lang="en-US" altLang="es-PE"/>
          </a:p>
        </p:txBody>
      </p:sp>
      <p:sp>
        <p:nvSpPr>
          <p:cNvPr id="7" name="Marcador de número de diapositiva 6"/>
          <p:cNvSpPr>
            <a:spLocks noGrp="1"/>
          </p:cNvSpPr>
          <p:nvPr>
            <p:ph type="sldNum" sz="quarter" idx="12"/>
          </p:nvPr>
        </p:nvSpPr>
        <p:spPr>
          <a:xfrm>
            <a:off x="8737600" y="6245225"/>
            <a:ext cx="2844800" cy="476250"/>
          </a:xfrm>
          <a:prstGeom prst="rect">
            <a:avLst/>
          </a:prstGeom>
        </p:spPr>
        <p:txBody>
          <a:bodyPr/>
          <a:lstStyle>
            <a:lvl1pPr>
              <a:defRPr/>
            </a:lvl1pPr>
          </a:lstStyle>
          <a:p>
            <a:fld id="{23DF5C4D-DE00-4802-A44F-21679DC0C76D}" type="slidenum">
              <a:rPr lang="en-US" altLang="es-PE"/>
              <a:pPr/>
              <a:t>‹Nº›</a:t>
            </a:fld>
            <a:endParaRPr lang="en-US" altLang="es-PE"/>
          </a:p>
        </p:txBody>
      </p:sp>
    </p:spTree>
    <p:extLst>
      <p:ext uri="{BB962C8B-B14F-4D97-AF65-F5344CB8AC3E}">
        <p14:creationId xmlns:p14="http://schemas.microsoft.com/office/powerpoint/2010/main" val="1734460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apositiva de título (2 línea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ítulo 1"/>
          <p:cNvSpPr>
            <a:spLocks noGrp="1"/>
          </p:cNvSpPr>
          <p:nvPr>
            <p:ph type="ctrTitle" hasCustomPrompt="1"/>
          </p:nvPr>
        </p:nvSpPr>
        <p:spPr>
          <a:xfrm rot="16200000">
            <a:off x="-1597818" y="2912265"/>
            <a:ext cx="5521325" cy="941391"/>
          </a:xfrm>
          <a:prstGeom prst="rect">
            <a:avLst/>
          </a:prstGeom>
        </p:spPr>
        <p:txBody>
          <a:bodyPr anchor="b">
            <a:normAutofit/>
          </a:bodyPr>
          <a:lstStyle>
            <a:lvl1pPr algn="r">
              <a:lnSpc>
                <a:spcPct val="100000"/>
              </a:lnSpc>
              <a:defRPr sz="3000" baseline="0">
                <a:solidFill>
                  <a:schemeClr val="bg1"/>
                </a:solidFill>
                <a:latin typeface="Stag Book" panose="02000503060000020004" pitchFamily="50" charset="0"/>
              </a:defRPr>
            </a:lvl1pPr>
          </a:lstStyle>
          <a:p>
            <a:r>
              <a:rPr lang="es-ES" dirty="0"/>
              <a:t>Título de la presentación</a:t>
            </a:r>
            <a:br>
              <a:rPr lang="es-ES" dirty="0"/>
            </a:br>
            <a:r>
              <a:rPr lang="es-ES" dirty="0"/>
              <a:t>a 2 líneas</a:t>
            </a:r>
            <a:endParaRPr lang="es-PE" dirty="0"/>
          </a:p>
        </p:txBody>
      </p:sp>
    </p:spTree>
    <p:extLst>
      <p:ext uri="{BB962C8B-B14F-4D97-AF65-F5344CB8AC3E}">
        <p14:creationId xmlns:p14="http://schemas.microsoft.com/office/powerpoint/2010/main" val="202278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7"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8" name="Marcador de contenido 2"/>
          <p:cNvSpPr>
            <a:spLocks noGrp="1"/>
          </p:cNvSpPr>
          <p:nvPr>
            <p:ph idx="1"/>
          </p:nvPr>
        </p:nvSpPr>
        <p:spPr>
          <a:xfrm>
            <a:off x="739140" y="1356361"/>
            <a:ext cx="10728960" cy="4598670"/>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5"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295770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ítulo 1"/>
          <p:cNvSpPr>
            <a:spLocks noGrp="1"/>
          </p:cNvSpPr>
          <p:nvPr>
            <p:ph type="ctrTitle" hasCustomPrompt="1"/>
          </p:nvPr>
        </p:nvSpPr>
        <p:spPr>
          <a:xfrm rot="16200000">
            <a:off x="-1827213" y="3141663"/>
            <a:ext cx="5521325" cy="482600"/>
          </a:xfrm>
          <a:prstGeom prst="rect">
            <a:avLst/>
          </a:prstGeom>
        </p:spPr>
        <p:txBody>
          <a:bodyPr anchor="b">
            <a:normAutofit/>
          </a:bodyPr>
          <a:lstStyle>
            <a:lvl1pPr algn="r">
              <a:defRPr sz="3000" baseline="0">
                <a:solidFill>
                  <a:srgbClr val="8200FF"/>
                </a:solidFill>
                <a:latin typeface="Stag Book" panose="02000503060000020004" pitchFamily="50" charset="0"/>
              </a:defRPr>
            </a:lvl1pPr>
          </a:lstStyle>
          <a:p>
            <a:r>
              <a:rPr lang="es-ES" dirty="0"/>
              <a:t>Título de la presentación</a:t>
            </a:r>
            <a:endParaRPr lang="es-PE" dirty="0"/>
          </a:p>
        </p:txBody>
      </p:sp>
      <p:sp>
        <p:nvSpPr>
          <p:cNvPr id="10" name="Marcador de texto 3"/>
          <p:cNvSpPr>
            <a:spLocks noGrp="1"/>
          </p:cNvSpPr>
          <p:nvPr>
            <p:ph type="body" sz="half" idx="2" hasCustomPrompt="1"/>
          </p:nvPr>
        </p:nvSpPr>
        <p:spPr>
          <a:xfrm rot="16200000">
            <a:off x="-984725" y="2952909"/>
            <a:ext cx="5521324" cy="860107"/>
          </a:xfrm>
          <a:prstGeom prst="rect">
            <a:avLst/>
          </a:prstGeom>
        </p:spPr>
        <p:txBody>
          <a:bodyPr/>
          <a:lstStyle>
            <a:lvl1pPr marL="0" indent="0">
              <a:buNone/>
              <a:defRPr sz="2800" baseline="0">
                <a:latin typeface="Muller Regular"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la descripción breve</a:t>
            </a:r>
          </a:p>
        </p:txBody>
      </p:sp>
    </p:spTree>
    <p:extLst>
      <p:ext uri="{BB962C8B-B14F-4D97-AF65-F5344CB8AC3E}">
        <p14:creationId xmlns:p14="http://schemas.microsoft.com/office/powerpoint/2010/main" val="165542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ítulo 1"/>
          <p:cNvSpPr>
            <a:spLocks noGrp="1"/>
          </p:cNvSpPr>
          <p:nvPr>
            <p:ph type="ctrTitle" hasCustomPrompt="1"/>
          </p:nvPr>
        </p:nvSpPr>
        <p:spPr>
          <a:xfrm rot="16200000">
            <a:off x="-1597818" y="2912265"/>
            <a:ext cx="5521325" cy="941391"/>
          </a:xfrm>
          <a:prstGeom prst="rect">
            <a:avLst/>
          </a:prstGeom>
        </p:spPr>
        <p:txBody>
          <a:bodyPr anchor="b">
            <a:normAutofit/>
          </a:bodyPr>
          <a:lstStyle>
            <a:lvl1pPr algn="r">
              <a:lnSpc>
                <a:spcPct val="100000"/>
              </a:lnSpc>
              <a:defRPr sz="3000" baseline="0">
                <a:solidFill>
                  <a:srgbClr val="8200FF"/>
                </a:solidFill>
                <a:latin typeface="Stag Book" panose="02000503060000020004" pitchFamily="50" charset="0"/>
              </a:defRPr>
            </a:lvl1pPr>
          </a:lstStyle>
          <a:p>
            <a:r>
              <a:rPr lang="es-ES" dirty="0"/>
              <a:t>Título de la presentación</a:t>
            </a:r>
            <a:br>
              <a:rPr lang="es-ES" dirty="0"/>
            </a:br>
            <a:r>
              <a:rPr lang="es-ES" dirty="0"/>
              <a:t>a 2 líneas</a:t>
            </a:r>
            <a:endParaRPr lang="es-PE" dirty="0"/>
          </a:p>
        </p:txBody>
      </p:sp>
      <p:sp>
        <p:nvSpPr>
          <p:cNvPr id="9" name="Marcador de texto 3"/>
          <p:cNvSpPr>
            <a:spLocks noGrp="1"/>
          </p:cNvSpPr>
          <p:nvPr>
            <p:ph type="body" sz="half" idx="2" hasCustomPrompt="1"/>
          </p:nvPr>
        </p:nvSpPr>
        <p:spPr>
          <a:xfrm rot="16200000">
            <a:off x="-509745" y="2952912"/>
            <a:ext cx="5521324" cy="860107"/>
          </a:xfrm>
          <a:prstGeom prst="rect">
            <a:avLst/>
          </a:prstGeom>
        </p:spPr>
        <p:txBody>
          <a:bodyPr/>
          <a:lstStyle>
            <a:lvl1pPr marL="0" indent="0">
              <a:buNone/>
              <a:defRPr sz="2800" baseline="0">
                <a:latin typeface="Muller Regular"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la descripción breve</a:t>
            </a:r>
          </a:p>
        </p:txBody>
      </p:sp>
    </p:spTree>
    <p:extLst>
      <p:ext uri="{BB962C8B-B14F-4D97-AF65-F5344CB8AC3E}">
        <p14:creationId xmlns:p14="http://schemas.microsoft.com/office/powerpoint/2010/main" val="1499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8" name="Marcador de contenido 2"/>
          <p:cNvSpPr>
            <a:spLocks noGrp="1"/>
          </p:cNvSpPr>
          <p:nvPr>
            <p:ph idx="1"/>
          </p:nvPr>
        </p:nvSpPr>
        <p:spPr>
          <a:xfrm>
            <a:off x="739140" y="1294765"/>
            <a:ext cx="5017770" cy="4660265"/>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2"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17" name="Marcador de contenido 2"/>
          <p:cNvSpPr>
            <a:spLocks noGrp="1"/>
          </p:cNvSpPr>
          <p:nvPr>
            <p:ph idx="11"/>
          </p:nvPr>
        </p:nvSpPr>
        <p:spPr>
          <a:xfrm>
            <a:off x="6450211" y="1294764"/>
            <a:ext cx="5017770" cy="4660265"/>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20"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295048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10" name="Marcador de contenido 2"/>
          <p:cNvSpPr>
            <a:spLocks noGrp="1"/>
          </p:cNvSpPr>
          <p:nvPr>
            <p:ph idx="1"/>
          </p:nvPr>
        </p:nvSpPr>
        <p:spPr>
          <a:xfrm>
            <a:off x="739140" y="2055170"/>
            <a:ext cx="5017770" cy="3899859"/>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4" name="Marcador de contenido 2"/>
          <p:cNvSpPr>
            <a:spLocks noGrp="1"/>
          </p:cNvSpPr>
          <p:nvPr>
            <p:ph idx="14"/>
          </p:nvPr>
        </p:nvSpPr>
        <p:spPr>
          <a:xfrm>
            <a:off x="6450211" y="2073905"/>
            <a:ext cx="5017770" cy="3899859"/>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33" name="Marcador de texto 2"/>
          <p:cNvSpPr>
            <a:spLocks noGrp="1"/>
          </p:cNvSpPr>
          <p:nvPr>
            <p:ph type="body" idx="16"/>
          </p:nvPr>
        </p:nvSpPr>
        <p:spPr>
          <a:xfrm>
            <a:off x="739141" y="1287619"/>
            <a:ext cx="5017770" cy="544038"/>
          </a:xfrm>
          <a:prstGeom prst="rect">
            <a:avLst/>
          </a:prstGeom>
        </p:spPr>
        <p:txBody>
          <a:bodyPr anchor="ctr"/>
          <a:lstStyle>
            <a:lvl1pPr marL="0" indent="0">
              <a:buNone/>
              <a:defRPr sz="2000" b="0">
                <a:solidFill>
                  <a:srgbClr val="8200FF"/>
                </a:solidFill>
                <a:latin typeface="Muller Regular"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4" name="Marcador de texto 4"/>
          <p:cNvSpPr>
            <a:spLocks noGrp="1"/>
          </p:cNvSpPr>
          <p:nvPr>
            <p:ph type="body" sz="quarter" idx="3"/>
          </p:nvPr>
        </p:nvSpPr>
        <p:spPr>
          <a:xfrm>
            <a:off x="6450211" y="1287619"/>
            <a:ext cx="5017770" cy="544038"/>
          </a:xfrm>
          <a:prstGeom prst="rect">
            <a:avLst/>
          </a:prstGeom>
        </p:spPr>
        <p:txBody>
          <a:bodyPr anchor="ctr"/>
          <a:lstStyle>
            <a:lvl1pPr marL="0" indent="0">
              <a:buNone/>
              <a:defRPr sz="2000" b="0">
                <a:solidFill>
                  <a:srgbClr val="8200FF"/>
                </a:solidFill>
                <a:latin typeface="Muller Regular"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5"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36"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3098196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Diseño personalizado">
    <p:spTree>
      <p:nvGrpSpPr>
        <p:cNvPr id="1" name=""/>
        <p:cNvGrpSpPr/>
        <p:nvPr/>
      </p:nvGrpSpPr>
      <p:grpSpPr>
        <a:xfrm>
          <a:off x="0" y="0"/>
          <a:ext cx="0" cy="0"/>
          <a:chOff x="0" y="0"/>
          <a:chExt cx="0" cy="0"/>
        </a:xfrm>
      </p:grpSpPr>
      <p:sp>
        <p:nvSpPr>
          <p:cNvPr id="4"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5"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56761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ido con título">
    <p:spTree>
      <p:nvGrpSpPr>
        <p:cNvPr id="1" name=""/>
        <p:cNvGrpSpPr/>
        <p:nvPr/>
      </p:nvGrpSpPr>
      <p:grpSpPr>
        <a:xfrm>
          <a:off x="0" y="0"/>
          <a:ext cx="0" cy="0"/>
          <a:chOff x="0" y="0"/>
          <a:chExt cx="0" cy="0"/>
        </a:xfrm>
      </p:grpSpPr>
      <p:sp>
        <p:nvSpPr>
          <p:cNvPr id="8" name="Marcador de contenido 2"/>
          <p:cNvSpPr>
            <a:spLocks noGrp="1"/>
          </p:cNvSpPr>
          <p:nvPr>
            <p:ph idx="1"/>
          </p:nvPr>
        </p:nvSpPr>
        <p:spPr>
          <a:xfrm>
            <a:off x="739140" y="2055170"/>
            <a:ext cx="5017770" cy="3899860"/>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0"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14" name="Marcador de contenido 2"/>
          <p:cNvSpPr>
            <a:spLocks noGrp="1"/>
          </p:cNvSpPr>
          <p:nvPr>
            <p:ph idx="11"/>
          </p:nvPr>
        </p:nvSpPr>
        <p:spPr>
          <a:xfrm>
            <a:off x="6450211" y="1294764"/>
            <a:ext cx="5017770" cy="4660265"/>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7" name="Subtítulo 2"/>
          <p:cNvSpPr>
            <a:spLocks noGrp="1"/>
          </p:cNvSpPr>
          <p:nvPr>
            <p:ph type="subTitle" idx="14"/>
          </p:nvPr>
        </p:nvSpPr>
        <p:spPr>
          <a:xfrm>
            <a:off x="739140" y="1294763"/>
            <a:ext cx="5017770" cy="536894"/>
          </a:xfrm>
          <a:prstGeom prst="rect">
            <a:avLst/>
          </a:prstGeom>
        </p:spPr>
        <p:txBody>
          <a:bodyPr/>
          <a:lstStyle>
            <a:lvl1pPr marL="0" indent="0" algn="l">
              <a:buNone/>
              <a:defRPr sz="2000">
                <a:solidFill>
                  <a:srgbClr val="8200FF"/>
                </a:solidFill>
                <a:latin typeface="Muller Regular"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dirty="0"/>
          </a:p>
        </p:txBody>
      </p:sp>
      <p:sp>
        <p:nvSpPr>
          <p:cNvPr id="20"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332378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67284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61" r:id="rId5"/>
    <p:sldLayoutId id="2147483652" r:id="rId6"/>
    <p:sldLayoutId id="2147483653" r:id="rId7"/>
    <p:sldLayoutId id="2147483663" r:id="rId8"/>
    <p:sldLayoutId id="2147483656" r:id="rId9"/>
    <p:sldLayoutId id="2147483657" r:id="rId10"/>
    <p:sldLayoutId id="2147483664" r:id="rId11"/>
    <p:sldLayoutId id="214748366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Autofit/>
          </a:bodyPr>
          <a:lstStyle/>
          <a:p>
            <a:r>
              <a:rPr lang="es-PE" b="1" dirty="0">
                <a:ea typeface="+mn-ea"/>
                <a:cs typeface="+mn-cs"/>
              </a:rPr>
              <a:t>Comunicación 2</a:t>
            </a:r>
          </a:p>
        </p:txBody>
      </p:sp>
      <p:sp>
        <p:nvSpPr>
          <p:cNvPr id="3" name="Título 1"/>
          <p:cNvSpPr txBox="1">
            <a:spLocks/>
          </p:cNvSpPr>
          <p:nvPr/>
        </p:nvSpPr>
        <p:spPr>
          <a:xfrm>
            <a:off x="5601088" y="5467354"/>
            <a:ext cx="6013523" cy="886404"/>
          </a:xfrm>
          <a:prstGeom prst="rect">
            <a:avLst/>
          </a:prstGeom>
        </p:spPr>
        <p:txBody>
          <a:bodyPr anchor="b">
            <a:noAutofit/>
          </a:bodyPr>
          <a:lstStyle>
            <a:lvl1pPr algn="r" defTabSz="914400" rtl="0" eaLnBrk="1" latinLnBrk="0" hangingPunct="1">
              <a:lnSpc>
                <a:spcPct val="90000"/>
              </a:lnSpc>
              <a:spcBef>
                <a:spcPct val="0"/>
              </a:spcBef>
              <a:buNone/>
              <a:defRPr sz="3000" kern="1200" baseline="0">
                <a:solidFill>
                  <a:schemeClr val="bg1"/>
                </a:solidFill>
                <a:latin typeface="Stag Book" panose="02000503060000020004" pitchFamily="50" charset="0"/>
                <a:ea typeface="+mj-ea"/>
                <a:cs typeface="+mj-cs"/>
              </a:defRPr>
            </a:lvl1pPr>
          </a:lstStyle>
          <a:p>
            <a:r>
              <a:rPr lang="es-PE" sz="2400" dirty="0">
                <a:ea typeface="+mn-ea"/>
                <a:cs typeface="+mn-cs"/>
              </a:rPr>
              <a:t>Texto Argumentativo II</a:t>
            </a:r>
          </a:p>
          <a:p>
            <a:r>
              <a:rPr lang="es-PE" sz="2400" dirty="0">
                <a:ea typeface="+mn-ea"/>
                <a:cs typeface="+mn-cs"/>
              </a:rPr>
              <a:t>Semana 10</a:t>
            </a:r>
          </a:p>
        </p:txBody>
      </p:sp>
    </p:spTree>
    <p:extLst>
      <p:ext uri="{BB962C8B-B14F-4D97-AF65-F5344CB8AC3E}">
        <p14:creationId xmlns:p14="http://schemas.microsoft.com/office/powerpoint/2010/main" val="2669140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6076" y="3224388"/>
            <a:ext cx="9405706" cy="762517"/>
          </a:xfrm>
        </p:spPr>
        <p:txBody>
          <a:bodyPr/>
          <a:lstStyle/>
          <a:p>
            <a:pPr algn="ctr"/>
            <a:r>
              <a:rPr lang="es-PE" dirty="0"/>
              <a:t>¡ Gracias por la atención !</a:t>
            </a:r>
          </a:p>
        </p:txBody>
      </p:sp>
    </p:spTree>
    <p:extLst>
      <p:ext uri="{BB962C8B-B14F-4D97-AF65-F5344CB8AC3E}">
        <p14:creationId xmlns:p14="http://schemas.microsoft.com/office/powerpoint/2010/main" val="2945655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Marcador de contenido 15"/>
          <p:cNvSpPr>
            <a:spLocks noGrp="1"/>
          </p:cNvSpPr>
          <p:nvPr>
            <p:ph idx="1"/>
          </p:nvPr>
        </p:nvSpPr>
        <p:spPr>
          <a:xfrm>
            <a:off x="726439" y="2315205"/>
            <a:ext cx="5017770" cy="2917195"/>
          </a:xfrm>
        </p:spPr>
        <p:txBody>
          <a:bodyPr/>
          <a:lstStyle/>
          <a:p>
            <a:pPr algn="just"/>
            <a:r>
              <a:rPr lang="es-ES" sz="2400" dirty="0">
                <a:solidFill>
                  <a:srgbClr val="404040"/>
                </a:solidFill>
                <a:effectLst/>
                <a:latin typeface="Muller Light" pitchFamily="50" charset="0"/>
                <a:ea typeface="Muller Light" pitchFamily="50" charset="0"/>
                <a:cs typeface="Calibri" panose="020F0502020204030204" pitchFamily="34" charset="0"/>
              </a:rPr>
              <a:t>Elabora un texto argumentativo cohesionado y coherente.</a:t>
            </a:r>
            <a:endParaRPr lang="es-PE" sz="2400" dirty="0"/>
          </a:p>
        </p:txBody>
      </p:sp>
      <p:sp>
        <p:nvSpPr>
          <p:cNvPr id="20" name="Marcador de texto 19"/>
          <p:cNvSpPr>
            <a:spLocks noGrp="1"/>
          </p:cNvSpPr>
          <p:nvPr>
            <p:ph type="body" idx="16"/>
          </p:nvPr>
        </p:nvSpPr>
        <p:spPr>
          <a:xfrm>
            <a:off x="739139" y="1557767"/>
            <a:ext cx="5017770" cy="544038"/>
          </a:xfrm>
        </p:spPr>
        <p:txBody>
          <a:bodyPr/>
          <a:lstStyle/>
          <a:p>
            <a:r>
              <a:rPr lang="es-PE" sz="2400" b="1" dirty="0"/>
              <a:t>Logro de aprendizaje</a:t>
            </a:r>
          </a:p>
        </p:txBody>
      </p:sp>
      <p:sp>
        <p:nvSpPr>
          <p:cNvPr id="18" name="Marcador de texto 17"/>
          <p:cNvSpPr>
            <a:spLocks noGrp="1"/>
          </p:cNvSpPr>
          <p:nvPr>
            <p:ph type="body" sz="quarter" idx="3"/>
          </p:nvPr>
        </p:nvSpPr>
        <p:spPr>
          <a:xfrm>
            <a:off x="6435093" y="1559021"/>
            <a:ext cx="5017770" cy="544038"/>
          </a:xfrm>
        </p:spPr>
        <p:txBody>
          <a:bodyPr/>
          <a:lstStyle/>
          <a:p>
            <a:r>
              <a:rPr lang="es-PE" sz="2600" b="1" dirty="0"/>
              <a:t>Contenidos</a:t>
            </a:r>
          </a:p>
        </p:txBody>
      </p:sp>
      <p:sp>
        <p:nvSpPr>
          <p:cNvPr id="8" name="Título 7"/>
          <p:cNvSpPr>
            <a:spLocks noGrp="1"/>
          </p:cNvSpPr>
          <p:nvPr>
            <p:ph type="title"/>
          </p:nvPr>
        </p:nvSpPr>
        <p:spPr>
          <a:xfrm>
            <a:off x="739139" y="693028"/>
            <a:ext cx="10855841" cy="381955"/>
          </a:xfrm>
        </p:spPr>
        <p:txBody>
          <a:bodyPr>
            <a:noAutofit/>
          </a:bodyPr>
          <a:lstStyle/>
          <a:p>
            <a:r>
              <a:rPr lang="es-PE" sz="2800" dirty="0">
                <a:ea typeface="+mn-ea"/>
                <a:cs typeface="+mn-cs"/>
              </a:rPr>
              <a:t>Semana 10: Texto argumentativo II</a:t>
            </a:r>
          </a:p>
        </p:txBody>
      </p:sp>
      <p:sp>
        <p:nvSpPr>
          <p:cNvPr id="17" name="Marcador de texto 16"/>
          <p:cNvSpPr>
            <a:spLocks noGrp="1"/>
          </p:cNvSpPr>
          <p:nvPr>
            <p:ph type="body" sz="half" idx="2"/>
          </p:nvPr>
        </p:nvSpPr>
        <p:spPr/>
        <p:txBody>
          <a:bodyPr/>
          <a:lstStyle/>
          <a:p>
            <a:endParaRPr lang="es-PE" dirty="0"/>
          </a:p>
        </p:txBody>
      </p:sp>
      <p:sp>
        <p:nvSpPr>
          <p:cNvPr id="3" name="Marcador de contenido 2">
            <a:extLst>
              <a:ext uri="{FF2B5EF4-FFF2-40B4-BE49-F238E27FC236}">
                <a16:creationId xmlns:a16="http://schemas.microsoft.com/office/drawing/2014/main" id="{7514632A-273A-4EF5-A041-C802F38A3DDD}"/>
              </a:ext>
            </a:extLst>
          </p:cNvPr>
          <p:cNvSpPr>
            <a:spLocks noGrp="1"/>
          </p:cNvSpPr>
          <p:nvPr>
            <p:ph idx="14"/>
          </p:nvPr>
        </p:nvSpPr>
        <p:spPr/>
        <p:txBody>
          <a:bodyPr/>
          <a:lstStyle/>
          <a:p>
            <a:pPr algn="just"/>
            <a:r>
              <a:rPr lang="es-ES" sz="2000" b="1" dirty="0">
                <a:solidFill>
                  <a:srgbClr val="404040"/>
                </a:solidFill>
                <a:effectLst/>
                <a:latin typeface="Muller Light" pitchFamily="50" charset="0"/>
                <a:ea typeface="Muller Light" pitchFamily="50" charset="0"/>
                <a:cs typeface="Calibri" panose="020F0502020204030204" pitchFamily="34" charset="0"/>
              </a:rPr>
              <a:t>Texto argumentativo II</a:t>
            </a:r>
            <a:endParaRPr lang="es-PE" sz="2000" b="1" dirty="0">
              <a:solidFill>
                <a:srgbClr val="404040"/>
              </a:solidFill>
              <a:effectLst/>
              <a:latin typeface="Muller Light" pitchFamily="50"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s-PE" sz="2000" dirty="0">
                <a:solidFill>
                  <a:srgbClr val="404040"/>
                </a:solidFill>
                <a:latin typeface="Muller Light" pitchFamily="50" charset="0"/>
                <a:cs typeface="Calibri" panose="020F0502020204030204" pitchFamily="34" charset="0"/>
              </a:rPr>
              <a:t>Tipos de argumentos</a:t>
            </a:r>
          </a:p>
          <a:p>
            <a:pPr marL="342900" indent="-342900">
              <a:buFont typeface="Arial" panose="020B0604020202020204" pitchFamily="34" charset="0"/>
              <a:buChar char="•"/>
            </a:pPr>
            <a:r>
              <a:rPr lang="es-PE" sz="2000" dirty="0">
                <a:solidFill>
                  <a:srgbClr val="404040"/>
                </a:solidFill>
                <a:effectLst/>
                <a:latin typeface="Muller Light" pitchFamily="50" charset="0"/>
                <a:ea typeface="Calibri" panose="020F0502020204030204" pitchFamily="34" charset="0"/>
                <a:cs typeface="Calibri" panose="020F0502020204030204" pitchFamily="34" charset="0"/>
              </a:rPr>
              <a:t>Revisión final del texto argumentativo</a:t>
            </a:r>
            <a:endParaRPr lang="es-PE" sz="2000" dirty="0"/>
          </a:p>
        </p:txBody>
      </p:sp>
    </p:spTree>
    <p:extLst>
      <p:ext uri="{BB962C8B-B14F-4D97-AF65-F5344CB8AC3E}">
        <p14:creationId xmlns:p14="http://schemas.microsoft.com/office/powerpoint/2010/main" val="1670823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idx="16"/>
          </p:nvPr>
        </p:nvSpPr>
        <p:spPr>
          <a:xfrm>
            <a:off x="2560319" y="1193340"/>
            <a:ext cx="7337262" cy="350647"/>
          </a:xfrm>
        </p:spPr>
        <p:txBody>
          <a:bodyPr/>
          <a:lstStyle/>
          <a:p>
            <a:pPr algn="ctr"/>
            <a:r>
              <a:rPr lang="es-PE" sz="2600" b="1" dirty="0"/>
              <a:t>Tipos de Argumento</a:t>
            </a:r>
            <a:endParaRPr lang="es-PE" dirty="0">
              <a:solidFill>
                <a:schemeClr val="tx1"/>
              </a:solidFill>
            </a:endParaRPr>
          </a:p>
        </p:txBody>
      </p:sp>
      <p:sp>
        <p:nvSpPr>
          <p:cNvPr id="6" name="Título 5"/>
          <p:cNvSpPr>
            <a:spLocks noGrp="1"/>
          </p:cNvSpPr>
          <p:nvPr>
            <p:ph type="title"/>
          </p:nvPr>
        </p:nvSpPr>
        <p:spPr/>
        <p:txBody>
          <a:bodyPr>
            <a:noAutofit/>
          </a:bodyPr>
          <a:lstStyle/>
          <a:p>
            <a:r>
              <a:rPr lang="es-PE" sz="2600" dirty="0"/>
              <a:t>Aprendemos</a:t>
            </a:r>
          </a:p>
        </p:txBody>
      </p:sp>
      <p:graphicFrame>
        <p:nvGraphicFramePr>
          <p:cNvPr id="2" name="Tabla 1"/>
          <p:cNvGraphicFramePr>
            <a:graphicFrameLocks noGrp="1"/>
          </p:cNvGraphicFramePr>
          <p:nvPr>
            <p:extLst>
              <p:ext uri="{D42A27DB-BD31-4B8C-83A1-F6EECF244321}">
                <p14:modId xmlns:p14="http://schemas.microsoft.com/office/powerpoint/2010/main" val="4010716043"/>
              </p:ext>
            </p:extLst>
          </p:nvPr>
        </p:nvGraphicFramePr>
        <p:xfrm>
          <a:off x="1153644" y="1798820"/>
          <a:ext cx="10200288" cy="3700376"/>
        </p:xfrm>
        <a:graphic>
          <a:graphicData uri="http://schemas.openxmlformats.org/drawingml/2006/table">
            <a:tbl>
              <a:tblPr firstRow="1" bandRow="1">
                <a:tableStyleId>{5FD0F851-EC5A-4D38-B0AD-8093EC10F338}</a:tableStyleId>
              </a:tblPr>
              <a:tblGrid>
                <a:gridCol w="1941490">
                  <a:extLst>
                    <a:ext uri="{9D8B030D-6E8A-4147-A177-3AD203B41FA5}">
                      <a16:colId xmlns:a16="http://schemas.microsoft.com/office/drawing/2014/main" val="20000"/>
                    </a:ext>
                  </a:extLst>
                </a:gridCol>
                <a:gridCol w="3913095">
                  <a:extLst>
                    <a:ext uri="{9D8B030D-6E8A-4147-A177-3AD203B41FA5}">
                      <a16:colId xmlns:a16="http://schemas.microsoft.com/office/drawing/2014/main" val="20001"/>
                    </a:ext>
                  </a:extLst>
                </a:gridCol>
                <a:gridCol w="4345703">
                  <a:extLst>
                    <a:ext uri="{9D8B030D-6E8A-4147-A177-3AD203B41FA5}">
                      <a16:colId xmlns:a16="http://schemas.microsoft.com/office/drawing/2014/main" val="20002"/>
                    </a:ext>
                  </a:extLst>
                </a:gridCol>
              </a:tblGrid>
              <a:tr h="469496">
                <a:tc>
                  <a:txBody>
                    <a:bodyPr/>
                    <a:lstStyle/>
                    <a:p>
                      <a:pPr algn="ctr"/>
                      <a:r>
                        <a:rPr lang="es-PE" sz="2000" b="1" dirty="0">
                          <a:solidFill>
                            <a:schemeClr val="bg1"/>
                          </a:solidFill>
                        </a:rPr>
                        <a:t>TIPO</a:t>
                      </a:r>
                      <a:endParaRPr lang="es-PE" sz="2000" b="1" dirty="0">
                        <a:solidFill>
                          <a:schemeClr val="bg1"/>
                        </a:solidFill>
                        <a:latin typeface="Muller Regular" pitchFamily="50" charset="0"/>
                      </a:endParaRPr>
                    </a:p>
                  </a:txBody>
                  <a:tcPr/>
                </a:tc>
                <a:tc>
                  <a:txBody>
                    <a:bodyPr/>
                    <a:lstStyle/>
                    <a:p>
                      <a:pPr algn="ctr"/>
                      <a:r>
                        <a:rPr lang="es-PE" sz="2000" b="1" dirty="0">
                          <a:solidFill>
                            <a:schemeClr val="bg1"/>
                          </a:solidFill>
                        </a:rPr>
                        <a:t>DEFINICIÓN</a:t>
                      </a:r>
                      <a:endParaRPr lang="es-PE" sz="2000" b="1" dirty="0">
                        <a:solidFill>
                          <a:schemeClr val="bg1"/>
                        </a:solidFill>
                        <a:latin typeface="Muller Regular" pitchFamily="50" charset="0"/>
                      </a:endParaRPr>
                    </a:p>
                  </a:txBody>
                  <a:tcPr/>
                </a:tc>
                <a:tc>
                  <a:txBody>
                    <a:bodyPr/>
                    <a:lstStyle/>
                    <a:p>
                      <a:pPr algn="ctr"/>
                      <a:r>
                        <a:rPr lang="es-PE" sz="2000" b="1" dirty="0">
                          <a:solidFill>
                            <a:schemeClr val="bg1"/>
                          </a:solidFill>
                        </a:rPr>
                        <a:t>EJEMPLO</a:t>
                      </a:r>
                      <a:endParaRPr lang="es-PE" sz="2000" b="1" dirty="0">
                        <a:solidFill>
                          <a:schemeClr val="bg1"/>
                        </a:solidFill>
                        <a:latin typeface="Muller Regular" pitchFamily="50" charset="0"/>
                      </a:endParaRPr>
                    </a:p>
                  </a:txBody>
                  <a:tcPr/>
                </a:tc>
                <a:extLst>
                  <a:ext uri="{0D108BD9-81ED-4DB2-BD59-A6C34878D82A}">
                    <a16:rowId xmlns:a16="http://schemas.microsoft.com/office/drawing/2014/main" val="10000"/>
                  </a:ext>
                </a:extLst>
              </a:tr>
              <a:tr h="1727777">
                <a:tc>
                  <a:txBody>
                    <a:bodyPr/>
                    <a:lstStyle/>
                    <a:p>
                      <a:pPr algn="ctr"/>
                      <a:r>
                        <a:rPr lang="es-PE" sz="2000" dirty="0"/>
                        <a:t>Argumento</a:t>
                      </a:r>
                      <a:r>
                        <a:rPr lang="es-PE" sz="2000" baseline="0" dirty="0"/>
                        <a:t> por analogía</a:t>
                      </a:r>
                      <a:endParaRPr lang="es-PE" sz="2000" dirty="0">
                        <a:latin typeface="Muller Regular" pitchFamily="50" charset="0"/>
                      </a:endParaRPr>
                    </a:p>
                  </a:txBody>
                  <a:tcPr/>
                </a:tc>
                <a:tc>
                  <a:txBody>
                    <a:bodyPr/>
                    <a:lstStyle/>
                    <a:p>
                      <a:r>
                        <a:rPr lang="es-PE" sz="2000" dirty="0"/>
                        <a:t>Se establece la semejanza</a:t>
                      </a:r>
                      <a:r>
                        <a:rPr lang="es-PE" sz="2000" baseline="0" dirty="0"/>
                        <a:t> entre dos elementos diferentes, y se deduce que lo que es válido para uno, también lo es para el otro.</a:t>
                      </a:r>
                      <a:endParaRPr lang="es-PE" sz="2000" dirty="0">
                        <a:latin typeface="Muller Regular" pitchFamily="50" charset="0"/>
                      </a:endParaRPr>
                    </a:p>
                  </a:txBody>
                  <a:tcPr/>
                </a:tc>
                <a:tc>
                  <a:txBody>
                    <a:bodyPr/>
                    <a:lstStyle/>
                    <a:p>
                      <a:r>
                        <a:rPr lang="es-PE" sz="2000" b="0" kern="1200" dirty="0">
                          <a:solidFill>
                            <a:schemeClr val="dk1"/>
                          </a:solidFill>
                          <a:effectLst/>
                        </a:rPr>
                        <a:t>Las vasijas encontradas en la zona sur del Perú son similares en figura y materiales a los empleados en vasijas encontradas en la zona norte de Chile, por lo tanto, pertenecen a la misma cultura.</a:t>
                      </a:r>
                      <a:endParaRPr lang="es-PE" sz="2000" dirty="0">
                        <a:latin typeface="Muller Regular" pitchFamily="50" charset="0"/>
                      </a:endParaRPr>
                    </a:p>
                  </a:txBody>
                  <a:tcPr/>
                </a:tc>
                <a:extLst>
                  <a:ext uri="{0D108BD9-81ED-4DB2-BD59-A6C34878D82A}">
                    <a16:rowId xmlns:a16="http://schemas.microsoft.com/office/drawing/2014/main" val="10001"/>
                  </a:ext>
                </a:extLst>
              </a:tr>
              <a:tr h="418112">
                <a:tc>
                  <a:txBody>
                    <a:bodyPr/>
                    <a:lstStyle/>
                    <a:p>
                      <a:pPr algn="ctr"/>
                      <a:r>
                        <a:rPr lang="es-PE" sz="2000" dirty="0"/>
                        <a:t>Argumento causal</a:t>
                      </a:r>
                      <a:endParaRPr lang="es-PE" sz="2000" dirty="0">
                        <a:latin typeface="Muller Regular" pitchFamily="50" charset="0"/>
                      </a:endParaRPr>
                    </a:p>
                  </a:txBody>
                  <a:tcPr/>
                </a:tc>
                <a:tc>
                  <a:txBody>
                    <a:bodyPr/>
                    <a:lstStyle/>
                    <a:p>
                      <a:r>
                        <a:rPr lang="es-PE" sz="2000" b="0" kern="1200" dirty="0">
                          <a:solidFill>
                            <a:schemeClr val="dk1"/>
                          </a:solidFill>
                          <a:effectLst/>
                        </a:rPr>
                        <a:t>Se establece una relación causal entre dos hechos que fundamentan la tesis.</a:t>
                      </a:r>
                      <a:endParaRPr lang="es-PE" sz="2000" dirty="0">
                        <a:latin typeface="Muller Regular" pitchFamily="50" charset="0"/>
                      </a:endParaRPr>
                    </a:p>
                  </a:txBody>
                  <a:tcPr/>
                </a:tc>
                <a:tc>
                  <a:txBody>
                    <a:bodyPr/>
                    <a:lstStyle/>
                    <a:p>
                      <a:r>
                        <a:rPr lang="es-PE" sz="2000" b="0" kern="1200" dirty="0">
                          <a:solidFill>
                            <a:schemeClr val="dk1"/>
                          </a:solidFill>
                          <a:effectLst/>
                        </a:rPr>
                        <a:t>Fumar durante el embarazo produce alteraciones en los neonatos, por eso las madres fumadoras dan a luz hijos con debilidad muscular y bajo peso.</a:t>
                      </a:r>
                      <a:endParaRPr lang="es-PE" sz="2000" dirty="0">
                        <a:latin typeface="Muller Regular" pitchFamily="50"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7194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noAutofit/>
          </a:bodyPr>
          <a:lstStyle/>
          <a:p>
            <a:r>
              <a:rPr lang="es-PE" sz="2600" dirty="0"/>
              <a:t>Aprendemos</a:t>
            </a:r>
          </a:p>
        </p:txBody>
      </p:sp>
      <p:graphicFrame>
        <p:nvGraphicFramePr>
          <p:cNvPr id="2" name="Tabla 1"/>
          <p:cNvGraphicFramePr>
            <a:graphicFrameLocks noGrp="1"/>
          </p:cNvGraphicFramePr>
          <p:nvPr>
            <p:extLst>
              <p:ext uri="{D42A27DB-BD31-4B8C-83A1-F6EECF244321}">
                <p14:modId xmlns:p14="http://schemas.microsoft.com/office/powerpoint/2010/main" val="1897136858"/>
              </p:ext>
            </p:extLst>
          </p:nvPr>
        </p:nvGraphicFramePr>
        <p:xfrm>
          <a:off x="914400" y="1791061"/>
          <a:ext cx="10553580" cy="4559789"/>
        </p:xfrm>
        <a:graphic>
          <a:graphicData uri="http://schemas.openxmlformats.org/drawingml/2006/table">
            <a:tbl>
              <a:tblPr firstRow="1" bandRow="1">
                <a:tableStyleId>{5FD0F851-EC5A-4D38-B0AD-8093EC10F338}</a:tableStyleId>
              </a:tblPr>
              <a:tblGrid>
                <a:gridCol w="2178424">
                  <a:extLst>
                    <a:ext uri="{9D8B030D-6E8A-4147-A177-3AD203B41FA5}">
                      <a16:colId xmlns:a16="http://schemas.microsoft.com/office/drawing/2014/main" val="20000"/>
                    </a:ext>
                  </a:extLst>
                </a:gridCol>
                <a:gridCol w="3427719">
                  <a:extLst>
                    <a:ext uri="{9D8B030D-6E8A-4147-A177-3AD203B41FA5}">
                      <a16:colId xmlns:a16="http://schemas.microsoft.com/office/drawing/2014/main" val="20001"/>
                    </a:ext>
                  </a:extLst>
                </a:gridCol>
                <a:gridCol w="4947437">
                  <a:extLst>
                    <a:ext uri="{9D8B030D-6E8A-4147-A177-3AD203B41FA5}">
                      <a16:colId xmlns:a16="http://schemas.microsoft.com/office/drawing/2014/main" val="20002"/>
                    </a:ext>
                  </a:extLst>
                </a:gridCol>
              </a:tblGrid>
              <a:tr h="0">
                <a:tc>
                  <a:txBody>
                    <a:bodyPr/>
                    <a:lstStyle/>
                    <a:p>
                      <a:pPr algn="ctr"/>
                      <a:r>
                        <a:rPr lang="es-PE" sz="2000" dirty="0">
                          <a:solidFill>
                            <a:schemeClr val="bg1"/>
                          </a:solidFill>
                        </a:rPr>
                        <a:t>TIPO</a:t>
                      </a:r>
                      <a:endParaRPr lang="es-PE" sz="2000" dirty="0">
                        <a:solidFill>
                          <a:schemeClr val="bg1"/>
                        </a:solidFill>
                        <a:latin typeface="Muller Regular" pitchFamily="50" charset="0"/>
                      </a:endParaRPr>
                    </a:p>
                  </a:txBody>
                  <a:tcPr/>
                </a:tc>
                <a:tc>
                  <a:txBody>
                    <a:bodyPr/>
                    <a:lstStyle/>
                    <a:p>
                      <a:pPr algn="ctr"/>
                      <a:r>
                        <a:rPr lang="es-PE" sz="2000" dirty="0">
                          <a:solidFill>
                            <a:schemeClr val="bg1"/>
                          </a:solidFill>
                        </a:rPr>
                        <a:t>DEFINICIÓN</a:t>
                      </a:r>
                      <a:endParaRPr lang="es-PE" sz="2000" dirty="0">
                        <a:solidFill>
                          <a:schemeClr val="bg1"/>
                        </a:solidFill>
                        <a:latin typeface="Muller Regular" pitchFamily="50" charset="0"/>
                      </a:endParaRPr>
                    </a:p>
                  </a:txBody>
                  <a:tcPr/>
                </a:tc>
                <a:tc>
                  <a:txBody>
                    <a:bodyPr/>
                    <a:lstStyle/>
                    <a:p>
                      <a:pPr algn="ctr"/>
                      <a:r>
                        <a:rPr lang="es-PE" sz="2000" dirty="0">
                          <a:solidFill>
                            <a:schemeClr val="bg1"/>
                          </a:solidFill>
                        </a:rPr>
                        <a:t>EJEMPLO</a:t>
                      </a:r>
                      <a:endParaRPr lang="es-PE" sz="2000" dirty="0">
                        <a:solidFill>
                          <a:schemeClr val="bg1"/>
                        </a:solidFill>
                        <a:latin typeface="Muller Regular" pitchFamily="50" charset="0"/>
                      </a:endParaRPr>
                    </a:p>
                  </a:txBody>
                  <a:tcPr/>
                </a:tc>
                <a:extLst>
                  <a:ext uri="{0D108BD9-81ED-4DB2-BD59-A6C34878D82A}">
                    <a16:rowId xmlns:a16="http://schemas.microsoft.com/office/drawing/2014/main" val="10000"/>
                  </a:ext>
                </a:extLst>
              </a:tr>
              <a:tr h="1334729">
                <a:tc>
                  <a:txBody>
                    <a:bodyPr/>
                    <a:lstStyle/>
                    <a:p>
                      <a:pPr algn="ctr"/>
                      <a:r>
                        <a:rPr lang="es-PE" sz="2000" b="0" kern="1200" dirty="0">
                          <a:solidFill>
                            <a:schemeClr val="tx1"/>
                          </a:solidFill>
                          <a:effectLst/>
                        </a:rPr>
                        <a:t>Argumento de</a:t>
                      </a:r>
                      <a:r>
                        <a:rPr lang="es-PE" sz="2000" b="0" kern="1200" baseline="0" dirty="0">
                          <a:solidFill>
                            <a:schemeClr val="tx1"/>
                          </a:solidFill>
                          <a:effectLst/>
                        </a:rPr>
                        <a:t> </a:t>
                      </a:r>
                      <a:r>
                        <a:rPr lang="es-PE" sz="2000" b="0" kern="1200" dirty="0">
                          <a:solidFill>
                            <a:schemeClr val="tx1"/>
                          </a:solidFill>
                          <a:effectLst/>
                        </a:rPr>
                        <a:t>autoridad</a:t>
                      </a:r>
                      <a:endParaRPr lang="es-PE" sz="2000" dirty="0">
                        <a:solidFill>
                          <a:schemeClr val="tx1"/>
                        </a:solidFill>
                        <a:latin typeface="Muller Regular" pitchFamily="50" charset="0"/>
                      </a:endParaRPr>
                    </a:p>
                  </a:txBody>
                  <a:tcPr/>
                </a:tc>
                <a:tc>
                  <a:txBody>
                    <a:bodyPr/>
                    <a:lstStyle/>
                    <a:p>
                      <a:pPr algn="just"/>
                      <a:r>
                        <a:rPr lang="es-PE" sz="2000" b="0" kern="1200" dirty="0">
                          <a:solidFill>
                            <a:schemeClr val="tx1"/>
                          </a:solidFill>
                          <a:effectLst/>
                        </a:rPr>
                        <a:t>Se alude a la opinión de expertos en el tema o personajes consagrados para sustentar la tesis.</a:t>
                      </a:r>
                      <a:endParaRPr lang="es-PE" sz="2000" dirty="0">
                        <a:solidFill>
                          <a:schemeClr val="tx1"/>
                        </a:solidFill>
                        <a:latin typeface="Muller Regular" pitchFamily="50" charset="0"/>
                      </a:endParaRPr>
                    </a:p>
                  </a:txBody>
                  <a:tcPr/>
                </a:tc>
                <a:tc>
                  <a:txBody>
                    <a:bodyPr/>
                    <a:lstStyle/>
                    <a:p>
                      <a:pPr algn="just"/>
                      <a:r>
                        <a:rPr lang="es-PE" sz="2000" b="0" kern="1200" dirty="0">
                          <a:solidFill>
                            <a:schemeClr val="tx1"/>
                          </a:solidFill>
                          <a:effectLst/>
                        </a:rPr>
                        <a:t>Como ha señalado el Ministro de Energía, el ahorro de energía eléctrica es imperativo durante los meses invernales sobre todo si se presenta sequía.</a:t>
                      </a:r>
                      <a:endParaRPr lang="es-PE" sz="2000" b="0" i="0" kern="1200" dirty="0">
                        <a:solidFill>
                          <a:schemeClr val="tx1"/>
                        </a:solidFill>
                        <a:effectLst/>
                        <a:latin typeface="Muller Regular" pitchFamily="50" charset="0"/>
                        <a:ea typeface="+mn-ea"/>
                        <a:cs typeface="+mn-cs"/>
                      </a:endParaRPr>
                    </a:p>
                  </a:txBody>
                  <a:tcPr/>
                </a:tc>
                <a:extLst>
                  <a:ext uri="{0D108BD9-81ED-4DB2-BD59-A6C34878D82A}">
                    <a16:rowId xmlns:a16="http://schemas.microsoft.com/office/drawing/2014/main" val="10001"/>
                  </a:ext>
                </a:extLst>
              </a:tr>
              <a:tr h="2828820">
                <a:tc>
                  <a:txBody>
                    <a:bodyPr/>
                    <a:lstStyle/>
                    <a:p>
                      <a:pPr algn="ctr"/>
                      <a:endParaRPr lang="es-PE" sz="2000" dirty="0">
                        <a:solidFill>
                          <a:schemeClr val="tx1"/>
                        </a:solidFill>
                        <a:latin typeface="Muller Regular" pitchFamily="50" charset="0"/>
                      </a:endParaRPr>
                    </a:p>
                  </a:txBody>
                  <a:tcPr/>
                </a:tc>
                <a:tc>
                  <a:txBody>
                    <a:bodyPr/>
                    <a:lstStyle/>
                    <a:p>
                      <a:pPr algn="just"/>
                      <a:endParaRPr lang="es-PE" sz="2000" dirty="0">
                        <a:solidFill>
                          <a:schemeClr val="tx1"/>
                        </a:solidFill>
                        <a:latin typeface="Muller Regular" pitchFamily="50" charset="0"/>
                      </a:endParaRPr>
                    </a:p>
                  </a:txBody>
                  <a:tcPr/>
                </a:tc>
                <a:tc>
                  <a:txBody>
                    <a:bodyPr/>
                    <a:lstStyle/>
                    <a:p>
                      <a:pPr algn="just"/>
                      <a:endParaRPr lang="es-PE" sz="2000" dirty="0">
                        <a:solidFill>
                          <a:schemeClr val="tx1"/>
                        </a:solidFill>
                        <a:latin typeface="Muller Regular" pitchFamily="50"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3571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noAutofit/>
          </a:bodyPr>
          <a:lstStyle/>
          <a:p>
            <a:r>
              <a:rPr lang="es-PE" sz="2600" dirty="0"/>
              <a:t>Aprendemos</a:t>
            </a:r>
          </a:p>
        </p:txBody>
      </p:sp>
      <p:graphicFrame>
        <p:nvGraphicFramePr>
          <p:cNvPr id="2" name="Tabla 1"/>
          <p:cNvGraphicFramePr>
            <a:graphicFrameLocks noGrp="1"/>
          </p:cNvGraphicFramePr>
          <p:nvPr>
            <p:extLst>
              <p:ext uri="{D42A27DB-BD31-4B8C-83A1-F6EECF244321}">
                <p14:modId xmlns:p14="http://schemas.microsoft.com/office/powerpoint/2010/main" val="3821850680"/>
              </p:ext>
            </p:extLst>
          </p:nvPr>
        </p:nvGraphicFramePr>
        <p:xfrm>
          <a:off x="739140" y="1289154"/>
          <a:ext cx="10728840" cy="4450080"/>
        </p:xfrm>
        <a:graphic>
          <a:graphicData uri="http://schemas.openxmlformats.org/drawingml/2006/table">
            <a:tbl>
              <a:tblPr firstRow="1" bandRow="1">
                <a:tableStyleId>{5FD0F851-EC5A-4D38-B0AD-8093EC10F338}</a:tableStyleId>
              </a:tblPr>
              <a:tblGrid>
                <a:gridCol w="2165425">
                  <a:extLst>
                    <a:ext uri="{9D8B030D-6E8A-4147-A177-3AD203B41FA5}">
                      <a16:colId xmlns:a16="http://schemas.microsoft.com/office/drawing/2014/main" val="20000"/>
                    </a:ext>
                  </a:extLst>
                </a:gridCol>
                <a:gridCol w="3281082">
                  <a:extLst>
                    <a:ext uri="{9D8B030D-6E8A-4147-A177-3AD203B41FA5}">
                      <a16:colId xmlns:a16="http://schemas.microsoft.com/office/drawing/2014/main" val="20001"/>
                    </a:ext>
                  </a:extLst>
                </a:gridCol>
                <a:gridCol w="5282333">
                  <a:extLst>
                    <a:ext uri="{9D8B030D-6E8A-4147-A177-3AD203B41FA5}">
                      <a16:colId xmlns:a16="http://schemas.microsoft.com/office/drawing/2014/main" val="20002"/>
                    </a:ext>
                  </a:extLst>
                </a:gridCol>
              </a:tblGrid>
              <a:tr h="295806">
                <a:tc>
                  <a:txBody>
                    <a:bodyPr/>
                    <a:lstStyle/>
                    <a:p>
                      <a:pPr algn="ctr"/>
                      <a:r>
                        <a:rPr lang="es-PE" sz="2000" dirty="0"/>
                        <a:t>TIPO</a:t>
                      </a:r>
                      <a:endParaRPr lang="es-PE" sz="2000" dirty="0">
                        <a:latin typeface="Muller Regular" pitchFamily="50" charset="0"/>
                      </a:endParaRPr>
                    </a:p>
                  </a:txBody>
                  <a:tcPr/>
                </a:tc>
                <a:tc>
                  <a:txBody>
                    <a:bodyPr/>
                    <a:lstStyle/>
                    <a:p>
                      <a:pPr algn="ctr"/>
                      <a:r>
                        <a:rPr lang="es-PE" sz="2000" dirty="0"/>
                        <a:t>DEFINICIÓN</a:t>
                      </a:r>
                      <a:endParaRPr lang="es-PE" sz="2000" dirty="0">
                        <a:latin typeface="Muller Regular" pitchFamily="50" charset="0"/>
                      </a:endParaRPr>
                    </a:p>
                  </a:txBody>
                  <a:tcPr/>
                </a:tc>
                <a:tc>
                  <a:txBody>
                    <a:bodyPr/>
                    <a:lstStyle/>
                    <a:p>
                      <a:pPr algn="ctr"/>
                      <a:r>
                        <a:rPr lang="es-PE" sz="2000" dirty="0"/>
                        <a:t>EJEMPLO</a:t>
                      </a:r>
                      <a:endParaRPr lang="es-PE" sz="2000" dirty="0">
                        <a:latin typeface="Muller Regular" pitchFamily="50" charset="0"/>
                      </a:endParaRPr>
                    </a:p>
                  </a:txBody>
                  <a:tcPr/>
                </a:tc>
                <a:extLst>
                  <a:ext uri="{0D108BD9-81ED-4DB2-BD59-A6C34878D82A}">
                    <a16:rowId xmlns:a16="http://schemas.microsoft.com/office/drawing/2014/main" val="10000"/>
                  </a:ext>
                </a:extLst>
              </a:tr>
              <a:tr h="3900593">
                <a:tc>
                  <a:txBody>
                    <a:bodyPr/>
                    <a:lstStyle/>
                    <a:p>
                      <a:pPr algn="ctr"/>
                      <a:r>
                        <a:rPr lang="es-PE" sz="2000" b="0" kern="1200" dirty="0">
                          <a:solidFill>
                            <a:schemeClr val="dk1"/>
                          </a:solidFill>
                          <a:effectLst/>
                        </a:rPr>
                        <a:t>Argumento </a:t>
                      </a:r>
                    </a:p>
                    <a:p>
                      <a:pPr algn="ctr"/>
                      <a:r>
                        <a:rPr lang="es-PE" sz="2000" b="0" kern="1200" dirty="0">
                          <a:solidFill>
                            <a:schemeClr val="dk1"/>
                          </a:solidFill>
                          <a:effectLst/>
                        </a:rPr>
                        <a:t>deductivo</a:t>
                      </a:r>
                      <a:endParaRPr lang="es-PE" sz="2000" dirty="0">
                        <a:latin typeface="Muller Regular" pitchFamily="50" charset="0"/>
                      </a:endParaRPr>
                    </a:p>
                  </a:txBody>
                  <a:tcPr/>
                </a:tc>
                <a:tc>
                  <a:txBody>
                    <a:bodyPr/>
                    <a:lstStyle/>
                    <a:p>
                      <a:pPr algn="just"/>
                      <a:r>
                        <a:rPr lang="es-PE" sz="2000" b="0" kern="1200" dirty="0">
                          <a:solidFill>
                            <a:schemeClr val="dk1"/>
                          </a:solidFill>
                          <a:effectLst/>
                        </a:rPr>
                        <a:t>El escritor defiende su conclusión, apoyándose en la veracidad de sus premisas.</a:t>
                      </a:r>
                      <a:endParaRPr lang="es-PE" sz="2000" dirty="0">
                        <a:latin typeface="Muller Regular" pitchFamily="50" charset="0"/>
                      </a:endParaRPr>
                    </a:p>
                  </a:txBody>
                  <a:tcPr/>
                </a:tc>
                <a:tc>
                  <a:txBody>
                    <a:bodyPr/>
                    <a:lstStyle/>
                    <a:p>
                      <a:pPr algn="just"/>
                      <a:r>
                        <a:rPr lang="es-PE" sz="2000" b="0" kern="1200" dirty="0">
                          <a:solidFill>
                            <a:schemeClr val="dk1"/>
                          </a:solidFill>
                          <a:effectLst/>
                        </a:rPr>
                        <a:t>Los males del mundo se deben tanto a los defectos morales como a la falta de inteligencia. Pero la raza humana no ha descubierto hasta ahora ningún método para erradicar los defectos morales. La inteligencia, por el contrario, se perfecciona fácilmente mediante métodos que son conocidos por cualquier educador competente. </a:t>
                      </a:r>
                    </a:p>
                    <a:p>
                      <a:pPr algn="just"/>
                      <a:r>
                        <a:rPr lang="es-PE" sz="2000" b="1" kern="1200" dirty="0">
                          <a:solidFill>
                            <a:schemeClr val="dk1"/>
                          </a:solidFill>
                          <a:effectLst/>
                        </a:rPr>
                        <a:t>Por lo tanto</a:t>
                      </a:r>
                      <a:r>
                        <a:rPr lang="es-PE" sz="2000" b="0" kern="1200" dirty="0">
                          <a:solidFill>
                            <a:schemeClr val="dk1"/>
                          </a:solidFill>
                          <a:effectLst/>
                        </a:rPr>
                        <a:t>, hasta que algún método para enseñar la virtud haya sido descubierto, el progreso tendrá que buscarse a través del perfeccionamiento de la inteligencia antes que de la moral.</a:t>
                      </a:r>
                      <a:endParaRPr lang="es-PE" sz="2000" dirty="0">
                        <a:latin typeface="Muller Regular" pitchFamily="50" charset="0"/>
                      </a:endParaRPr>
                    </a:p>
                  </a:txBody>
                  <a:tcPr/>
                </a:tc>
                <a:extLst>
                  <a:ext uri="{0D108BD9-81ED-4DB2-BD59-A6C34878D82A}">
                    <a16:rowId xmlns:a16="http://schemas.microsoft.com/office/drawing/2014/main" val="10001"/>
                  </a:ext>
                </a:extLst>
              </a:tr>
            </a:tbl>
          </a:graphicData>
        </a:graphic>
      </p:graphicFrame>
      <p:sp>
        <p:nvSpPr>
          <p:cNvPr id="4" name="3 Rectángulo"/>
          <p:cNvSpPr/>
          <p:nvPr/>
        </p:nvSpPr>
        <p:spPr>
          <a:xfrm>
            <a:off x="3503386" y="4373047"/>
            <a:ext cx="2205283" cy="1015663"/>
          </a:xfrm>
          <a:prstGeom prst="rect">
            <a:avLst/>
          </a:prstGeom>
        </p:spPr>
        <p:txBody>
          <a:bodyPr wrap="square">
            <a:spAutoFit/>
          </a:bodyPr>
          <a:lstStyle/>
          <a:p>
            <a:r>
              <a:rPr lang="es-PE" sz="2000" dirty="0">
                <a:latin typeface="Muller Regular" pitchFamily="50" charset="0"/>
              </a:rPr>
              <a:t>Empieza por la tesis y acaba en la conclusión.</a:t>
            </a:r>
          </a:p>
        </p:txBody>
      </p:sp>
      <p:sp>
        <p:nvSpPr>
          <p:cNvPr id="5" name="Marcador de texto 3"/>
          <p:cNvSpPr>
            <a:spLocks noGrp="1"/>
          </p:cNvSpPr>
          <p:nvPr>
            <p:ph type="body" idx="16"/>
          </p:nvPr>
        </p:nvSpPr>
        <p:spPr>
          <a:xfrm>
            <a:off x="967184" y="4559378"/>
            <a:ext cx="4194287" cy="472289"/>
          </a:xfrm>
        </p:spPr>
        <p:txBody>
          <a:bodyPr/>
          <a:lstStyle/>
          <a:p>
            <a:pPr algn="just">
              <a:lnSpc>
                <a:spcPct val="100000"/>
              </a:lnSpc>
            </a:pPr>
            <a:r>
              <a:rPr lang="es-PE" sz="2400" b="1" dirty="0">
                <a:solidFill>
                  <a:schemeClr val="tx1">
                    <a:lumMod val="65000"/>
                    <a:lumOff val="35000"/>
                  </a:schemeClr>
                </a:solidFill>
                <a:sym typeface="Symbol" panose="05050102010706020507" pitchFamily="18" charset="2"/>
              </a:rPr>
              <a:t>Deductiva</a:t>
            </a:r>
          </a:p>
        </p:txBody>
      </p:sp>
      <p:sp>
        <p:nvSpPr>
          <p:cNvPr id="7" name="6 Flecha derecha"/>
          <p:cNvSpPr/>
          <p:nvPr/>
        </p:nvSpPr>
        <p:spPr>
          <a:xfrm>
            <a:off x="2792464" y="4559378"/>
            <a:ext cx="596900" cy="596900"/>
          </a:xfrm>
          <a:prstGeom prst="rightArrow">
            <a:avLst/>
          </a:prstGeom>
          <a:solidFill>
            <a:srgbClr val="75E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074980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1"/>
          <p:cNvSpPr>
            <a:spLocks noGrp="1"/>
          </p:cNvSpPr>
          <p:nvPr>
            <p:ph idx="1"/>
          </p:nvPr>
        </p:nvSpPr>
        <p:spPr>
          <a:xfrm>
            <a:off x="744702" y="1427579"/>
            <a:ext cx="7843533" cy="490121"/>
          </a:xfrm>
        </p:spPr>
        <p:txBody>
          <a:bodyPr/>
          <a:lstStyle/>
          <a:p>
            <a:pPr algn="just"/>
            <a:r>
              <a:rPr lang="es-PE" sz="2400" dirty="0">
                <a:solidFill>
                  <a:srgbClr val="8200FF"/>
                </a:solidFill>
              </a:rPr>
              <a:t>Empleando conectores </a:t>
            </a:r>
            <a:endParaRPr lang="es-MX" sz="2400" dirty="0">
              <a:solidFill>
                <a:srgbClr val="8200FF"/>
              </a:solidFill>
            </a:endParaRPr>
          </a:p>
        </p:txBody>
      </p:sp>
      <p:sp>
        <p:nvSpPr>
          <p:cNvPr id="12" name="Título 5"/>
          <p:cNvSpPr txBox="1">
            <a:spLocks/>
          </p:cNvSpPr>
          <p:nvPr/>
        </p:nvSpPr>
        <p:spPr>
          <a:xfrm>
            <a:off x="744702" y="632934"/>
            <a:ext cx="10728841" cy="381955"/>
          </a:xfrm>
          <a:prstGeom prst="rect">
            <a:avLst/>
          </a:prstGeom>
        </p:spPr>
        <p:txBody>
          <a:bodyPr>
            <a:noAutofit/>
          </a:bodyPr>
          <a:lstStyle>
            <a:lvl1pPr algn="l" defTabSz="914400" rtl="0" eaLnBrk="1" latinLnBrk="0" hangingPunct="1">
              <a:lnSpc>
                <a:spcPct val="90000"/>
              </a:lnSpc>
              <a:spcBef>
                <a:spcPct val="0"/>
              </a:spcBef>
              <a:buNone/>
              <a:defRPr sz="2500" kern="1200">
                <a:solidFill>
                  <a:srgbClr val="8200FF"/>
                </a:solidFill>
                <a:latin typeface="Stag Book" panose="02000503060000020004" pitchFamily="50" charset="0"/>
                <a:ea typeface="+mj-ea"/>
                <a:cs typeface="+mj-cs"/>
              </a:defRPr>
            </a:lvl1pPr>
          </a:lstStyle>
          <a:p>
            <a:r>
              <a:rPr lang="es-PE" sz="2600" dirty="0">
                <a:ea typeface="+mn-ea"/>
                <a:cs typeface="+mn-cs"/>
              </a:rPr>
              <a:t>Aprendemos</a:t>
            </a:r>
          </a:p>
        </p:txBody>
      </p:sp>
      <p:sp>
        <p:nvSpPr>
          <p:cNvPr id="5" name="Marcador de contenido 1"/>
          <p:cNvSpPr>
            <a:spLocks noGrp="1"/>
          </p:cNvSpPr>
          <p:nvPr>
            <p:ph idx="1"/>
          </p:nvPr>
        </p:nvSpPr>
        <p:spPr>
          <a:xfrm>
            <a:off x="744702" y="2025687"/>
            <a:ext cx="10019092" cy="648871"/>
          </a:xfrm>
        </p:spPr>
        <p:txBody>
          <a:bodyPr/>
          <a:lstStyle/>
          <a:p>
            <a:pPr algn="just"/>
            <a:r>
              <a:rPr lang="es-PE" sz="2000" dirty="0"/>
              <a:t>Del mismo modo que en los </a:t>
            </a:r>
            <a:r>
              <a:rPr lang="es-PE" sz="2000" b="1" dirty="0"/>
              <a:t>textos expositivos</a:t>
            </a:r>
            <a:r>
              <a:rPr lang="es-PE" sz="2000" dirty="0"/>
              <a:t>, en las secuencias argumentativas hay conectores  que indican el avance en la enunciación de las ideas.</a:t>
            </a:r>
            <a:endParaRPr lang="es-MX" sz="2000" dirty="0"/>
          </a:p>
        </p:txBody>
      </p:sp>
      <p:sp>
        <p:nvSpPr>
          <p:cNvPr id="14" name="Marcador de contenido 1"/>
          <p:cNvSpPr>
            <a:spLocks noGrp="1"/>
          </p:cNvSpPr>
          <p:nvPr>
            <p:ph idx="1"/>
          </p:nvPr>
        </p:nvSpPr>
        <p:spPr>
          <a:xfrm>
            <a:off x="6276484" y="2803186"/>
            <a:ext cx="5825613" cy="1656371"/>
          </a:xfrm>
        </p:spPr>
        <p:txBody>
          <a:bodyPr/>
          <a:lstStyle/>
          <a:p>
            <a:r>
              <a:rPr lang="es-PE" sz="2000" dirty="0"/>
              <a:t>Es decir,</a:t>
            </a:r>
          </a:p>
          <a:p>
            <a:r>
              <a:rPr lang="es-PE" sz="2000" dirty="0"/>
              <a:t>como,</a:t>
            </a:r>
          </a:p>
          <a:p>
            <a:r>
              <a:rPr lang="es-PE" sz="2000" dirty="0"/>
              <a:t>por ejemplo...</a:t>
            </a:r>
          </a:p>
          <a:p>
            <a:r>
              <a:rPr lang="es-PE" sz="2000" dirty="0"/>
              <a:t>Del mismo modo que....,</a:t>
            </a:r>
          </a:p>
        </p:txBody>
      </p:sp>
      <p:sp>
        <p:nvSpPr>
          <p:cNvPr id="3" name="2 Rectángulo"/>
          <p:cNvSpPr/>
          <p:nvPr/>
        </p:nvSpPr>
        <p:spPr>
          <a:xfrm>
            <a:off x="744702" y="3120302"/>
            <a:ext cx="4196899" cy="1015663"/>
          </a:xfrm>
          <a:prstGeom prst="rect">
            <a:avLst/>
          </a:prstGeom>
        </p:spPr>
        <p:txBody>
          <a:bodyPr wrap="square">
            <a:spAutoFit/>
          </a:bodyPr>
          <a:lstStyle/>
          <a:p>
            <a:pPr marL="285750" indent="-285750" algn="just">
              <a:spcBef>
                <a:spcPts val="1000"/>
              </a:spcBef>
              <a:buFont typeface="Arial" panose="020B0604020202020204" pitchFamily="34" charset="0"/>
              <a:buChar char="•"/>
            </a:pPr>
            <a:r>
              <a:rPr lang="es-PE" sz="2000" dirty="0">
                <a:solidFill>
                  <a:schemeClr val="tx1">
                    <a:lumMod val="65000"/>
                    <a:lumOff val="35000"/>
                  </a:schemeClr>
                </a:solidFill>
                <a:latin typeface="Muller Regular" pitchFamily="50" charset="0"/>
              </a:rPr>
              <a:t>Ejemplificar, pasando de afirmaciones generales a casos particulares (ejemplificación)</a:t>
            </a:r>
          </a:p>
        </p:txBody>
      </p:sp>
      <p:sp>
        <p:nvSpPr>
          <p:cNvPr id="25" name="24 Flecha derecha"/>
          <p:cNvSpPr/>
          <p:nvPr/>
        </p:nvSpPr>
        <p:spPr>
          <a:xfrm>
            <a:off x="5384813" y="3263202"/>
            <a:ext cx="448459" cy="448459"/>
          </a:xfrm>
          <a:prstGeom prst="rightArrow">
            <a:avLst/>
          </a:prstGeom>
          <a:solidFill>
            <a:srgbClr val="FE41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33" name="Marcador de contenido 1"/>
          <p:cNvSpPr>
            <a:spLocks noGrp="1"/>
          </p:cNvSpPr>
          <p:nvPr>
            <p:ph idx="1"/>
          </p:nvPr>
        </p:nvSpPr>
        <p:spPr>
          <a:xfrm>
            <a:off x="6261522" y="4942964"/>
            <a:ext cx="5825613" cy="1129804"/>
          </a:xfrm>
        </p:spPr>
        <p:txBody>
          <a:bodyPr/>
          <a:lstStyle/>
          <a:p>
            <a:r>
              <a:rPr lang="es-PE" sz="2000" dirty="0"/>
              <a:t>o sea que...,</a:t>
            </a:r>
          </a:p>
          <a:p>
            <a:r>
              <a:rPr lang="es-PE" sz="2000" dirty="0"/>
              <a:t>así que...,</a:t>
            </a:r>
          </a:p>
          <a:p>
            <a:r>
              <a:rPr lang="es-PE" sz="2000" dirty="0"/>
              <a:t>en otros términos .</a:t>
            </a:r>
          </a:p>
        </p:txBody>
      </p:sp>
      <p:sp>
        <p:nvSpPr>
          <p:cNvPr id="34" name="33 Rectángulo"/>
          <p:cNvSpPr/>
          <p:nvPr/>
        </p:nvSpPr>
        <p:spPr>
          <a:xfrm>
            <a:off x="897102" y="4970873"/>
            <a:ext cx="4196899" cy="1015663"/>
          </a:xfrm>
          <a:prstGeom prst="rect">
            <a:avLst/>
          </a:prstGeom>
        </p:spPr>
        <p:txBody>
          <a:bodyPr wrap="square">
            <a:spAutoFit/>
          </a:bodyPr>
          <a:lstStyle/>
          <a:p>
            <a:pPr marL="285750" indent="-285750" algn="just">
              <a:spcBef>
                <a:spcPts val="1000"/>
              </a:spcBef>
              <a:buFont typeface="Arial" panose="020B0604020202020204" pitchFamily="34" charset="0"/>
              <a:buChar char="•"/>
            </a:pPr>
            <a:r>
              <a:rPr lang="es-PE" sz="2000" dirty="0">
                <a:solidFill>
                  <a:schemeClr val="tx1">
                    <a:lumMod val="65000"/>
                    <a:lumOff val="35000"/>
                  </a:schemeClr>
                </a:solidFill>
                <a:latin typeface="Muller Regular" pitchFamily="50" charset="0"/>
              </a:rPr>
              <a:t>Explica o amplía una idea para facilitar la comprensión (explicación)</a:t>
            </a:r>
          </a:p>
        </p:txBody>
      </p:sp>
      <p:sp>
        <p:nvSpPr>
          <p:cNvPr id="35" name="34 Flecha derecha"/>
          <p:cNvSpPr/>
          <p:nvPr/>
        </p:nvSpPr>
        <p:spPr>
          <a:xfrm>
            <a:off x="5537213" y="5113773"/>
            <a:ext cx="448459" cy="448459"/>
          </a:xfrm>
          <a:prstGeom prst="rightArrow">
            <a:avLst/>
          </a:prstGeom>
          <a:solidFill>
            <a:srgbClr val="FE41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Tree>
    <p:extLst>
      <p:ext uri="{BB962C8B-B14F-4D97-AF65-F5344CB8AC3E}">
        <p14:creationId xmlns:p14="http://schemas.microsoft.com/office/powerpoint/2010/main" val="428740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739140" y="1200868"/>
            <a:ext cx="10728842" cy="4795198"/>
          </a:xfrm>
        </p:spPr>
        <p:txBody>
          <a:bodyPr/>
          <a:lstStyle/>
          <a:p>
            <a:pPr algn="just">
              <a:lnSpc>
                <a:spcPct val="100000"/>
              </a:lnSpc>
            </a:pPr>
            <a:r>
              <a:rPr lang="es-ES" sz="1800" dirty="0">
                <a:sym typeface="Symbol" panose="05050102010706020507" pitchFamily="18" charset="2"/>
              </a:rPr>
              <a:t>En cuanto a la inmigración en el Reino Unido, esta se encuentra fuera de control, el año pasado (2015) llegaron más de 300 000 inmigrantes a pesar de que el Gobierno se había comprometido a bajar la cifra a 100.000. Esta marea supone una carga insoportable para los servicios públicos, el transporte, la educación y la sanidad. </a:t>
            </a:r>
          </a:p>
          <a:p>
            <a:pPr algn="just">
              <a:lnSpc>
                <a:spcPct val="100000"/>
              </a:lnSpc>
            </a:pPr>
            <a:r>
              <a:rPr lang="es-ES" sz="1800" dirty="0">
                <a:sym typeface="Symbol" panose="05050102010706020507" pitchFamily="18" charset="2"/>
              </a:rPr>
              <a:t>Mientras que muchos inmigrantes se aprovechan de las ayudas que ofrece el sistema de subsidios británico, otros aceptan trabajar por menos dinero de lo habitual, quitando de ese modo puestos de trabajo a los británicos, quienes se ven forzados a rebajar sus salarios y tarifas para poder ser competitivos en el mercado laboral; en ese sentido, para un grupo de británicos, ser miembro de la Unión Europea (UE) significa aceptar la libre circulación de personas sin poder poner límites a la inmigración, lo que supone además llevar al Reino Unido a una situación de vulnerabilidad e inseguridad, en tanto que el libre flujo de inmigrantes podría conllevar a la circulación de criminales  dentro del país. </a:t>
            </a:r>
          </a:p>
          <a:p>
            <a:pPr algn="just">
              <a:lnSpc>
                <a:spcPct val="100000"/>
              </a:lnSpc>
            </a:pPr>
            <a:r>
              <a:rPr lang="es-ES" sz="1800" dirty="0">
                <a:sym typeface="Symbol" panose="05050102010706020507" pitchFamily="18" charset="2"/>
              </a:rPr>
              <a:t>Es por ello que abandonar la UE (como lo plantean los defensores del </a:t>
            </a:r>
            <a:r>
              <a:rPr lang="es-ES" sz="1800" i="1" dirty="0">
                <a:sym typeface="Symbol" panose="05050102010706020507" pitchFamily="18" charset="2"/>
              </a:rPr>
              <a:t>brexit</a:t>
            </a:r>
            <a:r>
              <a:rPr lang="es-ES" sz="1800" dirty="0">
                <a:sym typeface="Symbol" panose="05050102010706020507" pitchFamily="18" charset="2"/>
              </a:rPr>
              <a:t>) resulta ser el único modo de recuperar el control de las fronteras británicas y de poner freno al número de inmigrantes que llegan al Reino Unido, a fin de garantizar la seguridad y la estabilidad del país.</a:t>
            </a:r>
            <a:endParaRPr lang="es-PE" sz="1800" dirty="0">
              <a:sym typeface="Symbol" panose="05050102010706020507" pitchFamily="18" charset="2"/>
            </a:endParaRPr>
          </a:p>
          <a:p>
            <a:pPr>
              <a:lnSpc>
                <a:spcPct val="100000"/>
              </a:lnSpc>
            </a:pPr>
            <a:endParaRPr lang="es-PE" sz="2000" dirty="0"/>
          </a:p>
        </p:txBody>
      </p:sp>
      <p:sp>
        <p:nvSpPr>
          <p:cNvPr id="6" name="Título 5"/>
          <p:cNvSpPr>
            <a:spLocks noGrp="1"/>
          </p:cNvSpPr>
          <p:nvPr>
            <p:ph type="title"/>
          </p:nvPr>
        </p:nvSpPr>
        <p:spPr>
          <a:xfrm>
            <a:off x="739140" y="296758"/>
            <a:ext cx="10728841" cy="381955"/>
          </a:xfrm>
        </p:spPr>
        <p:txBody>
          <a:bodyPr>
            <a:noAutofit/>
          </a:bodyPr>
          <a:lstStyle/>
          <a:p>
            <a:r>
              <a:rPr lang="es-PE" sz="2600" dirty="0">
                <a:ea typeface="+mn-ea"/>
                <a:cs typeface="+mn-cs"/>
              </a:rPr>
              <a:t>Aplicamos lo aprendido:  Lee el texto, luego reconoce los tipos de argumentos  para que puedas usarlo en tu texto– Texto 1 </a:t>
            </a:r>
          </a:p>
        </p:txBody>
      </p:sp>
      <p:sp>
        <p:nvSpPr>
          <p:cNvPr id="3" name="2 Marcador de texto"/>
          <p:cNvSpPr>
            <a:spLocks noGrp="1"/>
          </p:cNvSpPr>
          <p:nvPr>
            <p:ph type="body" sz="half" idx="2"/>
          </p:nvPr>
        </p:nvSpPr>
        <p:spPr/>
        <p:txBody>
          <a:bodyPr/>
          <a:lstStyle/>
          <a:p>
            <a:endParaRPr lang="es-PE"/>
          </a:p>
        </p:txBody>
      </p:sp>
    </p:spTree>
    <p:extLst>
      <p:ext uri="{BB962C8B-B14F-4D97-AF65-F5344CB8AC3E}">
        <p14:creationId xmlns:p14="http://schemas.microsoft.com/office/powerpoint/2010/main" val="838664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739139" y="1455123"/>
            <a:ext cx="10728842" cy="4492040"/>
          </a:xfrm>
        </p:spPr>
        <p:txBody>
          <a:bodyPr/>
          <a:lstStyle/>
          <a:p>
            <a:pPr algn="just">
              <a:lnSpc>
                <a:spcPct val="100000"/>
              </a:lnSpc>
            </a:pPr>
            <a:r>
              <a:rPr lang="es-ES" sz="2000" dirty="0">
                <a:sym typeface="Symbol" panose="05050102010706020507" pitchFamily="18" charset="2"/>
              </a:rPr>
              <a:t>Desestimando los argumentos que plantean que los inmigrantes vulneran la seguridad y estabilidad de los británicos, hay quienes creen que salir de la UE, por el contrario, sí volvería al Reino Unido vulnerable e inseguro, porque en un mundo globalizado donde todas las amenazas son globales, sobre todo la amenaza y el crimen organizado, las maneras de hacerles frente e impedir atentados y su operatividad, solo pueden gestionarse a través de la cooperación entre los países; es decir, a través de la colaboración entre las distintas fuerzas de policía y servicios de seguridad internacionales. </a:t>
            </a:r>
          </a:p>
          <a:p>
            <a:pPr algn="just">
              <a:lnSpc>
                <a:spcPct val="100000"/>
              </a:lnSpc>
            </a:pPr>
            <a:endParaRPr lang="es-ES" sz="2000" dirty="0">
              <a:sym typeface="Symbol" panose="05050102010706020507" pitchFamily="18" charset="2"/>
            </a:endParaRPr>
          </a:p>
          <a:p>
            <a:pPr algn="just">
              <a:lnSpc>
                <a:spcPct val="100000"/>
              </a:lnSpc>
            </a:pPr>
            <a:r>
              <a:rPr lang="es-ES" sz="2000" dirty="0">
                <a:sym typeface="Symbol" panose="05050102010706020507" pitchFamily="18" charset="2"/>
              </a:rPr>
              <a:t>Por otro lado, la inmensa mayoría de los inmigrantes, en especial los procedentes de la UE, aportan más de lo que reciben, esto es, pagan más impuestos que el uso que hacen de los servicios sociales; en ese sentido, lejos de los que creen los partidarios del </a:t>
            </a:r>
            <a:r>
              <a:rPr lang="es-ES" sz="2000" i="1" dirty="0">
                <a:sym typeface="Symbol" panose="05050102010706020507" pitchFamily="18" charset="2"/>
              </a:rPr>
              <a:t>brexit</a:t>
            </a:r>
            <a:r>
              <a:rPr lang="es-ES" sz="2000" dirty="0">
                <a:sym typeface="Symbol" panose="05050102010706020507" pitchFamily="18" charset="2"/>
              </a:rPr>
              <a:t>, los inmigrantes sí aportan riquezas al país, es por ello que la mejor decisión que pueda tomarse es optar por el </a:t>
            </a:r>
            <a:r>
              <a:rPr lang="es-ES" sz="2000" i="1" dirty="0" err="1">
                <a:sym typeface="Symbol" panose="05050102010706020507" pitchFamily="18" charset="2"/>
              </a:rPr>
              <a:t>bremain</a:t>
            </a:r>
            <a:r>
              <a:rPr lang="es-ES" sz="2000" dirty="0">
                <a:sym typeface="Symbol" panose="05050102010706020507" pitchFamily="18" charset="2"/>
              </a:rPr>
              <a:t> (la permanencia).</a:t>
            </a:r>
            <a:endParaRPr lang="es-PE" sz="2000" dirty="0">
              <a:sym typeface="Symbol" panose="05050102010706020507" pitchFamily="18" charset="2"/>
            </a:endParaRPr>
          </a:p>
          <a:p>
            <a:pPr>
              <a:lnSpc>
                <a:spcPct val="100000"/>
              </a:lnSpc>
            </a:pPr>
            <a:endParaRPr lang="es-PE" sz="2000" dirty="0"/>
          </a:p>
        </p:txBody>
      </p:sp>
      <p:sp>
        <p:nvSpPr>
          <p:cNvPr id="6" name="Título 5"/>
          <p:cNvSpPr>
            <a:spLocks noGrp="1"/>
          </p:cNvSpPr>
          <p:nvPr>
            <p:ph type="title"/>
          </p:nvPr>
        </p:nvSpPr>
        <p:spPr/>
        <p:txBody>
          <a:bodyPr>
            <a:noAutofit/>
          </a:bodyPr>
          <a:lstStyle/>
          <a:p>
            <a:r>
              <a:rPr lang="es-PE" sz="2600" dirty="0">
                <a:ea typeface="+mn-ea"/>
                <a:cs typeface="+mn-cs"/>
              </a:rPr>
              <a:t>Aplicamos lo aprendido- Texto 2 </a:t>
            </a:r>
          </a:p>
        </p:txBody>
      </p:sp>
      <p:sp>
        <p:nvSpPr>
          <p:cNvPr id="3" name="2 Marcador de texto"/>
          <p:cNvSpPr>
            <a:spLocks noGrp="1"/>
          </p:cNvSpPr>
          <p:nvPr>
            <p:ph type="body" sz="half" idx="2"/>
          </p:nvPr>
        </p:nvSpPr>
        <p:spPr/>
        <p:txBody>
          <a:bodyPr/>
          <a:lstStyle/>
          <a:p>
            <a:endParaRPr lang="es-PE"/>
          </a:p>
        </p:txBody>
      </p:sp>
    </p:spTree>
    <p:extLst>
      <p:ext uri="{BB962C8B-B14F-4D97-AF65-F5344CB8AC3E}">
        <p14:creationId xmlns:p14="http://schemas.microsoft.com/office/powerpoint/2010/main" val="1190043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25B8E83-49EE-4E41-9D73-868F1420E4DD}"/>
              </a:ext>
            </a:extLst>
          </p:cNvPr>
          <p:cNvSpPr>
            <a:spLocks noGrp="1"/>
          </p:cNvSpPr>
          <p:nvPr>
            <p:ph idx="1"/>
          </p:nvPr>
        </p:nvSpPr>
        <p:spPr>
          <a:xfrm>
            <a:off x="739140" y="2055170"/>
            <a:ext cx="10728840" cy="3899859"/>
          </a:xfrm>
        </p:spPr>
        <p:txBody>
          <a:bodyPr/>
          <a:lstStyle/>
          <a:p>
            <a:pPr marL="457200" indent="-457200" algn="just">
              <a:buFont typeface="Wingdings" panose="05000000000000000000" pitchFamily="2" charset="2"/>
              <a:buChar char="ü"/>
            </a:pPr>
            <a:r>
              <a:rPr lang="es-ES" dirty="0"/>
              <a:t>La tesis debe ser simple, clara y objetiva. No debe ser una afirmación obvia, pues en ese caso, no habría qué probar. </a:t>
            </a:r>
          </a:p>
          <a:p>
            <a:pPr marL="457200" indent="-457200" algn="just">
              <a:buFont typeface="Wingdings" panose="05000000000000000000" pitchFamily="2" charset="2"/>
              <a:buChar char="ü"/>
            </a:pPr>
            <a:endParaRPr lang="es-ES" dirty="0"/>
          </a:p>
          <a:p>
            <a:pPr marL="457200" indent="-457200" algn="just">
              <a:buFont typeface="Wingdings" panose="05000000000000000000" pitchFamily="2" charset="2"/>
              <a:buChar char="ü"/>
            </a:pPr>
            <a:r>
              <a:rPr lang="es-ES" dirty="0"/>
              <a:t>Los argumentos están seleccionados y organizados en función de la tesis. Su propósito es sustentar, probar, demostrar o justificar la validez de la tesis. </a:t>
            </a:r>
            <a:endParaRPr lang="es-PE" dirty="0"/>
          </a:p>
        </p:txBody>
      </p:sp>
      <p:sp>
        <p:nvSpPr>
          <p:cNvPr id="6" name="Título 5">
            <a:extLst>
              <a:ext uri="{FF2B5EF4-FFF2-40B4-BE49-F238E27FC236}">
                <a16:creationId xmlns:a16="http://schemas.microsoft.com/office/drawing/2014/main" id="{673E225E-C8C1-405E-92C8-EDE619334264}"/>
              </a:ext>
            </a:extLst>
          </p:cNvPr>
          <p:cNvSpPr>
            <a:spLocks noGrp="1"/>
          </p:cNvSpPr>
          <p:nvPr>
            <p:ph type="title"/>
          </p:nvPr>
        </p:nvSpPr>
        <p:spPr/>
        <p:txBody>
          <a:bodyPr>
            <a:noAutofit/>
          </a:bodyPr>
          <a:lstStyle/>
          <a:p>
            <a:r>
              <a:rPr lang="es-PE" sz="2800" dirty="0"/>
              <a:t>Conclusiones </a:t>
            </a:r>
          </a:p>
        </p:txBody>
      </p:sp>
      <p:sp>
        <p:nvSpPr>
          <p:cNvPr id="7" name="Marcador de texto 6">
            <a:extLst>
              <a:ext uri="{FF2B5EF4-FFF2-40B4-BE49-F238E27FC236}">
                <a16:creationId xmlns:a16="http://schemas.microsoft.com/office/drawing/2014/main" id="{978F2CDA-01CD-4473-925C-917FBC073FBC}"/>
              </a:ext>
            </a:extLst>
          </p:cNvPr>
          <p:cNvSpPr>
            <a:spLocks noGrp="1"/>
          </p:cNvSpPr>
          <p:nvPr>
            <p:ph type="body" sz="half" idx="2"/>
          </p:nvPr>
        </p:nvSpPr>
        <p:spPr/>
        <p:txBody>
          <a:bodyPr/>
          <a:lstStyle/>
          <a:p>
            <a:endParaRPr lang="es-PE"/>
          </a:p>
        </p:txBody>
      </p:sp>
    </p:spTree>
    <p:extLst>
      <p:ext uri="{BB962C8B-B14F-4D97-AF65-F5344CB8AC3E}">
        <p14:creationId xmlns:p14="http://schemas.microsoft.com/office/powerpoint/2010/main" val="1366782775"/>
      </p:ext>
    </p:extLst>
  </p:cSld>
  <p:clrMapOvr>
    <a:masterClrMapping/>
  </p:clrMapOvr>
</p:sld>
</file>

<file path=ppt/theme/theme1.xml><?xml version="1.0" encoding="utf-8"?>
<a:theme xmlns:a="http://schemas.openxmlformats.org/drawingml/2006/main" name="tema_gener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_general" id="{A3A5102C-FA0B-4C02-8BAA-89D31967CF6C}" vid="{C289E05A-AD37-4839-AC8D-E110CE06E3D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E4FDBCC2C2A9E4991D3E6D92080BF1D" ma:contentTypeVersion="13" ma:contentTypeDescription="Crear nuevo documento." ma:contentTypeScope="" ma:versionID="5277ad7b935b791a40cde8710d3e961a">
  <xsd:schema xmlns:xsd="http://www.w3.org/2001/XMLSchema" xmlns:xs="http://www.w3.org/2001/XMLSchema" xmlns:p="http://schemas.microsoft.com/office/2006/metadata/properties" xmlns:ns2="2160a2c5-c60e-4388-9d8c-8cfce6077867" xmlns:ns3="35ebf031-a504-45cd-aa0d-0f096058efc2" targetNamespace="http://schemas.microsoft.com/office/2006/metadata/properties" ma:root="true" ma:fieldsID="d2da8f289e1e197f6627d43c1415a75e" ns2:_="" ns3:_="">
    <xsd:import namespace="2160a2c5-c60e-4388-9d8c-8cfce6077867"/>
    <xsd:import namespace="35ebf031-a504-45cd-aa0d-0f096058efc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60a2c5-c60e-4388-9d8c-8cfce60778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5ebf031-a504-45cd-aa0d-0f096058efc2"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CE755E-A591-4892-82CE-4CA192DFADBA}"/>
</file>

<file path=customXml/itemProps2.xml><?xml version="1.0" encoding="utf-8"?>
<ds:datastoreItem xmlns:ds="http://schemas.openxmlformats.org/officeDocument/2006/customXml" ds:itemID="{6DCF29A9-5E79-47CB-B5F3-57460A13E46A}"/>
</file>

<file path=customXml/itemProps3.xml><?xml version="1.0" encoding="utf-8"?>
<ds:datastoreItem xmlns:ds="http://schemas.openxmlformats.org/officeDocument/2006/customXml" ds:itemID="{9BAC908D-D146-48E9-9DA5-AF5E9C37FF25}"/>
</file>

<file path=docProps/app.xml><?xml version="1.0" encoding="utf-8"?>
<Properties xmlns="http://schemas.openxmlformats.org/officeDocument/2006/extended-properties" xmlns:vt="http://schemas.openxmlformats.org/officeDocument/2006/docPropsVTypes">
  <Template>tema_general</Template>
  <TotalTime>3502</TotalTime>
  <Words>925</Words>
  <Application>Microsoft Office PowerPoint</Application>
  <PresentationFormat>Panorámica</PresentationFormat>
  <Paragraphs>65</Paragraphs>
  <Slides>10</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Arial</vt:lpstr>
      <vt:lpstr>Calibri</vt:lpstr>
      <vt:lpstr>Calibri Light</vt:lpstr>
      <vt:lpstr>Muller Light</vt:lpstr>
      <vt:lpstr>Muller Regular</vt:lpstr>
      <vt:lpstr>Stag Book</vt:lpstr>
      <vt:lpstr>Wingdings</vt:lpstr>
      <vt:lpstr>tema_general</vt:lpstr>
      <vt:lpstr>Comunicación 2</vt:lpstr>
      <vt:lpstr>Semana 10: Texto argumentativo II</vt:lpstr>
      <vt:lpstr>Aprendemos</vt:lpstr>
      <vt:lpstr>Aprendemos</vt:lpstr>
      <vt:lpstr>Aprendemos</vt:lpstr>
      <vt:lpstr>Presentación de PowerPoint</vt:lpstr>
      <vt:lpstr>Aplicamos lo aprendido:  Lee el texto, luego reconoce los tipos de argumentos  para que puedas usarlo en tu texto– Texto 1 </vt:lpstr>
      <vt:lpstr>Aplicamos lo aprendido- Texto 2 </vt:lpstr>
      <vt:lpstr>Conclusiones </vt:lpstr>
      <vt:lpstr>¡ Gracias por la atención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Comunicación escrita</dc:title>
  <dc:creator>MADIAN HADIT CRUZ ZEVALLOS</dc:creator>
  <cp:lastModifiedBy>Paredes Mayor Sergio jose</cp:lastModifiedBy>
  <cp:revision>350</cp:revision>
  <dcterms:created xsi:type="dcterms:W3CDTF">2016-02-23T16:58:46Z</dcterms:created>
  <dcterms:modified xsi:type="dcterms:W3CDTF">2021-08-06T15:18:23Z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0x0101004E4FDBCC2C2A9E4991D3E6D92080BF1D</vt:lpwstr>
  </property>
</Properties>
</file>