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79" r:id="rId3"/>
    <p:sldId id="683" r:id="rId4"/>
    <p:sldId id="665" r:id="rId5"/>
    <p:sldId id="666" r:id="rId6"/>
    <p:sldId id="667" r:id="rId7"/>
    <p:sldId id="677" r:id="rId8"/>
    <p:sldId id="674" r:id="rId9"/>
    <p:sldId id="672" r:id="rId10"/>
    <p:sldId id="673" r:id="rId11"/>
    <p:sldId id="676" r:id="rId12"/>
    <p:sldId id="668" r:id="rId13"/>
    <p:sldId id="669" r:id="rId14"/>
    <p:sldId id="678" r:id="rId15"/>
    <p:sldId id="682" r:id="rId16"/>
    <p:sldId id="277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AN HADIT CRUZ ZEVALLOS" initials="MH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FF"/>
    <a:srgbClr val="F0BDD0"/>
    <a:srgbClr val="EFB8CD"/>
    <a:srgbClr val="66CCFF"/>
    <a:srgbClr val="FE4128"/>
    <a:srgbClr val="A0CD28"/>
    <a:srgbClr val="C3E325"/>
    <a:srgbClr val="FE8372"/>
    <a:srgbClr val="43CFF7"/>
    <a:srgbClr val="199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86420" autoAdjust="0"/>
  </p:normalViewPr>
  <p:slideViewPr>
    <p:cSldViewPr snapToGrid="0">
      <p:cViewPr varScale="1">
        <p:scale>
          <a:sx n="62" d="100"/>
          <a:sy n="62" d="100"/>
        </p:scale>
        <p:origin x="936" y="72"/>
      </p:cViewPr>
      <p:guideLst>
        <p:guide pos="98"/>
        <p:guide orient="horz" pos="432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F18A-4B97-44EF-9B5C-BB08F23D86EB}" type="datetimeFigureOut">
              <a:rPr lang="es-PE" smtClean="0"/>
              <a:t>28/07/2021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12D5-499E-4B03-B712-01E37801B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9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24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24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24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DF5C4D-DE00-4802-A44F-21679DC0C76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4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mavirtual.unicordoba.edu.co/recursos_globales/tip5/images/full/ll/tip_4.pn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-media-cache-ak0.pinimg.com/736x/ac/4b/25/ac4b25859480783ec922c38bc4d9c926.jp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partbest.com/cliparts/dc7/kE6/dc7kE6pc9.pn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Comunicación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639806" y="5482620"/>
            <a:ext cx="10346763" cy="107261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s-PE" sz="2400" dirty="0">
                <a:ea typeface="+mn-ea"/>
                <a:cs typeface="+mn-cs"/>
              </a:rPr>
              <a:t>Habilidades de   Redacción</a:t>
            </a:r>
          </a:p>
          <a:p>
            <a:pPr>
              <a:spcBef>
                <a:spcPts val="1000"/>
              </a:spcBef>
            </a:pPr>
            <a:r>
              <a:rPr lang="es-PE" sz="2400" dirty="0">
                <a:ea typeface="+mn-ea"/>
                <a:cs typeface="+mn-cs"/>
              </a:rPr>
              <a:t>Semana 1 1  </a:t>
            </a:r>
          </a:p>
        </p:txBody>
      </p:sp>
    </p:spTree>
    <p:extLst>
      <p:ext uri="{BB962C8B-B14F-4D97-AF65-F5344CB8AC3E}">
        <p14:creationId xmlns:p14="http://schemas.microsoft.com/office/powerpoint/2010/main" val="26691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739140" y="2023787"/>
            <a:ext cx="5017770" cy="544038"/>
          </a:xfrm>
        </p:spPr>
        <p:txBody>
          <a:bodyPr/>
          <a:lstStyle/>
          <a:p>
            <a:r>
              <a:rPr lang="es-PE" sz="2600" b="1" dirty="0"/>
              <a:t>Uso de la grafía Z 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Aprendamos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9140" y="2750225"/>
            <a:ext cx="10728841" cy="29238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Se escriben con 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</a:t>
            </a:r>
            <a:r>
              <a:rPr kumimoji="0" lang="es-PE" altLang="es-PE" sz="2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zc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 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la primera persona del singular del presen­te de indicativo y todo el presente</a:t>
            </a:r>
            <a:r>
              <a:rPr kumimoji="0" lang="es-PE" altLang="es-PE" sz="2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de subjuntivo de los verbos irregulares terminados en </a:t>
            </a:r>
            <a:r>
              <a:rPr kumimoji="0" lang="es-PE" altLang="es-PE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acer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(menos hacer y sus derivados), </a:t>
            </a:r>
            <a:r>
              <a:rPr kumimoji="0" lang="es-PE" altLang="es-PE" sz="2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</a:t>
            </a:r>
            <a:r>
              <a:rPr kumimoji="0" lang="es-PE" altLang="es-PE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ecer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, -</a:t>
            </a:r>
            <a:r>
              <a:rPr kumimoji="0" lang="es-PE" altLang="es-PE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ocer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(menos cocer y sus derivados) y -</a:t>
            </a:r>
            <a:r>
              <a:rPr kumimoji="0" lang="es-PE" altLang="es-PE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ucir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. 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Ejemplos: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nazco, abastezco, reconozcamos, produzca.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Se escriben con 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-z 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final las palabras cuyo plural termina en 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-ces.</a:t>
            </a:r>
            <a:endParaRPr kumimoji="0" lang="es-PE" altLang="es-PE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Ejemplos: 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vejez/vejeces, luz/luces, lombriz/lombrices.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</p:txBody>
      </p:sp>
      <p:sp>
        <p:nvSpPr>
          <p:cNvPr id="9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97350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</p:spTree>
    <p:extLst>
      <p:ext uri="{BB962C8B-B14F-4D97-AF65-F5344CB8AC3E}">
        <p14:creationId xmlns:p14="http://schemas.microsoft.com/office/powerpoint/2010/main" val="360375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39140" y="2048788"/>
            <a:ext cx="10033635" cy="386905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PE" sz="2600" dirty="0" err="1"/>
              <a:t>Tra_e</a:t>
            </a:r>
            <a:r>
              <a:rPr lang="es-PE" sz="2600" dirty="0"/>
              <a:t> el eje de los </a:t>
            </a:r>
            <a:r>
              <a:rPr lang="es-PE" sz="2600" dirty="0" err="1"/>
              <a:t>pri_ma</a:t>
            </a:r>
            <a:r>
              <a:rPr lang="es-PE" sz="2600" dirty="0"/>
              <a:t>_.</a:t>
            </a:r>
          </a:p>
          <a:p>
            <a:pPr marL="514350" indent="-514350">
              <a:buAutoNum type="arabicPeriod"/>
            </a:pPr>
            <a:r>
              <a:rPr lang="es-PE" sz="2600" dirty="0"/>
              <a:t>La </a:t>
            </a:r>
            <a:r>
              <a:rPr lang="es-PE" sz="2600" dirty="0" err="1"/>
              <a:t>pro_e_ión</a:t>
            </a:r>
            <a:r>
              <a:rPr lang="es-PE" sz="2600" dirty="0"/>
              <a:t>  </a:t>
            </a:r>
            <a:r>
              <a:rPr lang="es-PE" sz="2600" dirty="0" err="1"/>
              <a:t>pa_ó</a:t>
            </a:r>
            <a:r>
              <a:rPr lang="es-PE" sz="2600" dirty="0"/>
              <a:t> por aquí.</a:t>
            </a:r>
          </a:p>
          <a:p>
            <a:pPr marL="514350" indent="-514350">
              <a:buAutoNum type="arabicPeriod"/>
            </a:pPr>
            <a:r>
              <a:rPr lang="es-PE" sz="2600" dirty="0"/>
              <a:t>Su </a:t>
            </a:r>
            <a:r>
              <a:rPr lang="es-PE" sz="2600" dirty="0" err="1"/>
              <a:t>vi_ión</a:t>
            </a:r>
            <a:r>
              <a:rPr lang="es-PE" sz="2600" dirty="0"/>
              <a:t> es muy </a:t>
            </a:r>
            <a:r>
              <a:rPr lang="es-PE" sz="2600" dirty="0" err="1"/>
              <a:t>pr_i_a</a:t>
            </a:r>
            <a:r>
              <a:rPr lang="es-PE" sz="2600" dirty="0"/>
              <a:t>.</a:t>
            </a:r>
          </a:p>
          <a:p>
            <a:pPr marL="514350" indent="-514350">
              <a:buAutoNum type="arabicPeriod"/>
            </a:pPr>
            <a:r>
              <a:rPr lang="es-PE" sz="2600" dirty="0" err="1"/>
              <a:t>Atrave_ó</a:t>
            </a:r>
            <a:r>
              <a:rPr lang="es-PE" sz="2600" dirty="0"/>
              <a:t> la  </a:t>
            </a:r>
            <a:r>
              <a:rPr lang="es-PE" sz="2600" dirty="0" err="1"/>
              <a:t>o_cura</a:t>
            </a:r>
            <a:r>
              <a:rPr lang="es-PE" sz="2600" dirty="0"/>
              <a:t> calle.</a:t>
            </a:r>
          </a:p>
          <a:p>
            <a:pPr marL="514350" indent="-514350">
              <a:buAutoNum type="arabicPeriod"/>
            </a:pPr>
            <a:r>
              <a:rPr lang="es-PE" sz="2600" dirty="0"/>
              <a:t>La </a:t>
            </a:r>
            <a:r>
              <a:rPr lang="es-PE" sz="2600" dirty="0" err="1"/>
              <a:t>infe_ción</a:t>
            </a:r>
            <a:r>
              <a:rPr lang="es-PE" sz="2600" dirty="0"/>
              <a:t> produjo </a:t>
            </a:r>
            <a:r>
              <a:rPr lang="es-PE" sz="2600" dirty="0" err="1"/>
              <a:t>ab_e_o</a:t>
            </a:r>
            <a:r>
              <a:rPr lang="es-PE" sz="2600" dirty="0"/>
              <a:t>.</a:t>
            </a:r>
          </a:p>
          <a:p>
            <a:pPr marL="514350" indent="-514350">
              <a:buAutoNum type="arabicPeriod"/>
            </a:pPr>
            <a:r>
              <a:rPr lang="es-PE" sz="2600" dirty="0"/>
              <a:t>El _</a:t>
            </a:r>
            <a:r>
              <a:rPr lang="es-PE" sz="2600" dirty="0" err="1"/>
              <a:t>irujano</a:t>
            </a:r>
            <a:r>
              <a:rPr lang="es-PE" sz="2600" dirty="0"/>
              <a:t> practica una _</a:t>
            </a:r>
            <a:r>
              <a:rPr lang="es-PE" sz="2600" dirty="0" err="1"/>
              <a:t>irugía</a:t>
            </a:r>
            <a:r>
              <a:rPr lang="es-PE" sz="2600" dirty="0"/>
              <a:t>.</a:t>
            </a:r>
          </a:p>
          <a:p>
            <a:pPr marL="514350" indent="-514350">
              <a:buAutoNum type="arabicPeriod"/>
            </a:pPr>
            <a:r>
              <a:rPr lang="es-PE" sz="2600" dirty="0"/>
              <a:t>Tu </a:t>
            </a:r>
            <a:r>
              <a:rPr lang="es-PE" sz="2600" dirty="0" err="1"/>
              <a:t>acu_a_ión</a:t>
            </a:r>
            <a:r>
              <a:rPr lang="es-PE" sz="2600" dirty="0"/>
              <a:t> fue </a:t>
            </a:r>
            <a:r>
              <a:rPr lang="es-PE" sz="2600" dirty="0" err="1"/>
              <a:t>inju_ta</a:t>
            </a:r>
            <a:r>
              <a:rPr lang="es-PE" sz="2600" dirty="0"/>
              <a:t>.</a:t>
            </a:r>
          </a:p>
          <a:p>
            <a:pPr marL="514350" indent="-514350">
              <a:buAutoNum type="arabicPeriod"/>
            </a:pPr>
            <a:r>
              <a:rPr lang="es-PE" sz="2600" dirty="0"/>
              <a:t>Tienes que </a:t>
            </a:r>
            <a:r>
              <a:rPr lang="es-PE" sz="2600" dirty="0" err="1"/>
              <a:t>adelga_ar</a:t>
            </a:r>
            <a:r>
              <a:rPr lang="es-PE" sz="2600" dirty="0"/>
              <a:t> para mejorar tu </a:t>
            </a:r>
            <a:r>
              <a:rPr lang="es-PE" sz="2600" dirty="0" err="1"/>
              <a:t>pre_en_ia</a:t>
            </a:r>
            <a:r>
              <a:rPr lang="es-PE" sz="2600" dirty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s-PE" sz="2600" b="1" dirty="0"/>
              <a:t>Coloca la S, C, Z donde falta 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Aplicamos lo aprendido </a:t>
            </a:r>
          </a:p>
        </p:txBody>
      </p:sp>
    </p:spTree>
    <p:extLst>
      <p:ext uri="{BB962C8B-B14F-4D97-AF65-F5344CB8AC3E}">
        <p14:creationId xmlns:p14="http://schemas.microsoft.com/office/powerpoint/2010/main" val="29294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752585" y="2054193"/>
            <a:ext cx="2461260" cy="37861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800" b="1" dirty="0">
                <a:sym typeface="Symbol" panose="05050102010706020507" pitchFamily="18" charset="2"/>
              </a:rPr>
              <a:t>Uso de la LL</a:t>
            </a:r>
            <a:endParaRPr lang="es-PE" sz="28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idx="16"/>
          </p:nvPr>
        </p:nvSpPr>
        <p:spPr>
          <a:xfrm>
            <a:off x="659803" y="2675977"/>
            <a:ext cx="7066877" cy="197725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400" dirty="0">
                <a:solidFill>
                  <a:schemeClr val="tx1"/>
                </a:solidFill>
              </a:rPr>
              <a:t>Las palabras terminadas en illo, illa, sus compuestos y derivados.</a:t>
            </a:r>
          </a:p>
          <a:p>
            <a:pPr algn="just">
              <a:lnSpc>
                <a:spcPct val="100000"/>
              </a:lnSpc>
            </a:pPr>
            <a:r>
              <a:rPr lang="es-PE" dirty="0"/>
              <a:t>Ejemplos: </a:t>
            </a:r>
          </a:p>
          <a:p>
            <a:pPr algn="just">
              <a:lnSpc>
                <a:spcPct val="100000"/>
              </a:lnSpc>
            </a:pPr>
            <a:r>
              <a:rPr lang="fi-FI" dirty="0">
                <a:solidFill>
                  <a:schemeClr val="tx1"/>
                </a:solidFill>
              </a:rPr>
              <a:t>cepillo, vainilla, palillo, cuchillo, semilla, vajilla.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59803" y="6165383"/>
            <a:ext cx="99257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latin typeface="Muller Regular" pitchFamily="50" charset="0"/>
              </a:rPr>
              <a:t>[Imagen de pizarra] Recuperado de: </a:t>
            </a:r>
            <a:r>
              <a:rPr lang="es-PE" sz="1100" dirty="0">
                <a:latin typeface="Muller Regular" pitchFamily="50" charset="0"/>
                <a:hlinkClick r:id="rId2"/>
              </a:rPr>
              <a:t>http://limavirtual.unicordoba.edu.co/recursos_globales/tip5/images/full/ll/tip_4.png</a:t>
            </a:r>
            <a:r>
              <a:rPr lang="es-PE" sz="1100" dirty="0">
                <a:latin typeface="Muller Regular" pitchFamily="50" charset="0"/>
              </a:rPr>
              <a:t>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528795" y="5409310"/>
            <a:ext cx="318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latin typeface="Muller Regular" pitchFamily="50" charset="0"/>
              </a:rPr>
              <a:t>Excepciones:  </a:t>
            </a:r>
            <a:r>
              <a:rPr lang="es-PE" dirty="0">
                <a:latin typeface="Muller Regular" pitchFamily="50" charset="0"/>
              </a:rPr>
              <a:t>rayar, puyar, explayar, subrayar.</a:t>
            </a:r>
          </a:p>
        </p:txBody>
      </p:sp>
      <p:sp>
        <p:nvSpPr>
          <p:cNvPr id="9" name="Marcador de texto 3"/>
          <p:cNvSpPr>
            <a:spLocks noGrp="1"/>
          </p:cNvSpPr>
          <p:nvPr>
            <p:ph type="body" idx="16"/>
          </p:nvPr>
        </p:nvSpPr>
        <p:spPr>
          <a:xfrm>
            <a:off x="659803" y="4835129"/>
            <a:ext cx="7295477" cy="114836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400" dirty="0">
                <a:solidFill>
                  <a:schemeClr val="tx1"/>
                </a:solidFill>
              </a:rPr>
              <a:t>Los verbos que acaban en -</a:t>
            </a:r>
            <a:r>
              <a:rPr lang="es-PE" sz="2400" dirty="0" err="1">
                <a:solidFill>
                  <a:schemeClr val="tx1"/>
                </a:solidFill>
              </a:rPr>
              <a:t>ellar</a:t>
            </a:r>
            <a:r>
              <a:rPr lang="es-PE" sz="2400" dirty="0">
                <a:solidFill>
                  <a:schemeClr val="tx1"/>
                </a:solidFill>
              </a:rPr>
              <a:t>, -</a:t>
            </a:r>
            <a:r>
              <a:rPr lang="es-PE" sz="2400" dirty="0" err="1">
                <a:solidFill>
                  <a:schemeClr val="tx1"/>
                </a:solidFill>
              </a:rPr>
              <a:t>illar</a:t>
            </a:r>
            <a:r>
              <a:rPr lang="es-PE" sz="2400" dirty="0">
                <a:solidFill>
                  <a:schemeClr val="tx1"/>
                </a:solidFill>
              </a:rPr>
              <a:t>, -</a:t>
            </a:r>
            <a:r>
              <a:rPr lang="es-PE" sz="2400" dirty="0" err="1">
                <a:solidFill>
                  <a:schemeClr val="tx1"/>
                </a:solidFill>
              </a:rPr>
              <a:t>ullar</a:t>
            </a:r>
            <a:r>
              <a:rPr lang="es-PE" sz="2400" dirty="0">
                <a:solidFill>
                  <a:schemeClr val="tx1"/>
                </a:solidFill>
              </a:rPr>
              <a:t>, -</a:t>
            </a:r>
            <a:r>
              <a:rPr lang="es-PE" sz="2400" dirty="0" err="1">
                <a:solidFill>
                  <a:schemeClr val="tx1"/>
                </a:solidFill>
              </a:rPr>
              <a:t>ullir</a:t>
            </a:r>
            <a:r>
              <a:rPr lang="es-PE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PE" dirty="0"/>
              <a:t>Ejemplos: </a:t>
            </a:r>
            <a:r>
              <a:rPr lang="es-PE" dirty="0">
                <a:solidFill>
                  <a:schemeClr val="tx1"/>
                </a:solidFill>
              </a:rPr>
              <a:t>sellar, encasillar, aullar, rebullir </a:t>
            </a:r>
          </a:p>
        </p:txBody>
      </p:sp>
      <p:sp>
        <p:nvSpPr>
          <p:cNvPr id="10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391293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</p:spTree>
    <p:extLst>
      <p:ext uri="{BB962C8B-B14F-4D97-AF65-F5344CB8AC3E}">
        <p14:creationId xmlns:p14="http://schemas.microsoft.com/office/powerpoint/2010/main" val="408230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739140" y="1984938"/>
            <a:ext cx="4579620" cy="51780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600" b="1" dirty="0">
                <a:sym typeface="Symbol" panose="05050102010706020507" pitchFamily="18" charset="2"/>
              </a:rPr>
              <a:t>Uso de la Y </a:t>
            </a:r>
            <a:endParaRPr lang="es-PE" sz="26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idx="16"/>
          </p:nvPr>
        </p:nvSpPr>
        <p:spPr>
          <a:xfrm>
            <a:off x="659803" y="2470397"/>
            <a:ext cx="6696566" cy="1600284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</a:rPr>
              <a:t>Las formas de los verbos terminados en </a:t>
            </a:r>
            <a:r>
              <a:rPr lang="es-PE" sz="2400" i="1" dirty="0" err="1">
                <a:solidFill>
                  <a:schemeClr val="tx1"/>
                </a:solidFill>
              </a:rPr>
              <a:t>uir</a:t>
            </a:r>
            <a:r>
              <a:rPr lang="es-PE" sz="2400" i="1" dirty="0">
                <a:solidFill>
                  <a:schemeClr val="tx1"/>
                </a:solidFill>
              </a:rPr>
              <a:t>.</a:t>
            </a:r>
            <a:r>
              <a:rPr lang="es-PE" sz="2400" i="1" dirty="0"/>
              <a:t> </a:t>
            </a:r>
          </a:p>
          <a:p>
            <a:pPr algn="just">
              <a:lnSpc>
                <a:spcPct val="100000"/>
              </a:lnSpc>
            </a:pPr>
            <a:endParaRPr lang="es-PE" sz="900" dirty="0"/>
          </a:p>
          <a:p>
            <a:pPr marL="1435100" indent="-1252538" algn="just">
              <a:lnSpc>
                <a:spcPct val="100000"/>
              </a:lnSpc>
            </a:pPr>
            <a:r>
              <a:rPr lang="es-PE" dirty="0"/>
              <a:t>Ejemplos: </a:t>
            </a:r>
            <a:r>
              <a:rPr lang="es-PE" dirty="0">
                <a:solidFill>
                  <a:schemeClr val="tx1"/>
                </a:solidFill>
              </a:rPr>
              <a:t>contribuir-contribuyo, distribuir-distribuyen, construir-construyen.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59803" y="6165383"/>
            <a:ext cx="99257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latin typeface="Muller Regular" pitchFamily="50" charset="0"/>
              </a:rPr>
              <a:t>[Imagen de pizarra] Recuperado de: </a:t>
            </a:r>
            <a:r>
              <a:rPr lang="es-PE" sz="1100" dirty="0">
                <a:latin typeface="Muller Regular" pitchFamily="50" charset="0"/>
                <a:hlinkClick r:id="rId2"/>
              </a:rPr>
              <a:t>https://s-media-cache-ak0.pinimg.com/736x/ac/4b/25/ac4b25859480783ec922c38bc4d9c926.jpg</a:t>
            </a:r>
            <a:r>
              <a:rPr lang="es-PE" sz="1100" dirty="0">
                <a:latin typeface="Muller Regular" pitchFamily="50" charset="0"/>
              </a:rPr>
              <a:t> </a:t>
            </a:r>
          </a:p>
        </p:txBody>
      </p:sp>
      <p:sp>
        <p:nvSpPr>
          <p:cNvPr id="7" name="Marcador de texto 3"/>
          <p:cNvSpPr>
            <a:spLocks noGrp="1"/>
          </p:cNvSpPr>
          <p:nvPr>
            <p:ph type="body" idx="16"/>
          </p:nvPr>
        </p:nvSpPr>
        <p:spPr>
          <a:xfrm>
            <a:off x="659803" y="4306662"/>
            <a:ext cx="6696566" cy="1535492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</a:rPr>
              <a:t>Las formas verbales que no tengan ‘y’ o ‘ll’, en su infinitivo se escribirán con Y. </a:t>
            </a:r>
            <a:endParaRPr lang="es-PE" sz="1050" dirty="0">
              <a:solidFill>
                <a:schemeClr val="tx1"/>
              </a:solidFill>
            </a:endParaRPr>
          </a:p>
          <a:p>
            <a:pPr marL="1168400" indent="-1168400" algn="just">
              <a:lnSpc>
                <a:spcPct val="100000"/>
              </a:lnSpc>
            </a:pPr>
            <a:r>
              <a:rPr lang="es-PE" dirty="0"/>
              <a:t>Ejemplos: </a:t>
            </a:r>
            <a:r>
              <a:rPr lang="es-PE" dirty="0">
                <a:solidFill>
                  <a:schemeClr val="tx1"/>
                </a:solidFill>
              </a:rPr>
              <a:t>oír - oyen, haber - hayan, ir - vaya, erguir - yergo. </a:t>
            </a:r>
          </a:p>
        </p:txBody>
      </p:sp>
      <p:sp>
        <p:nvSpPr>
          <p:cNvPr id="9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391293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</p:spTree>
    <p:extLst>
      <p:ext uri="{BB962C8B-B14F-4D97-AF65-F5344CB8AC3E}">
        <p14:creationId xmlns:p14="http://schemas.microsoft.com/office/powerpoint/2010/main" val="166881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739140" y="1314951"/>
            <a:ext cx="5070817" cy="447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600" b="1" dirty="0">
                <a:sym typeface="Symbol" panose="05050102010706020507" pitchFamily="18" charset="2"/>
              </a:rPr>
              <a:t>Uso de la H </a:t>
            </a:r>
            <a:endParaRPr lang="es-PE" sz="26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idx="16"/>
          </p:nvPr>
        </p:nvSpPr>
        <p:spPr>
          <a:xfrm>
            <a:off x="739141" y="1814052"/>
            <a:ext cx="10646614" cy="380093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200" dirty="0">
                <a:solidFill>
                  <a:schemeClr val="tx1"/>
                </a:solidFill>
              </a:rPr>
              <a:t>Todas las palabras que empiezan por los diptongos "</a:t>
            </a:r>
            <a:r>
              <a:rPr lang="es-PE" sz="2200" dirty="0" err="1">
                <a:solidFill>
                  <a:schemeClr val="tx1"/>
                </a:solidFill>
              </a:rPr>
              <a:t>ia</a:t>
            </a:r>
            <a:r>
              <a:rPr lang="es-PE" sz="2200" dirty="0">
                <a:solidFill>
                  <a:schemeClr val="tx1"/>
                </a:solidFill>
              </a:rPr>
              <a:t>", "</a:t>
            </a:r>
            <a:r>
              <a:rPr lang="es-PE" sz="2200" dirty="0" err="1">
                <a:solidFill>
                  <a:schemeClr val="tx1"/>
                </a:solidFill>
              </a:rPr>
              <a:t>ie</a:t>
            </a:r>
            <a:r>
              <a:rPr lang="es-PE" sz="2200" dirty="0">
                <a:solidFill>
                  <a:schemeClr val="tx1"/>
                </a:solidFill>
              </a:rPr>
              <a:t>", "</a:t>
            </a:r>
            <a:r>
              <a:rPr lang="es-PE" sz="2200" dirty="0" err="1">
                <a:solidFill>
                  <a:schemeClr val="tx1"/>
                </a:solidFill>
              </a:rPr>
              <a:t>ue</a:t>
            </a:r>
            <a:r>
              <a:rPr lang="es-PE" sz="2200" dirty="0">
                <a:solidFill>
                  <a:schemeClr val="tx1"/>
                </a:solidFill>
              </a:rPr>
              <a:t>" o "</a:t>
            </a:r>
            <a:r>
              <a:rPr lang="es-PE" sz="2200" dirty="0" err="1">
                <a:solidFill>
                  <a:schemeClr val="tx1"/>
                </a:solidFill>
              </a:rPr>
              <a:t>ui</a:t>
            </a:r>
            <a:r>
              <a:rPr lang="es-PE" sz="2200" dirty="0">
                <a:solidFill>
                  <a:schemeClr val="tx1"/>
                </a:solidFill>
              </a:rPr>
              <a:t>". </a:t>
            </a:r>
          </a:p>
          <a:p>
            <a:pPr algn="just">
              <a:lnSpc>
                <a:spcPct val="100000"/>
              </a:lnSpc>
            </a:pPr>
            <a:r>
              <a:rPr lang="es-PE" sz="2200" dirty="0"/>
              <a:t>Ejemplos: </a:t>
            </a:r>
            <a:r>
              <a:rPr lang="es-PE" sz="2200" dirty="0">
                <a:solidFill>
                  <a:schemeClr val="tx1"/>
                </a:solidFill>
              </a:rPr>
              <a:t>hueso, hiena, huele, hielo, hiato.</a:t>
            </a:r>
          </a:p>
          <a:p>
            <a:pPr algn="just">
              <a:lnSpc>
                <a:spcPct val="100000"/>
              </a:lnSpc>
            </a:pPr>
            <a:endParaRPr lang="es-PE" sz="22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s-PE" sz="2200" dirty="0">
                <a:solidFill>
                  <a:schemeClr val="tx1"/>
                </a:solidFill>
              </a:rPr>
              <a:t>Las formas de los verbos haber, hacer, hablar, hallar y habitar. </a:t>
            </a:r>
          </a:p>
          <a:p>
            <a:pPr algn="just">
              <a:lnSpc>
                <a:spcPct val="100000"/>
              </a:lnSpc>
            </a:pPr>
            <a:r>
              <a:rPr lang="es-PE" sz="2200" dirty="0"/>
              <a:t>Ejemplos: </a:t>
            </a:r>
            <a:r>
              <a:rPr lang="es-PE" sz="2200" dirty="0">
                <a:solidFill>
                  <a:schemeClr val="tx1"/>
                </a:solidFill>
              </a:rPr>
              <a:t>hay, hacían, habló, hallará, habitan.</a:t>
            </a:r>
          </a:p>
          <a:p>
            <a:pPr algn="just">
              <a:lnSpc>
                <a:spcPct val="100000"/>
              </a:lnSpc>
            </a:pPr>
            <a:endParaRPr lang="es-PE" sz="22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s-PE" sz="2200" dirty="0">
                <a:solidFill>
                  <a:schemeClr val="tx1"/>
                </a:solidFill>
              </a:rPr>
              <a:t>En medio de palabras, delante del diptongo </a:t>
            </a:r>
            <a:r>
              <a:rPr lang="es-PE" sz="2200" dirty="0" err="1">
                <a:solidFill>
                  <a:schemeClr val="tx1"/>
                </a:solidFill>
              </a:rPr>
              <a:t>ue</a:t>
            </a:r>
            <a:r>
              <a:rPr lang="es-PE" sz="2200" dirty="0">
                <a:solidFill>
                  <a:schemeClr val="tx1"/>
                </a:solidFill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s-PE" sz="2200" dirty="0"/>
              <a:t>Ejemplos: </a:t>
            </a:r>
            <a:r>
              <a:rPr lang="es-PE" sz="2200" dirty="0">
                <a:solidFill>
                  <a:schemeClr val="tx1"/>
                </a:solidFill>
              </a:rPr>
              <a:t>alcahueta,  parihuela,  ahuecar,  deshuesado.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59803" y="6165383"/>
            <a:ext cx="99257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latin typeface="Muller Regular" pitchFamily="50" charset="0"/>
              </a:rPr>
              <a:t>[Imagen de pizarra] Recuperado de: </a:t>
            </a:r>
            <a:r>
              <a:rPr lang="es-PE" sz="1100" dirty="0">
                <a:hlinkClick r:id="rId2"/>
              </a:rPr>
              <a:t>http://www.clipartbest.com/cliparts/dc7/kE6/dc7kE6pc9.png</a:t>
            </a:r>
            <a:r>
              <a:rPr lang="es-PE" sz="1100" dirty="0"/>
              <a:t> </a:t>
            </a:r>
            <a:endParaRPr lang="es-PE" sz="1100" dirty="0">
              <a:latin typeface="Muller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0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7AE28BB-4C4F-403E-A66B-C1C7F5DA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964" y="1851690"/>
            <a:ext cx="9629226" cy="38998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s-PE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El uso correcto de las grafías es importante pues evita la interferencia de comprensión en los mensajes que emitiremos. 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La buena escritura determina nuestra imagen como profesionales.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EB7EBB-EC46-48EE-B0EC-5FA2424499B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F82E47-8FEC-437D-B5E4-2EFD8002F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509880F-0E9A-454C-B2F7-12A55C01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4797AC1-9E3E-4E8C-AB3D-590536BE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64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6076" y="3224388"/>
            <a:ext cx="9405706" cy="762517"/>
          </a:xfrm>
        </p:spPr>
        <p:txBody>
          <a:bodyPr/>
          <a:lstStyle/>
          <a:p>
            <a:pPr algn="ctr"/>
            <a:r>
              <a:rPr lang="es-PE" dirty="0"/>
              <a:t>¡ Gracias por la atención !</a:t>
            </a:r>
          </a:p>
        </p:txBody>
      </p:sp>
    </p:spTree>
    <p:extLst>
      <p:ext uri="{BB962C8B-B14F-4D97-AF65-F5344CB8AC3E}">
        <p14:creationId xmlns:p14="http://schemas.microsoft.com/office/powerpoint/2010/main" val="29456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739139" y="2154970"/>
            <a:ext cx="4439471" cy="2372426"/>
          </a:xfrm>
        </p:spPr>
        <p:txBody>
          <a:bodyPr/>
          <a:lstStyle/>
          <a:p>
            <a:pPr algn="just"/>
            <a:r>
              <a:rPr lang="es-PE" sz="2400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Aplica la técnica de exposición reconociendo la estructura y aplicando las técnicas de redacción.</a:t>
            </a:r>
            <a:endParaRPr lang="es-PE" sz="24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endParaRPr lang="es-PE" sz="20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543581" y="1726796"/>
            <a:ext cx="4655133" cy="3899859"/>
          </a:xfrm>
        </p:spPr>
        <p:txBody>
          <a:bodyPr/>
          <a:lstStyle/>
          <a:p>
            <a:r>
              <a:rPr lang="es-ES" sz="2400" b="1" dirty="0"/>
              <a:t> </a:t>
            </a:r>
            <a:endParaRPr lang="es-PE" sz="2400" dirty="0"/>
          </a:p>
          <a:p>
            <a:r>
              <a:rPr lang="es-ES" sz="2400" b="1" dirty="0"/>
              <a:t>Habilidades de redacción:</a:t>
            </a:r>
            <a:endParaRPr lang="es-PE" sz="2400" dirty="0"/>
          </a:p>
          <a:p>
            <a:pPr lvl="0"/>
            <a:r>
              <a:rPr lang="es-ES" sz="2400" dirty="0"/>
              <a:t>Uso de la B, V</a:t>
            </a:r>
            <a:endParaRPr lang="es-PE" sz="2400" dirty="0"/>
          </a:p>
          <a:p>
            <a:pPr lvl="0"/>
            <a:r>
              <a:rPr lang="es-ES" sz="2400" dirty="0"/>
              <a:t>Uso de la LL, Y</a:t>
            </a:r>
            <a:endParaRPr lang="es-PE" sz="2400" dirty="0"/>
          </a:p>
          <a:p>
            <a:pPr lvl="0"/>
            <a:r>
              <a:rPr lang="es-PE" sz="2400" dirty="0"/>
              <a:t>Uso de la S, C y Z</a:t>
            </a:r>
          </a:p>
          <a:p>
            <a:pPr lvl="0"/>
            <a:r>
              <a:rPr lang="es-ES" sz="2400" dirty="0"/>
              <a:t>Uso de la H</a:t>
            </a:r>
            <a:endParaRPr lang="es-PE" sz="2400" dirty="0"/>
          </a:p>
          <a:p>
            <a:pPr lvl="0"/>
            <a:endParaRPr lang="es-PE" sz="2000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739139" y="1374779"/>
            <a:ext cx="5017770" cy="544038"/>
          </a:xfrm>
        </p:spPr>
        <p:txBody>
          <a:bodyPr/>
          <a:lstStyle/>
          <a:p>
            <a:r>
              <a:rPr lang="es-PE" sz="2600" b="1" dirty="0"/>
              <a:t>Logro de aprendizaje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760557" y="1347526"/>
            <a:ext cx="5017770" cy="544038"/>
          </a:xfrm>
        </p:spPr>
        <p:txBody>
          <a:bodyPr/>
          <a:lstStyle/>
          <a:p>
            <a:r>
              <a:rPr lang="es-PE" sz="2600" b="1" dirty="0"/>
              <a:t>Contenidos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600" b="1" dirty="0">
                <a:ea typeface="+mn-ea"/>
                <a:cs typeface="+mn-cs"/>
              </a:rPr>
              <a:t>Semana 11 – Habilidades de redacción </a:t>
            </a:r>
            <a:br>
              <a:rPr lang="es-PE" sz="2400" dirty="0">
                <a:latin typeface="Muller Regular" pitchFamily="50" charset="0"/>
              </a:rPr>
            </a:br>
            <a:endParaRPr lang="es-PE" sz="2400" b="1" dirty="0">
              <a:latin typeface="Muller Regular" pitchFamily="50" charset="0"/>
              <a:ea typeface="+mn-ea"/>
              <a:cs typeface="+mn-cs"/>
            </a:endParaRP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08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4A8074F-D244-44E3-9DAD-BE160B63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07" y="2809645"/>
            <a:ext cx="5017770" cy="3899859"/>
          </a:xfrm>
        </p:spPr>
        <p:txBody>
          <a:bodyPr/>
          <a:lstStyle/>
          <a:p>
            <a:pPr algn="just"/>
            <a:r>
              <a:rPr lang="es-PE" b="1" dirty="0"/>
              <a:t>¿Por qué es necesario escribir correctamente?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1AF195A-8DD2-45D1-8B70-EB5C70D2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Observamos y respondemos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5DAA729-4709-449C-8390-8CC427D9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F77C83-F2E8-49B1-B726-0A5DD047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89" y="1407626"/>
            <a:ext cx="4033801" cy="4453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90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84055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39140" y="1847327"/>
            <a:ext cx="214193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s-PE" sz="2800" b="1" dirty="0">
                <a:solidFill>
                  <a:srgbClr val="8200FF"/>
                </a:solidFill>
                <a:latin typeface="Muller Regular" pitchFamily="50" charset="0"/>
              </a:rPr>
              <a:t>Uso de la B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39140" y="2476186"/>
            <a:ext cx="5030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</a:pPr>
            <a:r>
              <a:rPr lang="es-PE" sz="2000" dirty="0">
                <a:solidFill>
                  <a:prstClr val="black"/>
                </a:solidFill>
                <a:latin typeface="Muller Regular" pitchFamily="50" charset="0"/>
              </a:rPr>
              <a:t>Las terminaciones del pretérito imperfecto del </a:t>
            </a:r>
            <a:r>
              <a:rPr lang="es-PE" sz="2000" i="1" dirty="0">
                <a:solidFill>
                  <a:prstClr val="black"/>
                </a:solidFill>
                <a:latin typeface="Muller Regular" pitchFamily="50" charset="0"/>
              </a:rPr>
              <a:t>modo indicativo del verbo ir, </a:t>
            </a:r>
            <a:r>
              <a:rPr lang="es-PE" sz="2000" dirty="0">
                <a:solidFill>
                  <a:prstClr val="black"/>
                </a:solidFill>
                <a:latin typeface="Muller Regular" pitchFamily="50" charset="0"/>
              </a:rPr>
              <a:t>y los verbos terminados en –</a:t>
            </a:r>
            <a:r>
              <a:rPr lang="es-PE" sz="2000" i="1" dirty="0" err="1">
                <a:solidFill>
                  <a:prstClr val="black"/>
                </a:solidFill>
                <a:latin typeface="Muller Regular" pitchFamily="50" charset="0"/>
              </a:rPr>
              <a:t>ar</a:t>
            </a:r>
            <a:r>
              <a:rPr lang="es-PE" sz="2000" i="1" dirty="0">
                <a:solidFill>
                  <a:prstClr val="black"/>
                </a:solidFill>
                <a:latin typeface="Muller Regular" pitchFamily="50" charset="0"/>
              </a:rPr>
              <a:t>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955075" y="2128170"/>
            <a:ext cx="2047355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ts val="1000"/>
              </a:spcBef>
              <a:buFontTx/>
              <a:buChar char="-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Am</a:t>
            </a:r>
            <a:r>
              <a:rPr lang="es-PE" b="1" dirty="0">
                <a:solidFill>
                  <a:prstClr val="black"/>
                </a:solidFill>
                <a:latin typeface="Muller Regular" pitchFamily="50" charset="0"/>
              </a:rPr>
              <a:t>ar</a:t>
            </a: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: Amaba</a:t>
            </a:r>
          </a:p>
          <a:p>
            <a:pPr marL="342900" lvl="0" indent="-342900" algn="just">
              <a:spcBef>
                <a:spcPts val="1000"/>
              </a:spcBef>
              <a:buFontTx/>
              <a:buChar char="-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 </a:t>
            </a:r>
            <a:r>
              <a:rPr lang="es-PE" b="1" dirty="0">
                <a:solidFill>
                  <a:prstClr val="black"/>
                </a:solidFill>
                <a:latin typeface="Muller Regular" pitchFamily="50" charset="0"/>
              </a:rPr>
              <a:t>Ir:</a:t>
            </a: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 iba</a:t>
            </a:r>
          </a:p>
          <a:p>
            <a:pPr marL="342900" lvl="0" indent="-342900" algn="just">
              <a:spcBef>
                <a:spcPts val="1000"/>
              </a:spcBef>
              <a:buFontTx/>
              <a:buChar char="-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Soñ</a:t>
            </a:r>
            <a:r>
              <a:rPr lang="es-PE" b="1" dirty="0">
                <a:solidFill>
                  <a:prstClr val="black"/>
                </a:solidFill>
                <a:latin typeface="Muller Regular" pitchFamily="50" charset="0"/>
              </a:rPr>
              <a:t>ar</a:t>
            </a: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: soñaba</a:t>
            </a:r>
          </a:p>
        </p:txBody>
      </p:sp>
      <p:sp>
        <p:nvSpPr>
          <p:cNvPr id="16" name="15 Cheurón"/>
          <p:cNvSpPr/>
          <p:nvPr/>
        </p:nvSpPr>
        <p:spPr>
          <a:xfrm>
            <a:off x="6720719" y="2476186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7" name="2 Marcador de contenido"/>
          <p:cNvSpPr>
            <a:spLocks noGrp="1"/>
          </p:cNvSpPr>
          <p:nvPr>
            <p:ph sz="quarter" idx="1"/>
          </p:nvPr>
        </p:nvSpPr>
        <p:spPr>
          <a:xfrm>
            <a:off x="797602" y="4069855"/>
            <a:ext cx="4913683" cy="78142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000" dirty="0"/>
              <a:t>En las palabras que comienzan con </a:t>
            </a:r>
            <a:r>
              <a:rPr lang="es-PE" sz="2000" i="1" dirty="0"/>
              <a:t>ab, sub, y </a:t>
            </a:r>
            <a:r>
              <a:rPr lang="es-PE" sz="2000" i="1" dirty="0" err="1"/>
              <a:t>ob</a:t>
            </a:r>
            <a:r>
              <a:rPr lang="es-PE" sz="2000" i="1" dirty="0"/>
              <a:t>,</a:t>
            </a:r>
            <a:r>
              <a:rPr lang="es-PE" sz="2000" dirty="0"/>
              <a:t> seguidas de consonante.                                            </a:t>
            </a:r>
            <a:endParaRPr lang="es-ES" sz="100" dirty="0">
              <a:latin typeface="+mn-lt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879349" y="5137527"/>
            <a:ext cx="1745991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ts val="1000"/>
              </a:spcBef>
              <a:buFont typeface="Calibri" panose="020F0502020204030204" pitchFamily="34" charset="0"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Com</a:t>
            </a:r>
            <a:r>
              <a:rPr lang="es-PE" b="1" dirty="0">
                <a:solidFill>
                  <a:prstClr val="black"/>
                </a:solidFill>
                <a:latin typeface="Muller Regular" pitchFamily="50" charset="0"/>
              </a:rPr>
              <a:t>b</a:t>
            </a: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ate</a:t>
            </a:r>
          </a:p>
          <a:p>
            <a:pPr marL="342900" lvl="0" indent="-342900" algn="just">
              <a:spcBef>
                <a:spcPts val="1000"/>
              </a:spcBef>
              <a:buFont typeface="Calibri" panose="020F0502020204030204" pitchFamily="34" charset="0"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Om</a:t>
            </a:r>
            <a:r>
              <a:rPr lang="es-PE" b="1" dirty="0">
                <a:solidFill>
                  <a:prstClr val="black"/>
                </a:solidFill>
                <a:latin typeface="Muller Regular" pitchFamily="50" charset="0"/>
              </a:rPr>
              <a:t>b</a:t>
            </a: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ligo</a:t>
            </a:r>
          </a:p>
          <a:p>
            <a:pPr marL="342900" lvl="0" indent="-342900" algn="just">
              <a:spcBef>
                <a:spcPts val="1000"/>
              </a:spcBef>
              <a:buFont typeface="Calibri" panose="020F0502020204030204" pitchFamily="34" charset="0"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em</a:t>
            </a:r>
            <a:r>
              <a:rPr lang="es-PE" b="1" dirty="0">
                <a:solidFill>
                  <a:prstClr val="black"/>
                </a:solidFill>
                <a:latin typeface="Muller Regular" pitchFamily="50" charset="0"/>
              </a:rPr>
              <a:t>b</a:t>
            </a: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ellecer.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876528" y="3628913"/>
            <a:ext cx="1513556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b="1" dirty="0">
                <a:latin typeface="Muller Regular" pitchFamily="50" charset="0"/>
              </a:rPr>
              <a:t>Ab</a:t>
            </a:r>
            <a:r>
              <a:rPr lang="es-PE" dirty="0">
                <a:latin typeface="Muller Regular" pitchFamily="50" charset="0"/>
              </a:rPr>
              <a:t>surdo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b="1" dirty="0">
                <a:latin typeface="Muller Regular" pitchFamily="50" charset="0"/>
              </a:rPr>
              <a:t>Sub</a:t>
            </a:r>
            <a:r>
              <a:rPr lang="es-PE" dirty="0">
                <a:latin typeface="Muller Regular" pitchFamily="50" charset="0"/>
              </a:rPr>
              <a:t>sidio 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b="1" dirty="0">
                <a:latin typeface="Muller Regular" pitchFamily="50" charset="0"/>
              </a:rPr>
              <a:t>Ob</a:t>
            </a:r>
            <a:r>
              <a:rPr lang="es-PE" dirty="0">
                <a:latin typeface="Muller Regular" pitchFamily="50" charset="0"/>
              </a:rPr>
              <a:t>tener 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797602" y="5360086"/>
            <a:ext cx="4804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PE" sz="2000" dirty="0">
                <a:solidFill>
                  <a:prstClr val="black"/>
                </a:solidFill>
                <a:latin typeface="Muller Regular" pitchFamily="50" charset="0"/>
              </a:rPr>
              <a:t>Después de la letra m.</a:t>
            </a:r>
          </a:p>
        </p:txBody>
      </p:sp>
      <p:sp>
        <p:nvSpPr>
          <p:cNvPr id="22" name="21 Cheurón"/>
          <p:cNvSpPr/>
          <p:nvPr/>
        </p:nvSpPr>
        <p:spPr>
          <a:xfrm>
            <a:off x="6720718" y="4028623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3" name="22 Cheurón"/>
          <p:cNvSpPr/>
          <p:nvPr/>
        </p:nvSpPr>
        <p:spPr>
          <a:xfrm>
            <a:off x="6720719" y="5347043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0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93148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807015" y="2398437"/>
            <a:ext cx="5036974" cy="124482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000" dirty="0"/>
              <a:t>En los adjetivos que finalizan en</a:t>
            </a:r>
          </a:p>
          <a:p>
            <a:pPr algn="just">
              <a:lnSpc>
                <a:spcPct val="100000"/>
              </a:lnSpc>
            </a:pPr>
            <a:r>
              <a:rPr lang="es-PE" sz="2000" i="1" dirty="0" err="1"/>
              <a:t>ava</a:t>
            </a:r>
            <a:r>
              <a:rPr lang="es-PE" sz="2000" i="1" dirty="0"/>
              <a:t> – ave – </a:t>
            </a:r>
            <a:r>
              <a:rPr lang="es-PE" sz="2000" i="1" dirty="0" err="1"/>
              <a:t>avo</a:t>
            </a:r>
            <a:r>
              <a:rPr lang="es-PE" sz="2000" i="1" dirty="0"/>
              <a:t> – </a:t>
            </a:r>
            <a:r>
              <a:rPr lang="es-PE" sz="2000" i="1" dirty="0" err="1"/>
              <a:t>eva</a:t>
            </a:r>
            <a:r>
              <a:rPr lang="es-PE" sz="2000" i="1" dirty="0"/>
              <a:t> – </a:t>
            </a:r>
            <a:r>
              <a:rPr lang="es-PE" sz="2000" i="1" dirty="0" err="1"/>
              <a:t>eve</a:t>
            </a:r>
            <a:r>
              <a:rPr lang="es-PE" sz="2000" i="1" dirty="0"/>
              <a:t> – evo – </a:t>
            </a:r>
            <a:r>
              <a:rPr lang="es-PE" sz="2000" i="1" dirty="0" err="1"/>
              <a:t>ivo</a:t>
            </a:r>
            <a:r>
              <a:rPr lang="es-PE" sz="2000" i="1" dirty="0"/>
              <a:t> –</a:t>
            </a:r>
            <a:r>
              <a:rPr lang="es-PE" sz="2000" i="1" dirty="0" err="1"/>
              <a:t>iva</a:t>
            </a:r>
            <a:r>
              <a:rPr lang="es-PE" sz="2000" i="1" dirty="0"/>
              <a:t>.</a:t>
            </a:r>
          </a:p>
          <a:p>
            <a:pPr algn="just"/>
            <a:endParaRPr lang="es-ES" sz="2000" dirty="0"/>
          </a:p>
          <a:p>
            <a:pPr algn="just">
              <a:buNone/>
            </a:pPr>
            <a:endParaRPr lang="es-ES" sz="100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39140" y="1894427"/>
            <a:ext cx="212109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s-PE" sz="2800" b="1" dirty="0">
                <a:solidFill>
                  <a:srgbClr val="8200FF"/>
                </a:solidFill>
                <a:latin typeface="Muller Regular" pitchFamily="50" charset="0"/>
              </a:rPr>
              <a:t>Uso de la V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640043" y="2103258"/>
            <a:ext cx="1426994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esclava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grave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longeva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807015" y="3771836"/>
            <a:ext cx="4789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</a:pPr>
            <a:r>
              <a:rPr lang="es-PE" sz="2000" dirty="0">
                <a:latin typeface="Muller Regular" pitchFamily="50" charset="0"/>
              </a:rPr>
              <a:t>Después de las letras </a:t>
            </a:r>
            <a:r>
              <a:rPr lang="es-PE" sz="2000" b="1" dirty="0">
                <a:latin typeface="Muller Regular" pitchFamily="50" charset="0"/>
              </a:rPr>
              <a:t>b</a:t>
            </a:r>
            <a:r>
              <a:rPr lang="es-PE" sz="2000" dirty="0">
                <a:latin typeface="Muller Regular" pitchFamily="50" charset="0"/>
              </a:rPr>
              <a:t> y </a:t>
            </a:r>
            <a:r>
              <a:rPr lang="es-PE" sz="2000" b="1" dirty="0">
                <a:latin typeface="Muller Regular" pitchFamily="50" charset="0"/>
              </a:rPr>
              <a:t>n</a:t>
            </a:r>
            <a:r>
              <a:rPr lang="es-PE" sz="2000" dirty="0">
                <a:latin typeface="Muller Regular" pitchFamily="50" charset="0"/>
              </a:rPr>
              <a:t> siempre se escribe.</a:t>
            </a:r>
            <a:endParaRPr lang="es-PE" sz="2000" i="1" dirty="0">
              <a:solidFill>
                <a:prstClr val="black"/>
              </a:solidFill>
              <a:latin typeface="Muller Regular" pitchFamily="50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617875" y="3535874"/>
            <a:ext cx="1978427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latin typeface="Muller Regular" pitchFamily="50" charset="0"/>
              </a:rPr>
              <a:t>su</a:t>
            </a:r>
            <a:r>
              <a:rPr lang="es-PE" b="1" dirty="0">
                <a:latin typeface="Muller Regular" pitchFamily="50" charset="0"/>
              </a:rPr>
              <a:t>bv</a:t>
            </a:r>
            <a:r>
              <a:rPr lang="es-PE" dirty="0">
                <a:latin typeface="Muller Regular" pitchFamily="50" charset="0"/>
              </a:rPr>
              <a:t>ertir         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latin typeface="Muller Regular" pitchFamily="50" charset="0"/>
              </a:rPr>
              <a:t>su</a:t>
            </a:r>
            <a:r>
              <a:rPr lang="es-PE" b="1" dirty="0">
                <a:latin typeface="Muller Regular" pitchFamily="50" charset="0"/>
              </a:rPr>
              <a:t>bv</a:t>
            </a:r>
            <a:r>
              <a:rPr lang="es-PE" dirty="0">
                <a:latin typeface="Muller Regular" pitchFamily="50" charset="0"/>
              </a:rPr>
              <a:t>ersión   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latin typeface="Muller Regular" pitchFamily="50" charset="0"/>
              </a:rPr>
              <a:t> o</a:t>
            </a:r>
            <a:r>
              <a:rPr lang="es-PE" b="1" dirty="0">
                <a:latin typeface="Muller Regular" pitchFamily="50" charset="0"/>
              </a:rPr>
              <a:t>bv</a:t>
            </a:r>
            <a:r>
              <a:rPr lang="es-PE" dirty="0">
                <a:latin typeface="Muller Regular" pitchFamily="50" charset="0"/>
              </a:rPr>
              <a:t>iamente</a:t>
            </a:r>
            <a:endParaRPr lang="es-PE" dirty="0">
              <a:solidFill>
                <a:prstClr val="black"/>
              </a:solidFill>
              <a:latin typeface="Muller Regular" pitchFamily="50" charset="0"/>
            </a:endParaRPr>
          </a:p>
        </p:txBody>
      </p:sp>
      <p:sp>
        <p:nvSpPr>
          <p:cNvPr id="18" name="17 Cheurón"/>
          <p:cNvSpPr/>
          <p:nvPr/>
        </p:nvSpPr>
        <p:spPr>
          <a:xfrm>
            <a:off x="5967678" y="2502968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9" name="18 Cheurón"/>
          <p:cNvSpPr/>
          <p:nvPr/>
        </p:nvSpPr>
        <p:spPr>
          <a:xfrm>
            <a:off x="5974194" y="3669096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9327207" y="5069772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PE" dirty="0">
                <a:latin typeface="Muller Regular" pitchFamily="50" charset="0"/>
              </a:rPr>
              <a:t>Excepciones: víbora.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7617875" y="5023088"/>
            <a:ext cx="1920719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latin typeface="Muller Regular" pitchFamily="50" charset="0"/>
              </a:rPr>
              <a:t>carní</a:t>
            </a:r>
            <a:r>
              <a:rPr lang="es-PE" b="1" dirty="0">
                <a:latin typeface="Muller Regular" pitchFamily="50" charset="0"/>
              </a:rPr>
              <a:t>voro</a:t>
            </a:r>
            <a:r>
              <a:rPr lang="es-PE" dirty="0">
                <a:latin typeface="Muller Regular" pitchFamily="50" charset="0"/>
              </a:rPr>
              <a:t>       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latin typeface="Muller Regular" pitchFamily="50" charset="0"/>
              </a:rPr>
              <a:t>herbí</a:t>
            </a:r>
            <a:r>
              <a:rPr lang="es-PE" b="1" dirty="0">
                <a:latin typeface="Muller Regular" pitchFamily="50" charset="0"/>
              </a:rPr>
              <a:t>voro</a:t>
            </a:r>
            <a:r>
              <a:rPr lang="es-PE" dirty="0">
                <a:latin typeface="Muller Regular" pitchFamily="50" charset="0"/>
              </a:rPr>
              <a:t>     </a:t>
            </a:r>
          </a:p>
          <a:p>
            <a:pPr marL="342900" lvl="0" indent="-342900" algn="just">
              <a:spcBef>
                <a:spcPts val="1000"/>
              </a:spcBef>
              <a:buFontTx/>
              <a:buChar char="‐"/>
            </a:pPr>
            <a:r>
              <a:rPr lang="es-PE" dirty="0">
                <a:latin typeface="Muller Regular" pitchFamily="50" charset="0"/>
              </a:rPr>
              <a:t>insectí</a:t>
            </a:r>
            <a:r>
              <a:rPr lang="es-PE" b="1" dirty="0">
                <a:latin typeface="Muller Regular" pitchFamily="50" charset="0"/>
              </a:rPr>
              <a:t>voros</a:t>
            </a:r>
            <a:endParaRPr lang="es-PE" b="1" dirty="0">
              <a:solidFill>
                <a:prstClr val="black"/>
              </a:solidFill>
              <a:latin typeface="Muller Regular" pitchFamily="50" charset="0"/>
            </a:endParaRPr>
          </a:p>
        </p:txBody>
      </p:sp>
      <p:sp>
        <p:nvSpPr>
          <p:cNvPr id="22" name="2 Marcador de contenido"/>
          <p:cNvSpPr>
            <a:spLocks noGrp="1"/>
          </p:cNvSpPr>
          <p:nvPr>
            <p:ph sz="quarter" idx="1"/>
          </p:nvPr>
        </p:nvSpPr>
        <p:spPr>
          <a:xfrm>
            <a:off x="820079" y="4953196"/>
            <a:ext cx="4807898" cy="98287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000" dirty="0"/>
              <a:t>Se escriben con </a:t>
            </a:r>
            <a:r>
              <a:rPr lang="es-PE" sz="2000" b="1" dirty="0"/>
              <a:t>v</a:t>
            </a:r>
            <a:r>
              <a:rPr lang="es-PE" sz="2000" dirty="0"/>
              <a:t> las palabras que terminan en </a:t>
            </a:r>
            <a:r>
              <a:rPr lang="es-PE" sz="2000" b="1" dirty="0" err="1"/>
              <a:t>voro</a:t>
            </a:r>
            <a:r>
              <a:rPr lang="es-PE" sz="2000" dirty="0"/>
              <a:t>, terminación que significa “comer”</a:t>
            </a:r>
          </a:p>
          <a:p>
            <a:pPr algn="just"/>
            <a:endParaRPr lang="es-ES" sz="1800" dirty="0"/>
          </a:p>
          <a:p>
            <a:pPr algn="just">
              <a:buNone/>
            </a:pPr>
            <a:endParaRPr lang="es-ES" sz="100" dirty="0"/>
          </a:p>
        </p:txBody>
      </p:sp>
      <p:sp>
        <p:nvSpPr>
          <p:cNvPr id="23" name="22 Cheurón"/>
          <p:cNvSpPr/>
          <p:nvPr/>
        </p:nvSpPr>
        <p:spPr>
          <a:xfrm>
            <a:off x="5967677" y="5064244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8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391293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739140" y="2852396"/>
            <a:ext cx="4265763" cy="30352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000" dirty="0"/>
              <a:t>En las combinaciones  </a:t>
            </a:r>
            <a:r>
              <a:rPr lang="es-PE" sz="2000" i="1" dirty="0" err="1"/>
              <a:t>bv</a:t>
            </a:r>
            <a:r>
              <a:rPr lang="es-PE" sz="2000" i="1" dirty="0"/>
              <a:t> – dv – </a:t>
            </a:r>
            <a:r>
              <a:rPr lang="es-PE" sz="2000" i="1" dirty="0" err="1"/>
              <a:t>nv</a:t>
            </a:r>
            <a:r>
              <a:rPr lang="es-PE" sz="2000" dirty="0"/>
              <a:t>.</a:t>
            </a:r>
            <a:endParaRPr lang="es-PE" sz="1800" i="1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39140" y="2202873"/>
            <a:ext cx="212109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s-PE" sz="2800" b="1" dirty="0">
                <a:solidFill>
                  <a:srgbClr val="8200FF"/>
                </a:solidFill>
                <a:latin typeface="Muller Regular" pitchFamily="50" charset="0"/>
              </a:rPr>
              <a:t>Uso de la V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531458" y="2737288"/>
            <a:ext cx="1510350" cy="1179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spcBef>
                <a:spcPts val="1000"/>
              </a:spcBef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Adviento</a:t>
            </a:r>
          </a:p>
          <a:p>
            <a:pPr marL="285750" lvl="0" indent="-285750">
              <a:spcBef>
                <a:spcPts val="1000"/>
              </a:spcBef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Invierno</a:t>
            </a:r>
          </a:p>
          <a:p>
            <a:pPr marL="285750" lvl="0" indent="-285750">
              <a:spcBef>
                <a:spcPts val="1000"/>
              </a:spcBef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Obvios</a:t>
            </a:r>
          </a:p>
        </p:txBody>
      </p:sp>
      <p:sp>
        <p:nvSpPr>
          <p:cNvPr id="18" name="17 Cheurón"/>
          <p:cNvSpPr/>
          <p:nvPr/>
        </p:nvSpPr>
        <p:spPr>
          <a:xfrm>
            <a:off x="5753935" y="2897988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9" name="18 Cheurón"/>
          <p:cNvSpPr/>
          <p:nvPr/>
        </p:nvSpPr>
        <p:spPr>
          <a:xfrm>
            <a:off x="5753936" y="4206797"/>
            <a:ext cx="699247" cy="38038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39140" y="4072989"/>
            <a:ext cx="4291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</a:pPr>
            <a:r>
              <a:rPr lang="es-PE" sz="2000" dirty="0">
                <a:latin typeface="Muller Regular" pitchFamily="50" charset="0"/>
              </a:rPr>
              <a:t>En las formas verbales cuya primera persona singular termine en</a:t>
            </a:r>
            <a:r>
              <a:rPr lang="es-PE" sz="2000" i="1" dirty="0">
                <a:latin typeface="Muller Regular" pitchFamily="50" charset="0"/>
              </a:rPr>
              <a:t> </a:t>
            </a:r>
            <a:r>
              <a:rPr lang="es-PE" sz="2000" b="1" i="1" dirty="0">
                <a:latin typeface="Muller Regular" pitchFamily="50" charset="0"/>
              </a:rPr>
              <a:t>uve</a:t>
            </a:r>
            <a:r>
              <a:rPr lang="es-PE" sz="2000" dirty="0">
                <a:latin typeface="Muller Regular" pitchFamily="50" charset="0"/>
              </a:rPr>
              <a:t> y en todas las conjugaciones.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531458" y="4134545"/>
            <a:ext cx="1854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Estuve</a:t>
            </a:r>
          </a:p>
          <a:p>
            <a:pPr marL="285750" indent="-285750"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Estuvimos</a:t>
            </a:r>
          </a:p>
          <a:p>
            <a:pPr marL="285750" indent="-285750"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Estuvieran</a:t>
            </a:r>
          </a:p>
          <a:p>
            <a:pPr marL="285750" indent="-285750">
              <a:buFontTx/>
              <a:buChar char="‐"/>
            </a:pPr>
            <a:r>
              <a:rPr lang="es-PE" dirty="0">
                <a:solidFill>
                  <a:prstClr val="black"/>
                </a:solidFill>
                <a:latin typeface="Muller Regular" pitchFamily="50" charset="0"/>
              </a:rPr>
              <a:t>Anduve</a:t>
            </a:r>
          </a:p>
        </p:txBody>
      </p:sp>
    </p:spTree>
    <p:extLst>
      <p:ext uri="{BB962C8B-B14F-4D97-AF65-F5344CB8AC3E}">
        <p14:creationId xmlns:p14="http://schemas.microsoft.com/office/powerpoint/2010/main" val="48219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67276" y="1477228"/>
            <a:ext cx="10646616" cy="4567293"/>
          </a:xfrm>
        </p:spPr>
        <p:txBody>
          <a:bodyPr/>
          <a:lstStyle/>
          <a:p>
            <a:pPr algn="just"/>
            <a:r>
              <a:rPr lang="es-PE" sz="2400" dirty="0">
                <a:sym typeface="Symbol" panose="05050102010706020507" pitchFamily="18" charset="2"/>
              </a:rPr>
              <a:t>Complete con b o con v:  </a:t>
            </a:r>
          </a:p>
          <a:p>
            <a:pPr algn="just"/>
            <a:endParaRPr lang="es-PE" sz="2400" dirty="0">
              <a:sym typeface="Symbol" panose="05050102010706020507" pitchFamily="18" charset="2"/>
            </a:endParaRPr>
          </a:p>
          <a:p>
            <a:pPr algn="just"/>
            <a:r>
              <a:rPr lang="es-PE" sz="2000" b="1" dirty="0">
                <a:solidFill>
                  <a:srgbClr val="8200FF"/>
                </a:solidFill>
              </a:rPr>
              <a:t>a) </a:t>
            </a:r>
            <a:r>
              <a:rPr lang="es-PE" sz="2000" dirty="0"/>
              <a:t>Debido al paso del ciclón, las comunicaciones hacia todos los </a:t>
            </a:r>
            <a:r>
              <a:rPr lang="es-PE" sz="2000" dirty="0" err="1"/>
              <a:t>po_lados</a:t>
            </a:r>
            <a:r>
              <a:rPr lang="es-PE" sz="2000" dirty="0"/>
              <a:t> de esa </a:t>
            </a:r>
            <a:r>
              <a:rPr lang="es-PE" sz="2000" dirty="0" err="1"/>
              <a:t>pro_incia</a:t>
            </a:r>
            <a:r>
              <a:rPr lang="es-PE" sz="2000" dirty="0"/>
              <a:t> quedaron _loqueados. </a:t>
            </a:r>
          </a:p>
          <a:p>
            <a:pPr algn="just"/>
            <a:r>
              <a:rPr lang="es-PE" sz="2000" b="1" dirty="0">
                <a:solidFill>
                  <a:srgbClr val="8200FF"/>
                </a:solidFill>
              </a:rPr>
              <a:t>b) </a:t>
            </a:r>
            <a:r>
              <a:rPr lang="es-PE" sz="2000" dirty="0"/>
              <a:t>Los _</a:t>
            </a:r>
            <a:r>
              <a:rPr lang="es-PE" sz="2000" dirty="0" err="1"/>
              <a:t>iceministros</a:t>
            </a:r>
            <a:r>
              <a:rPr lang="es-PE" sz="2000" dirty="0"/>
              <a:t> </a:t>
            </a:r>
            <a:r>
              <a:rPr lang="es-PE" sz="2000" dirty="0" err="1"/>
              <a:t>estu_ieron</a:t>
            </a:r>
            <a:r>
              <a:rPr lang="es-PE" sz="2000" dirty="0"/>
              <a:t> presentes en la firma de los acuerdos _</a:t>
            </a:r>
            <a:r>
              <a:rPr lang="es-PE" sz="2000" dirty="0" err="1"/>
              <a:t>ilaterales</a:t>
            </a:r>
            <a:r>
              <a:rPr lang="es-PE" sz="2000" dirty="0"/>
              <a:t>. </a:t>
            </a:r>
          </a:p>
          <a:p>
            <a:pPr algn="just"/>
            <a:r>
              <a:rPr lang="es-PE" sz="2000" b="1" dirty="0">
                <a:solidFill>
                  <a:srgbClr val="8200FF"/>
                </a:solidFill>
              </a:rPr>
              <a:t>c)</a:t>
            </a:r>
            <a:r>
              <a:rPr lang="es-PE" sz="2000" dirty="0"/>
              <a:t> Podría </a:t>
            </a:r>
            <a:r>
              <a:rPr lang="es-PE" sz="2000" dirty="0" err="1"/>
              <a:t>suscri_irse</a:t>
            </a:r>
            <a:r>
              <a:rPr lang="es-PE" sz="2000" dirty="0"/>
              <a:t> a varias </a:t>
            </a:r>
            <a:r>
              <a:rPr lang="es-PE" sz="2000" dirty="0" err="1"/>
              <a:t>re_istas</a:t>
            </a:r>
            <a:r>
              <a:rPr lang="es-PE" sz="2000" dirty="0"/>
              <a:t> si así lo desea. </a:t>
            </a:r>
          </a:p>
          <a:p>
            <a:pPr algn="just"/>
            <a:r>
              <a:rPr lang="es-PE" sz="2000" b="1" dirty="0">
                <a:solidFill>
                  <a:srgbClr val="8200FF"/>
                </a:solidFill>
              </a:rPr>
              <a:t>d) </a:t>
            </a:r>
            <a:r>
              <a:rPr lang="es-PE" sz="2000" dirty="0"/>
              <a:t>Su tacto y </a:t>
            </a:r>
            <a:r>
              <a:rPr lang="es-PE" sz="2000" dirty="0" err="1"/>
              <a:t>ama_ilidad</a:t>
            </a:r>
            <a:r>
              <a:rPr lang="es-PE" sz="2000" dirty="0"/>
              <a:t> son </a:t>
            </a:r>
            <a:r>
              <a:rPr lang="es-PE" sz="2000" dirty="0" err="1"/>
              <a:t>pro_er_iales</a:t>
            </a:r>
            <a:r>
              <a:rPr lang="es-PE" sz="2000" dirty="0"/>
              <a:t>. </a:t>
            </a:r>
          </a:p>
          <a:p>
            <a:pPr algn="just"/>
            <a:r>
              <a:rPr lang="es-PE" sz="2000" b="1" dirty="0">
                <a:solidFill>
                  <a:srgbClr val="8200FF"/>
                </a:solidFill>
              </a:rPr>
              <a:t>e) </a:t>
            </a:r>
            <a:r>
              <a:rPr lang="es-PE" sz="2000" dirty="0" err="1"/>
              <a:t>Toda_ía</a:t>
            </a:r>
            <a:r>
              <a:rPr lang="es-PE" sz="2000" dirty="0"/>
              <a:t> queda una _</a:t>
            </a:r>
            <a:r>
              <a:rPr lang="es-PE" sz="2000" dirty="0" err="1"/>
              <a:t>acante</a:t>
            </a:r>
            <a:r>
              <a:rPr lang="es-PE" sz="2000" dirty="0"/>
              <a:t> sin </a:t>
            </a:r>
            <a:r>
              <a:rPr lang="es-PE" sz="2000" dirty="0" err="1"/>
              <a:t>cu</a:t>
            </a:r>
            <a:r>
              <a:rPr lang="es-PE" sz="2000" dirty="0"/>
              <a:t> _</a:t>
            </a:r>
            <a:r>
              <a:rPr lang="es-PE" sz="2000" dirty="0" err="1"/>
              <a:t>rir</a:t>
            </a:r>
            <a:r>
              <a:rPr lang="es-PE" sz="2000" dirty="0"/>
              <a:t> en esa oficina. </a:t>
            </a:r>
          </a:p>
          <a:p>
            <a:pPr algn="just"/>
            <a:r>
              <a:rPr lang="es-PE" sz="2000" b="1" dirty="0">
                <a:solidFill>
                  <a:srgbClr val="8200FF"/>
                </a:solidFill>
              </a:rPr>
              <a:t>f) </a:t>
            </a:r>
            <a:r>
              <a:rPr lang="es-PE" sz="2000" dirty="0"/>
              <a:t>Si no </a:t>
            </a:r>
            <a:r>
              <a:rPr lang="es-PE" sz="2000" dirty="0" err="1"/>
              <a:t>andu_iera</a:t>
            </a:r>
            <a:r>
              <a:rPr lang="es-PE" sz="2000" dirty="0"/>
              <a:t> tan apurada </a:t>
            </a:r>
            <a:r>
              <a:rPr lang="es-PE" sz="2000" dirty="0" err="1"/>
              <a:t>a_anzaría</a:t>
            </a:r>
            <a:r>
              <a:rPr lang="es-PE" sz="2000" dirty="0"/>
              <a:t> más en la solución del </a:t>
            </a:r>
            <a:r>
              <a:rPr lang="es-PE" sz="2000" dirty="0" err="1"/>
              <a:t>pro_lema</a:t>
            </a:r>
            <a:r>
              <a:rPr lang="es-PE" sz="2000" dirty="0"/>
              <a:t>. </a:t>
            </a:r>
          </a:p>
          <a:p>
            <a:pPr algn="just"/>
            <a:r>
              <a:rPr lang="es-PE" sz="2000" b="1" dirty="0">
                <a:solidFill>
                  <a:srgbClr val="8200FF"/>
                </a:solidFill>
              </a:rPr>
              <a:t>g) </a:t>
            </a:r>
            <a:r>
              <a:rPr lang="es-PE" sz="2000" dirty="0"/>
              <a:t>La distinción entre </a:t>
            </a:r>
            <a:r>
              <a:rPr lang="es-PE" sz="2000" dirty="0" err="1"/>
              <a:t>carní_oros</a:t>
            </a:r>
            <a:r>
              <a:rPr lang="es-PE" sz="2000" dirty="0"/>
              <a:t> y </a:t>
            </a:r>
            <a:r>
              <a:rPr lang="es-PE" sz="2000" dirty="0" err="1"/>
              <a:t>her_í_oros</a:t>
            </a:r>
            <a:r>
              <a:rPr lang="es-PE" sz="2000" dirty="0"/>
              <a:t> es o_ _</a:t>
            </a:r>
            <a:r>
              <a:rPr lang="es-PE" sz="2000" dirty="0" err="1"/>
              <a:t>ia</a:t>
            </a:r>
            <a:r>
              <a:rPr lang="es-PE" sz="2000" dirty="0"/>
              <a:t>; en el propio </a:t>
            </a:r>
            <a:r>
              <a:rPr lang="es-PE" sz="2000" dirty="0" err="1"/>
              <a:t>voca</a:t>
            </a:r>
            <a:r>
              <a:rPr lang="es-PE" sz="2000" dirty="0"/>
              <a:t> _lo está la respuesta. 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Aplicamos lo aprendido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7742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739140" y="1967022"/>
            <a:ext cx="5017770" cy="376858"/>
          </a:xfrm>
        </p:spPr>
        <p:txBody>
          <a:bodyPr/>
          <a:lstStyle/>
          <a:p>
            <a:r>
              <a:rPr lang="es-PE" sz="2600" b="1" dirty="0"/>
              <a:t>Uso de la grafía S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2900" dirty="0"/>
              <a:t>Aprendamos</a:t>
            </a:r>
            <a:r>
              <a:rPr lang="es-PE" dirty="0"/>
              <a:t> 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9140" y="2709223"/>
            <a:ext cx="10533066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Al terminar las palabras en </a:t>
            </a:r>
            <a:r>
              <a:rPr kumimoji="0" lang="es-PE" altLang="es-PE" sz="2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so y oso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, cuando son adjetivos.</a:t>
            </a: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2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Ejemplos: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ambicioso, inmenso, adverso, etc.</a:t>
            </a: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Las terminaciones </a:t>
            </a:r>
            <a:r>
              <a:rPr kumimoji="0" lang="es-PE" altLang="es-PE" sz="22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erso</a:t>
            </a:r>
            <a:r>
              <a:rPr kumimoji="0" lang="es-PE" altLang="es-PE" sz="2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, </a:t>
            </a:r>
            <a:r>
              <a:rPr kumimoji="0" lang="es-PE" altLang="es-PE" sz="22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ersa</a:t>
            </a:r>
            <a:r>
              <a:rPr kumimoji="0" lang="es-PE" altLang="es-PE" sz="2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.</a:t>
            </a:r>
            <a:endParaRPr kumimoji="0" lang="es-PE" altLang="es-PE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2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</a:t>
            </a:r>
            <a:r>
              <a:rPr kumimoji="0" lang="es-PE" altLang="es-PE" sz="2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: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adverso, viceversa, etc.</a:t>
            </a: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Cuando una palabra se quiere convertir a forma de superlativo se le agrega la terminación </a:t>
            </a:r>
            <a:r>
              <a:rPr kumimoji="0" lang="es-PE" altLang="es-PE" sz="22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ísimo</a:t>
            </a:r>
            <a:r>
              <a:rPr kumimoji="0" lang="es-PE" altLang="es-PE" sz="2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.</a:t>
            </a:r>
            <a:endParaRPr kumimoji="0" lang="es-PE" altLang="es-PE" sz="2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2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Ejemplo: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grande (forma de superlativo = grandísimo), </a:t>
            </a:r>
          </a:p>
        </p:txBody>
      </p:sp>
      <p:sp>
        <p:nvSpPr>
          <p:cNvPr id="5" name="Marcador de texto 15"/>
          <p:cNvSpPr>
            <a:spLocks noGrp="1"/>
          </p:cNvSpPr>
          <p:nvPr>
            <p:ph type="body" idx="16"/>
          </p:nvPr>
        </p:nvSpPr>
        <p:spPr>
          <a:xfrm>
            <a:off x="739140" y="1297350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</p:spTree>
    <p:extLst>
      <p:ext uri="{BB962C8B-B14F-4D97-AF65-F5344CB8AC3E}">
        <p14:creationId xmlns:p14="http://schemas.microsoft.com/office/powerpoint/2010/main" val="347660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616047" y="1841071"/>
            <a:ext cx="5017770" cy="389201"/>
          </a:xfrm>
        </p:spPr>
        <p:txBody>
          <a:bodyPr/>
          <a:lstStyle/>
          <a:p>
            <a:r>
              <a:rPr lang="es-PE" sz="2600" b="1" dirty="0"/>
              <a:t>Uso de la grafía C 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Aprendamos 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047" y="2307216"/>
            <a:ext cx="11288737" cy="37240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Por regla general, se escribirá -cc- cuando en alguna palabra de la</a:t>
            </a:r>
            <a:r>
              <a:rPr kumimoji="0" lang="es-PE" altLang="es-PE" sz="2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familia léxica aparezca el grupo</a:t>
            </a:r>
            <a:r>
              <a:rPr kumimoji="0" lang="es-PE" altLang="es-PE" sz="2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–</a:t>
            </a:r>
            <a:r>
              <a:rPr kumimoji="0" lang="es-PE" altLang="es-PE" sz="22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ct</a:t>
            </a:r>
            <a:r>
              <a:rPr kumimoji="0" lang="es-PE" altLang="es-PE" sz="2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-.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</a:t>
            </a: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Ejemplos:</a:t>
            </a:r>
            <a:r>
              <a:rPr kumimoji="0" lang="es-PE" altLang="es-PE" sz="20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adicción (por rela­ción con adicto), reducción (con reducto), dirección (con director). 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Hay sin embargo, palabras que se escriben con -cc- a pesar de no tener ninguna palabra</a:t>
            </a:r>
            <a:r>
              <a:rPr kumimoji="0" lang="es-PE" altLang="es-PE" sz="2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de su familia léxica con el grupo -</a:t>
            </a:r>
            <a:r>
              <a:rPr kumimoji="0" lang="es-PE" altLang="es-PE" sz="2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ct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-. </a:t>
            </a: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Ejemplos: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succión, cocción, confección, fricción, etc.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Otras muchas palabras de este grupo, que no tienen -</a:t>
            </a:r>
            <a:r>
              <a:rPr kumimoji="0" lang="es-PE" altLang="es-PE" sz="2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ct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- sino-t- en su familia léxica, se</a:t>
            </a:r>
            <a:r>
              <a:rPr kumimoji="0" lang="es-PE" altLang="es-PE" sz="22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 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escriben con una sola c. </a:t>
            </a:r>
            <a:endParaRPr kumimoji="0" lang="es-PE" altLang="es-P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Ejemplos: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rgbClr val="8200FF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 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uller Regular" pitchFamily="50" charset="0"/>
                <a:cs typeface="Arial" panose="020B0604020202020204" pitchFamily="34" charset="0"/>
              </a:rPr>
              <a:t>discreción (por relación con discreto), secreción (con secreto), etc.</a:t>
            </a:r>
            <a:endParaRPr kumimoji="0" lang="es-PE" altLang="es-P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ler Regular" pitchFamily="50" charset="0"/>
            </a:endParaRPr>
          </a:p>
        </p:txBody>
      </p:sp>
      <p:sp>
        <p:nvSpPr>
          <p:cNvPr id="9" name="Marcador de texto 15"/>
          <p:cNvSpPr>
            <a:spLocks noGrp="1"/>
          </p:cNvSpPr>
          <p:nvPr>
            <p:ph type="body" idx="16"/>
          </p:nvPr>
        </p:nvSpPr>
        <p:spPr>
          <a:xfrm>
            <a:off x="616047" y="1220089"/>
            <a:ext cx="5761167" cy="544038"/>
          </a:xfrm>
        </p:spPr>
        <p:txBody>
          <a:bodyPr/>
          <a:lstStyle/>
          <a:p>
            <a:r>
              <a:rPr lang="es-PE" sz="2600" b="1" dirty="0"/>
              <a:t>Habilidades de Redacción </a:t>
            </a:r>
          </a:p>
        </p:txBody>
      </p:sp>
    </p:spTree>
    <p:extLst>
      <p:ext uri="{BB962C8B-B14F-4D97-AF65-F5344CB8AC3E}">
        <p14:creationId xmlns:p14="http://schemas.microsoft.com/office/powerpoint/2010/main" val="67878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661C26-C326-495D-B716-422F573AB860}"/>
</file>

<file path=customXml/itemProps2.xml><?xml version="1.0" encoding="utf-8"?>
<ds:datastoreItem xmlns:ds="http://schemas.openxmlformats.org/officeDocument/2006/customXml" ds:itemID="{FE841546-B4F9-4F61-B0D5-FD15116F86B9}"/>
</file>

<file path=customXml/itemProps3.xml><?xml version="1.0" encoding="utf-8"?>
<ds:datastoreItem xmlns:ds="http://schemas.openxmlformats.org/officeDocument/2006/customXml" ds:itemID="{9BF01455-7046-4007-8191-A286B73563CE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3132</TotalTime>
  <Words>1159</Words>
  <Application>Microsoft Office PowerPoint</Application>
  <PresentationFormat>Panorámica</PresentationFormat>
  <Paragraphs>147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Muller Light</vt:lpstr>
      <vt:lpstr>Muller Regular</vt:lpstr>
      <vt:lpstr>Stag Book</vt:lpstr>
      <vt:lpstr>Wingdings</vt:lpstr>
      <vt:lpstr>tema_general</vt:lpstr>
      <vt:lpstr>Comunicación 2</vt:lpstr>
      <vt:lpstr>Semana 11 – Habilidades de redacción  </vt:lpstr>
      <vt:lpstr>Observamos y respondemos </vt:lpstr>
      <vt:lpstr>Aprendemos</vt:lpstr>
      <vt:lpstr>Aprendemos</vt:lpstr>
      <vt:lpstr>Aprendemos</vt:lpstr>
      <vt:lpstr>Aplicamos lo aprendido</vt:lpstr>
      <vt:lpstr>Aprendamos </vt:lpstr>
      <vt:lpstr>Aprendamos </vt:lpstr>
      <vt:lpstr>Aprendamos</vt:lpstr>
      <vt:lpstr>Aplicamos lo aprendido </vt:lpstr>
      <vt:lpstr>Aprendemos</vt:lpstr>
      <vt:lpstr>Aprendemos</vt:lpstr>
      <vt:lpstr>Aprendemos</vt:lpstr>
      <vt:lpstr>Conclusiones </vt:lpstr>
      <vt:lpstr>¡ Gracias por la atención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escrita</dc:title>
  <dc:creator>MADIAN HADIT CRUZ ZEVALLOS</dc:creator>
  <cp:lastModifiedBy>Carmen</cp:lastModifiedBy>
  <cp:revision>342</cp:revision>
  <dcterms:created xsi:type="dcterms:W3CDTF">2016-02-23T16:58:46Z</dcterms:created>
  <dcterms:modified xsi:type="dcterms:W3CDTF">2021-07-28T20:45:36Z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