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79" r:id="rId3"/>
    <p:sldId id="654" r:id="rId4"/>
    <p:sldId id="653" r:id="rId5"/>
    <p:sldId id="662" r:id="rId6"/>
    <p:sldId id="663" r:id="rId7"/>
    <p:sldId id="659" r:id="rId8"/>
    <p:sldId id="664" r:id="rId9"/>
    <p:sldId id="670" r:id="rId10"/>
    <p:sldId id="672" r:id="rId11"/>
    <p:sldId id="673" r:id="rId12"/>
    <p:sldId id="277" r:id="rId1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8" userDrawn="1">
          <p15:clr>
            <a:srgbClr val="A4A3A4"/>
          </p15:clr>
        </p15:guide>
        <p15:guide id="2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IAN HADIT CRUZ ZEVALLOS" initials="MHC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00FF"/>
    <a:srgbClr val="F0BDD0"/>
    <a:srgbClr val="EFB8CD"/>
    <a:srgbClr val="66CCFF"/>
    <a:srgbClr val="FE4128"/>
    <a:srgbClr val="A0CD28"/>
    <a:srgbClr val="C3E325"/>
    <a:srgbClr val="FE8372"/>
    <a:srgbClr val="43CFF7"/>
    <a:srgbClr val="199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0" autoAdjust="0"/>
    <p:restoredTop sz="86420" autoAdjust="0"/>
  </p:normalViewPr>
  <p:slideViewPr>
    <p:cSldViewPr snapToGrid="0">
      <p:cViewPr varScale="1">
        <p:scale>
          <a:sx n="62" d="100"/>
          <a:sy n="62" d="100"/>
        </p:scale>
        <p:origin x="1110" y="72"/>
      </p:cViewPr>
      <p:guideLst>
        <p:guide pos="98"/>
        <p:guide orient="horz" pos="4320"/>
      </p:guideLst>
    </p:cSldViewPr>
  </p:slideViewPr>
  <p:outlineViewPr>
    <p:cViewPr>
      <p:scale>
        <a:sx n="33" d="100"/>
        <a:sy n="33" d="100"/>
      </p:scale>
      <p:origin x="0" y="-642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2F18A-4B97-44EF-9B5C-BB08F23D86EB}" type="datetimeFigureOut">
              <a:rPr lang="es-PE" smtClean="0"/>
              <a:t>28/07/2021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112D5-499E-4B03-B712-01E37801B5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5901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112D5-499E-4B03-B712-01E37801B566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0246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112D5-499E-4B03-B712-01E37801B566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7065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112D5-499E-4B03-B712-01E37801B566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8186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112D5-499E-4B03-B712-01E37801B566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2251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112D5-499E-4B03-B712-01E37801B566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3996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112D5-499E-4B03-B712-01E37801B566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3996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112D5-499E-4B03-B712-01E37801B566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1892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(1 línea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827213" y="3141663"/>
            <a:ext cx="5521325" cy="482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0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9623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3"/>
          </p:nvPr>
        </p:nvSpPr>
        <p:spPr>
          <a:xfrm>
            <a:off x="739140" y="2055170"/>
            <a:ext cx="5017770" cy="38998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1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22" name="Subtítulo 2"/>
          <p:cNvSpPr>
            <a:spLocks noGrp="1"/>
          </p:cNvSpPr>
          <p:nvPr>
            <p:ph type="subTitle" idx="14"/>
          </p:nvPr>
        </p:nvSpPr>
        <p:spPr>
          <a:xfrm>
            <a:off x="739140" y="1294764"/>
            <a:ext cx="5017770" cy="5368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8200FF"/>
                </a:solidFill>
                <a:latin typeface="Muller Regular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 dirty="0"/>
          </a:p>
        </p:txBody>
      </p:sp>
      <p:sp>
        <p:nvSpPr>
          <p:cNvPr id="26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17453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er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678094" y="3047742"/>
            <a:ext cx="9405706" cy="76251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60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Gracias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77169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3DF5C4D-DE00-4802-A44F-21679DC0C76D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73446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(2 líneas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597818" y="2912265"/>
            <a:ext cx="5521325" cy="94139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30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br>
              <a:rPr lang="es-ES" dirty="0"/>
            </a:br>
            <a:r>
              <a:rPr lang="es-ES" dirty="0"/>
              <a:t>a 2 líneas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2278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1356361"/>
            <a:ext cx="10728960" cy="4598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5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295770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827213" y="3141663"/>
            <a:ext cx="5521325" cy="482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000" baseline="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endParaRPr lang="es-PE" dirty="0"/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2" hasCustomPrompt="1"/>
          </p:nvPr>
        </p:nvSpPr>
        <p:spPr>
          <a:xfrm rot="16200000">
            <a:off x="-984725" y="2952909"/>
            <a:ext cx="5521324" cy="860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latin typeface="Muller Regular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la descripción breve</a:t>
            </a:r>
          </a:p>
        </p:txBody>
      </p:sp>
    </p:spTree>
    <p:extLst>
      <p:ext uri="{BB962C8B-B14F-4D97-AF65-F5344CB8AC3E}">
        <p14:creationId xmlns:p14="http://schemas.microsoft.com/office/powerpoint/2010/main" val="165542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597818" y="2912265"/>
            <a:ext cx="5521325" cy="94139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3000" baseline="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br>
              <a:rPr lang="es-ES" dirty="0"/>
            </a:br>
            <a:r>
              <a:rPr lang="es-ES" dirty="0"/>
              <a:t>a 2 líneas</a:t>
            </a:r>
            <a:endParaRPr lang="es-PE" dirty="0"/>
          </a:p>
        </p:txBody>
      </p:sp>
      <p:sp>
        <p:nvSpPr>
          <p:cNvPr id="9" name="Marcador de texto 3"/>
          <p:cNvSpPr>
            <a:spLocks noGrp="1"/>
          </p:cNvSpPr>
          <p:nvPr>
            <p:ph type="body" sz="half" idx="2" hasCustomPrompt="1"/>
          </p:nvPr>
        </p:nvSpPr>
        <p:spPr>
          <a:xfrm rot="16200000">
            <a:off x="-509745" y="2952912"/>
            <a:ext cx="5521324" cy="860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latin typeface="Muller Regular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la descripción breve</a:t>
            </a:r>
          </a:p>
        </p:txBody>
      </p:sp>
    </p:spTree>
    <p:extLst>
      <p:ext uri="{BB962C8B-B14F-4D97-AF65-F5344CB8AC3E}">
        <p14:creationId xmlns:p14="http://schemas.microsoft.com/office/powerpoint/2010/main" val="1499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1294765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17" name="Marcador de contenido 2"/>
          <p:cNvSpPr>
            <a:spLocks noGrp="1"/>
          </p:cNvSpPr>
          <p:nvPr>
            <p:ph idx="1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295048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739140" y="2055170"/>
            <a:ext cx="5017770" cy="389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4" name="Marcador de contenido 2"/>
          <p:cNvSpPr>
            <a:spLocks noGrp="1"/>
          </p:cNvSpPr>
          <p:nvPr>
            <p:ph idx="14"/>
          </p:nvPr>
        </p:nvSpPr>
        <p:spPr>
          <a:xfrm>
            <a:off x="6450211" y="2073905"/>
            <a:ext cx="5017770" cy="389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33" name="Marcador de texto 2"/>
          <p:cNvSpPr>
            <a:spLocks noGrp="1"/>
          </p:cNvSpPr>
          <p:nvPr>
            <p:ph type="body" idx="16"/>
          </p:nvPr>
        </p:nvSpPr>
        <p:spPr>
          <a:xfrm>
            <a:off x="739141" y="1287619"/>
            <a:ext cx="5017770" cy="5440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solidFill>
                  <a:srgbClr val="8200FF"/>
                </a:solidFill>
                <a:latin typeface="Muller Regular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4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50211" y="1287619"/>
            <a:ext cx="5017770" cy="5440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solidFill>
                  <a:srgbClr val="8200FF"/>
                </a:solidFill>
                <a:latin typeface="Muller Regular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5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36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09819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5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56761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2055170"/>
            <a:ext cx="5017770" cy="38998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14" name="Marcador de contenido 2"/>
          <p:cNvSpPr>
            <a:spLocks noGrp="1"/>
          </p:cNvSpPr>
          <p:nvPr>
            <p:ph idx="1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7" name="Subtítulo 2"/>
          <p:cNvSpPr>
            <a:spLocks noGrp="1"/>
          </p:cNvSpPr>
          <p:nvPr>
            <p:ph type="subTitle" idx="14"/>
          </p:nvPr>
        </p:nvSpPr>
        <p:spPr>
          <a:xfrm>
            <a:off x="739140" y="1294763"/>
            <a:ext cx="5017770" cy="5368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8200FF"/>
                </a:solidFill>
                <a:latin typeface="Muller Regular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 dirty="0"/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3237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67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61" r:id="rId5"/>
    <p:sldLayoutId id="2147483652" r:id="rId6"/>
    <p:sldLayoutId id="2147483653" r:id="rId7"/>
    <p:sldLayoutId id="2147483663" r:id="rId8"/>
    <p:sldLayoutId id="2147483656" r:id="rId9"/>
    <p:sldLayoutId id="2147483657" r:id="rId10"/>
    <p:sldLayoutId id="2147483664" r:id="rId11"/>
    <p:sldLayoutId id="214748366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JgYQAipwrt0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es-PE" dirty="0">
                <a:ea typeface="+mn-ea"/>
                <a:cs typeface="+mn-cs"/>
              </a:rPr>
              <a:t>Comunicación 2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701800" y="5553306"/>
            <a:ext cx="10346763" cy="1094919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baseline="0">
                <a:solidFill>
                  <a:schemeClr val="bg1"/>
                </a:solidFill>
                <a:latin typeface="Stag Book" panose="02000503060000020004" pitchFamily="50" charset="0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s-PE" dirty="0">
                <a:ea typeface="+mn-ea"/>
                <a:cs typeface="+mn-cs"/>
              </a:rPr>
              <a:t>Exposición didáctica I</a:t>
            </a:r>
          </a:p>
          <a:p>
            <a:pPr>
              <a:spcBef>
                <a:spcPts val="1000"/>
              </a:spcBef>
            </a:pPr>
            <a:r>
              <a:rPr lang="es-PE" dirty="0">
                <a:ea typeface="+mn-ea"/>
                <a:cs typeface="+mn-cs"/>
              </a:rPr>
              <a:t>Semana 12</a:t>
            </a:r>
          </a:p>
        </p:txBody>
      </p:sp>
    </p:spTree>
    <p:extLst>
      <p:ext uri="{BB962C8B-B14F-4D97-AF65-F5344CB8AC3E}">
        <p14:creationId xmlns:p14="http://schemas.microsoft.com/office/powerpoint/2010/main" val="2669140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15">
            <a:extLst>
              <a:ext uri="{FF2B5EF4-FFF2-40B4-BE49-F238E27FC236}">
                <a16:creationId xmlns:a16="http://schemas.microsoft.com/office/drawing/2014/main" id="{6C00022A-1B9D-425D-9087-0AF7A6DAAC05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69643" y="1599487"/>
            <a:ext cx="6293157" cy="764571"/>
          </a:xfrm>
        </p:spPr>
        <p:txBody>
          <a:bodyPr/>
          <a:lstStyle/>
          <a:p>
            <a:r>
              <a:rPr lang="es-ES" sz="2600" dirty="0"/>
              <a:t>Prepara tu exposición didáctica en equipo</a:t>
            </a:r>
            <a:endParaRPr lang="es-PE" sz="2600" dirty="0"/>
          </a:p>
        </p:txBody>
      </p:sp>
      <p:sp>
        <p:nvSpPr>
          <p:cNvPr id="14" name="2 Marcador de contenido">
            <a:extLst>
              <a:ext uri="{FF2B5EF4-FFF2-40B4-BE49-F238E27FC236}">
                <a16:creationId xmlns:a16="http://schemas.microsoft.com/office/drawing/2014/main" id="{D5D31EF2-B4AF-4410-95B8-35B5C0F969A8}"/>
              </a:ext>
            </a:extLst>
          </p:cNvPr>
          <p:cNvSpPr txBox="1">
            <a:spLocks/>
          </p:cNvSpPr>
          <p:nvPr/>
        </p:nvSpPr>
        <p:spPr>
          <a:xfrm>
            <a:off x="1117936" y="2790934"/>
            <a:ext cx="5794308" cy="246757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prstClr val="black"/>
                </a:solidFill>
              </a:rPr>
              <a:t>Unirse en equipos.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PE" sz="2000" dirty="0">
              <a:solidFill>
                <a:prstClr val="black"/>
              </a:solidFill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prstClr val="black"/>
                </a:solidFill>
              </a:rPr>
              <a:t>Seleccionen un tema para desarrollar una exposición didáctica. 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PE" sz="2000" dirty="0">
              <a:solidFill>
                <a:prstClr val="black"/>
              </a:solidFill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prstClr val="black"/>
                </a:solidFill>
              </a:rPr>
              <a:t>Identificar la estructura y las técnicas para su aplicación.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PE" sz="2000" dirty="0">
              <a:solidFill>
                <a:prstClr val="black"/>
              </a:solidFill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PE" sz="2000" dirty="0">
              <a:solidFill>
                <a:prstClr val="black"/>
              </a:solidFill>
            </a:endParaRPr>
          </a:p>
        </p:txBody>
      </p:sp>
      <p:sp>
        <p:nvSpPr>
          <p:cNvPr id="12" name="Título 5">
            <a:extLst>
              <a:ext uri="{FF2B5EF4-FFF2-40B4-BE49-F238E27FC236}">
                <a16:creationId xmlns:a16="http://schemas.microsoft.com/office/drawing/2014/main" id="{75D25D51-6F35-4D36-9790-5F11AD969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</p:spPr>
        <p:txBody>
          <a:bodyPr>
            <a:noAutofit/>
          </a:bodyPr>
          <a:lstStyle/>
          <a:p>
            <a:r>
              <a:rPr lang="es-PE" sz="2600" dirty="0"/>
              <a:t>Aplicamos lo aprendido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8867D75-4A44-4352-9187-029AED411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264" y="1981772"/>
            <a:ext cx="4365717" cy="246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98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C5D358C-3A8D-4026-A175-32E5221B7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498" y="2065809"/>
            <a:ext cx="9681790" cy="389985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dirty="0"/>
              <a:t>La exposición debe ser planificada con anticipación para estructurar tu discurso.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dirty="0"/>
              <a:t>No te olvides de adecuar tu registro lingüístico según la situación comunicativa.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73E9B2-5D33-42CF-9CA4-82DFFC90B7D1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DF628B2-16DA-4FD4-9C20-487DFF330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93AFB74-601F-458D-8A17-959CA4DB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Conclusiones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205FFED-6331-41E2-9615-3B8067230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176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6076" y="3224388"/>
            <a:ext cx="9405706" cy="762517"/>
          </a:xfrm>
        </p:spPr>
        <p:txBody>
          <a:bodyPr/>
          <a:lstStyle/>
          <a:p>
            <a:pPr algn="ctr"/>
            <a:r>
              <a:rPr lang="es-PE" dirty="0"/>
              <a:t>¡ Gracias por la atención !</a:t>
            </a:r>
          </a:p>
        </p:txBody>
      </p:sp>
    </p:spTree>
    <p:extLst>
      <p:ext uri="{BB962C8B-B14F-4D97-AF65-F5344CB8AC3E}">
        <p14:creationId xmlns:p14="http://schemas.microsoft.com/office/powerpoint/2010/main" val="294565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contenido 15"/>
          <p:cNvSpPr>
            <a:spLocks noGrp="1"/>
          </p:cNvSpPr>
          <p:nvPr>
            <p:ph idx="1"/>
          </p:nvPr>
        </p:nvSpPr>
        <p:spPr>
          <a:xfrm>
            <a:off x="1028288" y="2324739"/>
            <a:ext cx="4439471" cy="3899859"/>
          </a:xfrm>
        </p:spPr>
        <p:txBody>
          <a:bodyPr/>
          <a:lstStyle/>
          <a:p>
            <a:r>
              <a:rPr lang="es-PE" sz="2400" dirty="0">
                <a:solidFill>
                  <a:srgbClr val="404040"/>
                </a:solidFill>
                <a:effectLst/>
                <a:ea typeface="Muller Light" pitchFamily="50" charset="0"/>
                <a:cs typeface="Calibri" panose="020F0502020204030204" pitchFamily="34" charset="0"/>
              </a:rPr>
              <a:t>Aplica la técnica de exposición reconociendo la estructura y aplicando las técnicas de redacción.</a:t>
            </a:r>
            <a:endParaRPr lang="es-PE" sz="2400" dirty="0">
              <a:solidFill>
                <a:srgbClr val="404040"/>
              </a:solidFill>
              <a:effectLst/>
              <a:ea typeface="Muller Light" pitchFamily="50" charset="0"/>
              <a:cs typeface="Muller Light" pitchFamily="50" charset="0"/>
            </a:endParaRPr>
          </a:p>
          <a:p>
            <a:endParaRPr lang="es-PE" sz="2000" dirty="0"/>
          </a:p>
        </p:txBody>
      </p:sp>
      <p:sp>
        <p:nvSpPr>
          <p:cNvPr id="19" name="Marcador de contenido 18"/>
          <p:cNvSpPr>
            <a:spLocks noGrp="1"/>
          </p:cNvSpPr>
          <p:nvPr>
            <p:ph idx="14"/>
          </p:nvPr>
        </p:nvSpPr>
        <p:spPr>
          <a:xfrm>
            <a:off x="6435093" y="2188168"/>
            <a:ext cx="4655133" cy="3899859"/>
          </a:xfrm>
        </p:spPr>
        <p:txBody>
          <a:bodyPr/>
          <a:lstStyle/>
          <a:p>
            <a:pPr algn="just"/>
            <a:r>
              <a:rPr lang="es-ES" sz="2200" b="1" dirty="0">
                <a:solidFill>
                  <a:srgbClr val="404040"/>
                </a:solidFill>
                <a:effectLst/>
                <a:ea typeface="Muller Light" pitchFamily="50" charset="0"/>
                <a:cs typeface="Calibri" panose="020F0502020204030204" pitchFamily="34" charset="0"/>
              </a:rPr>
              <a:t>Exposición Didáctica I</a:t>
            </a:r>
            <a:endParaRPr lang="es-PE" sz="2200" dirty="0">
              <a:solidFill>
                <a:srgbClr val="404040"/>
              </a:solidFill>
              <a:effectLst/>
              <a:ea typeface="Muller Light" pitchFamily="50" charset="0"/>
              <a:cs typeface="Muller Light" pitchFamily="50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PE" sz="2200" dirty="0">
                <a:solidFill>
                  <a:srgbClr val="404040"/>
                </a:solidFill>
                <a:effectLst/>
                <a:ea typeface="Muller Light" pitchFamily="50" charset="0"/>
                <a:cs typeface="Arial" panose="020B0604020202020204" pitchFamily="34" charset="0"/>
              </a:rPr>
              <a:t>Importancia</a:t>
            </a:r>
            <a:endParaRPr lang="es-PE" sz="2200" dirty="0">
              <a:solidFill>
                <a:srgbClr val="404040"/>
              </a:solidFill>
              <a:effectLst/>
              <a:ea typeface="Muller Light" pitchFamily="50" charset="0"/>
              <a:cs typeface="Muller Light" pitchFamily="50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PE" sz="2200" dirty="0">
                <a:solidFill>
                  <a:srgbClr val="404040"/>
                </a:solidFill>
                <a:effectLst/>
                <a:ea typeface="Muller Light" pitchFamily="50" charset="0"/>
                <a:cs typeface="Arial" panose="020B0604020202020204" pitchFamily="34" charset="0"/>
              </a:rPr>
              <a:t>Estructura </a:t>
            </a:r>
            <a:endParaRPr lang="es-PE" sz="2200" dirty="0">
              <a:solidFill>
                <a:srgbClr val="404040"/>
              </a:solidFill>
              <a:effectLst/>
              <a:ea typeface="Muller Light" pitchFamily="50" charset="0"/>
              <a:cs typeface="Muller Light" pitchFamily="50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PE" sz="2200" dirty="0">
                <a:solidFill>
                  <a:srgbClr val="404040"/>
                </a:solidFill>
                <a:effectLst/>
                <a:ea typeface="Muller Light" pitchFamily="50" charset="0"/>
                <a:cs typeface="Arial" panose="020B0604020202020204" pitchFamily="34" charset="0"/>
              </a:rPr>
              <a:t>Tipos de secuencia</a:t>
            </a:r>
            <a:endParaRPr lang="es-PE" sz="2200" dirty="0">
              <a:solidFill>
                <a:srgbClr val="404040"/>
              </a:solidFill>
              <a:effectLst/>
              <a:ea typeface="Muller Light" pitchFamily="50" charset="0"/>
              <a:cs typeface="Muller Light" pitchFamily="50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PE" sz="2200" dirty="0">
                <a:solidFill>
                  <a:srgbClr val="404040"/>
                </a:solidFill>
                <a:effectLst/>
                <a:ea typeface="Muller Light" pitchFamily="50" charset="0"/>
                <a:cs typeface="Arial" panose="020B0604020202020204" pitchFamily="34" charset="0"/>
              </a:rPr>
              <a:t>Estrategias de exposición</a:t>
            </a:r>
            <a:endParaRPr lang="es-PE" sz="2200" dirty="0">
              <a:solidFill>
                <a:srgbClr val="404040"/>
              </a:solidFill>
              <a:effectLst/>
              <a:ea typeface="Muller Light" pitchFamily="50" charset="0"/>
              <a:cs typeface="Muller Light" pitchFamily="50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PE" sz="2200" dirty="0">
                <a:solidFill>
                  <a:srgbClr val="404040"/>
                </a:solidFill>
                <a:effectLst/>
                <a:ea typeface="Muller Light" pitchFamily="50" charset="0"/>
                <a:cs typeface="Arial" panose="020B0604020202020204" pitchFamily="34" charset="0"/>
              </a:rPr>
              <a:t>Recursos de apoyo</a:t>
            </a:r>
            <a:endParaRPr lang="es-PE" sz="2200" dirty="0">
              <a:solidFill>
                <a:srgbClr val="404040"/>
              </a:solidFill>
              <a:effectLst/>
              <a:ea typeface="Muller Light" pitchFamily="50" charset="0"/>
              <a:cs typeface="Muller Light" pitchFamily="50" charset="0"/>
            </a:endParaRPr>
          </a:p>
          <a:p>
            <a:pPr lvl="0"/>
            <a:endParaRPr lang="es-PE" sz="2000" dirty="0"/>
          </a:p>
        </p:txBody>
      </p:sp>
      <p:sp>
        <p:nvSpPr>
          <p:cNvPr id="20" name="Marcador de texto 19"/>
          <p:cNvSpPr>
            <a:spLocks noGrp="1"/>
          </p:cNvSpPr>
          <p:nvPr>
            <p:ph type="body" idx="16"/>
          </p:nvPr>
        </p:nvSpPr>
        <p:spPr>
          <a:xfrm>
            <a:off x="739139" y="1557767"/>
            <a:ext cx="5017770" cy="544038"/>
          </a:xfrm>
        </p:spPr>
        <p:txBody>
          <a:bodyPr/>
          <a:lstStyle/>
          <a:p>
            <a:r>
              <a:rPr lang="es-PE" sz="2400" b="1" dirty="0"/>
              <a:t>Logro de aprendizaje</a:t>
            </a: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3"/>
          </p:nvPr>
        </p:nvSpPr>
        <p:spPr>
          <a:xfrm>
            <a:off x="6760557" y="1572373"/>
            <a:ext cx="5017770" cy="544038"/>
          </a:xfrm>
        </p:spPr>
        <p:txBody>
          <a:bodyPr/>
          <a:lstStyle/>
          <a:p>
            <a:r>
              <a:rPr lang="es-PE" sz="2400" b="1" dirty="0"/>
              <a:t>Contenidos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739139" y="693028"/>
            <a:ext cx="10855841" cy="381955"/>
          </a:xfrm>
        </p:spPr>
        <p:txBody>
          <a:bodyPr>
            <a:noAutofit/>
          </a:bodyPr>
          <a:lstStyle/>
          <a:p>
            <a:r>
              <a:rPr lang="es-PE" sz="2600"/>
              <a:t>Semana  16: </a:t>
            </a:r>
            <a:r>
              <a:rPr lang="es-PE" sz="2600" dirty="0"/>
              <a:t>Exposición Didáctica I</a:t>
            </a:r>
          </a:p>
        </p:txBody>
      </p:sp>
      <p:sp>
        <p:nvSpPr>
          <p:cNvPr id="17" name="Marcador de texto 1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7082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600" dirty="0"/>
              <a:t>Observamos y respondemos</a:t>
            </a:r>
          </a:p>
        </p:txBody>
      </p:sp>
      <p:sp>
        <p:nvSpPr>
          <p:cNvPr id="11" name="2 Marcador de contenido"/>
          <p:cNvSpPr>
            <a:spLocks noGrp="1"/>
          </p:cNvSpPr>
          <p:nvPr>
            <p:ph sz="quarter" idx="1"/>
          </p:nvPr>
        </p:nvSpPr>
        <p:spPr>
          <a:xfrm>
            <a:off x="1043941" y="2899084"/>
            <a:ext cx="4163060" cy="1317316"/>
          </a:xfrm>
        </p:spPr>
        <p:txBody>
          <a:bodyPr/>
          <a:lstStyle/>
          <a:p>
            <a:pPr algn="ctr"/>
            <a:r>
              <a:rPr lang="es-PE" sz="2400" dirty="0">
                <a:solidFill>
                  <a:srgbClr val="8200FF"/>
                </a:solidFill>
              </a:rPr>
              <a:t>Mira el video y analiza como presenta el tema 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2" name="1 Rectángulo"/>
          <p:cNvSpPr/>
          <p:nvPr/>
        </p:nvSpPr>
        <p:spPr>
          <a:xfrm>
            <a:off x="5830018" y="4877178"/>
            <a:ext cx="5352812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i="1" dirty="0">
                <a:hlinkClick r:id="rId2"/>
              </a:rPr>
              <a:t>https://www.youtube.com/watch?v=JgYQAipwrt0</a:t>
            </a:r>
            <a:endParaRPr lang="es-PE" sz="2000" i="1" dirty="0"/>
          </a:p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168A1C-CA57-48EA-AF51-3C4CFA30D5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39" t="18994" r="33517" b="28873"/>
          <a:stretch/>
        </p:blipFill>
        <p:spPr>
          <a:xfrm>
            <a:off x="5830018" y="1980822"/>
            <a:ext cx="5106000" cy="247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8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5"/>
          <p:cNvSpPr>
            <a:spLocks noGrp="1"/>
          </p:cNvSpPr>
          <p:nvPr>
            <p:ph type="body" idx="16"/>
          </p:nvPr>
        </p:nvSpPr>
        <p:spPr>
          <a:xfrm>
            <a:off x="739140" y="1593796"/>
            <a:ext cx="4191000" cy="544038"/>
          </a:xfrm>
        </p:spPr>
        <p:txBody>
          <a:bodyPr/>
          <a:lstStyle/>
          <a:p>
            <a:r>
              <a:rPr lang="es-PE" sz="2600" b="1" dirty="0"/>
              <a:t>Exposición Didáctica</a:t>
            </a:r>
          </a:p>
        </p:txBody>
      </p:sp>
      <p:sp>
        <p:nvSpPr>
          <p:cNvPr id="8" name="2 Marcador de contenido"/>
          <p:cNvSpPr>
            <a:spLocks noGrp="1"/>
          </p:cNvSpPr>
          <p:nvPr>
            <p:ph sz="quarter" idx="1"/>
          </p:nvPr>
        </p:nvSpPr>
        <p:spPr>
          <a:xfrm>
            <a:off x="739140" y="2372876"/>
            <a:ext cx="5237479" cy="3503268"/>
          </a:xfrm>
        </p:spPr>
        <p:txBody>
          <a:bodyPr/>
          <a:lstStyle/>
          <a:p>
            <a:pPr algn="just"/>
            <a:r>
              <a:rPr lang="es-ES" sz="2400" dirty="0">
                <a:sym typeface="Symbol" panose="05050102010706020507" pitchFamily="18" charset="2"/>
              </a:rPr>
              <a:t>Una exposición oral consiste en hablar en público sobre un tema determinado, el cual hemos investigado previamente.</a:t>
            </a:r>
          </a:p>
          <a:p>
            <a:pPr algn="just"/>
            <a:r>
              <a:rPr lang="es-ES" sz="2400" dirty="0">
                <a:sym typeface="Symbol" panose="05050102010706020507" pitchFamily="18" charset="2"/>
              </a:rPr>
              <a:t>Llega a ser didáctica por la aplicación de algunos elementos.  </a:t>
            </a:r>
            <a:endParaRPr lang="es-ES" sz="2400" dirty="0">
              <a:latin typeface="+mn-lt"/>
            </a:endParaRPr>
          </a:p>
          <a:p>
            <a:pPr algn="just">
              <a:buNone/>
            </a:pPr>
            <a:endParaRPr lang="es-ES" sz="200" dirty="0">
              <a:latin typeface="+mn-lt"/>
            </a:endParaRPr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</p:spPr>
        <p:txBody>
          <a:bodyPr>
            <a:noAutofit/>
          </a:bodyPr>
          <a:lstStyle/>
          <a:p>
            <a:r>
              <a:rPr lang="es-PE" sz="2600" dirty="0"/>
              <a:t>Aprendemos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D49761D-25F9-4077-87FB-666FEC7B5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206" y="1865815"/>
            <a:ext cx="5489790" cy="274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4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5"/>
          <p:cNvSpPr>
            <a:spLocks noGrp="1"/>
          </p:cNvSpPr>
          <p:nvPr>
            <p:ph type="body" idx="16"/>
          </p:nvPr>
        </p:nvSpPr>
        <p:spPr>
          <a:xfrm>
            <a:off x="922021" y="1653062"/>
            <a:ext cx="4191000" cy="544038"/>
          </a:xfrm>
        </p:spPr>
        <p:txBody>
          <a:bodyPr/>
          <a:lstStyle/>
          <a:p>
            <a:r>
              <a:rPr lang="es-PE" sz="2600" b="1" dirty="0"/>
              <a:t>Consta de 3 elementos:</a:t>
            </a:r>
          </a:p>
          <a:p>
            <a:endParaRPr lang="es-PE" sz="2600" b="1" dirty="0"/>
          </a:p>
        </p:txBody>
      </p:sp>
      <p:sp>
        <p:nvSpPr>
          <p:cNvPr id="8" name="2 Marcador de contenido"/>
          <p:cNvSpPr>
            <a:spLocks noGrp="1"/>
          </p:cNvSpPr>
          <p:nvPr>
            <p:ph sz="quarter" idx="1"/>
          </p:nvPr>
        </p:nvSpPr>
        <p:spPr>
          <a:xfrm>
            <a:off x="700204" y="3292609"/>
            <a:ext cx="3424800" cy="2898329"/>
          </a:xfrm>
        </p:spPr>
        <p:txBody>
          <a:bodyPr/>
          <a:lstStyle/>
          <a:p>
            <a:pPr algn="ctr"/>
            <a:r>
              <a:rPr lang="es-PE" sz="2400" b="1" dirty="0"/>
              <a:t>Lenguaje didáctico </a:t>
            </a:r>
          </a:p>
          <a:p>
            <a:pPr algn="just"/>
            <a:r>
              <a:rPr lang="es-PE" sz="2000" dirty="0"/>
              <a:t>Sirve para orientar el aprendizaje de los alumnos.</a:t>
            </a:r>
          </a:p>
          <a:p>
            <a:pPr algn="just"/>
            <a:r>
              <a:rPr lang="es-ES" sz="2000" dirty="0"/>
              <a:t>Nota: Evita el uso de muletillas, tales como “eh”, “no”, </a:t>
            </a:r>
            <a:endParaRPr lang="es-PE" sz="2000" dirty="0"/>
          </a:p>
          <a:p>
            <a:pPr>
              <a:buNone/>
            </a:pPr>
            <a:endParaRPr lang="es-ES" sz="200" dirty="0">
              <a:latin typeface="+mn-lt"/>
            </a:endParaRPr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</p:spPr>
        <p:txBody>
          <a:bodyPr>
            <a:noAutofit/>
          </a:bodyPr>
          <a:lstStyle/>
          <a:p>
            <a:r>
              <a:rPr lang="es-PE" sz="2600" dirty="0"/>
              <a:t>Aprendemos</a:t>
            </a:r>
          </a:p>
        </p:txBody>
      </p:sp>
      <p:sp>
        <p:nvSpPr>
          <p:cNvPr id="6" name="2 Marcador de contenido"/>
          <p:cNvSpPr>
            <a:spLocks noGrp="1"/>
          </p:cNvSpPr>
          <p:nvPr>
            <p:ph sz="quarter" idx="1"/>
          </p:nvPr>
        </p:nvSpPr>
        <p:spPr>
          <a:xfrm>
            <a:off x="4534095" y="3292609"/>
            <a:ext cx="3447660" cy="2226229"/>
          </a:xfrm>
        </p:spPr>
        <p:txBody>
          <a:bodyPr/>
          <a:lstStyle/>
          <a:p>
            <a:pPr algn="ctr"/>
            <a:r>
              <a:rPr lang="es-PE" sz="2400" b="1" dirty="0"/>
              <a:t>Material de apoyo</a:t>
            </a:r>
          </a:p>
          <a:p>
            <a:pPr algn="just"/>
            <a:r>
              <a:rPr lang="es-PE" sz="2000" dirty="0"/>
              <a:t>Puedes complementar tu exposición con recursos visuales, tangibles o auditivos para que captes la atención del público.</a:t>
            </a:r>
          </a:p>
          <a:p>
            <a:pPr>
              <a:buNone/>
            </a:pPr>
            <a:endParaRPr lang="es-ES" sz="200" dirty="0">
              <a:latin typeface="+mn-lt"/>
            </a:endParaRPr>
          </a:p>
        </p:txBody>
      </p:sp>
      <p:sp>
        <p:nvSpPr>
          <p:cNvPr id="9" name="2 Marcador de contenido"/>
          <p:cNvSpPr>
            <a:spLocks noGrp="1"/>
          </p:cNvSpPr>
          <p:nvPr>
            <p:ph sz="quarter" idx="1"/>
          </p:nvPr>
        </p:nvSpPr>
        <p:spPr>
          <a:xfrm>
            <a:off x="8564792" y="3292609"/>
            <a:ext cx="3081107" cy="2088860"/>
          </a:xfrm>
        </p:spPr>
        <p:txBody>
          <a:bodyPr/>
          <a:lstStyle/>
          <a:p>
            <a:pPr algn="ctr"/>
            <a:r>
              <a:rPr lang="es-PE" sz="2400" b="1" dirty="0"/>
              <a:t>Acción: </a:t>
            </a:r>
          </a:p>
          <a:p>
            <a:pPr algn="just"/>
            <a:r>
              <a:rPr lang="es-PE" sz="2000" dirty="0"/>
              <a:t>Después de la exposición es conveniente que interactúes con el público. </a:t>
            </a:r>
          </a:p>
        </p:txBody>
      </p:sp>
      <p:cxnSp>
        <p:nvCxnSpPr>
          <p:cNvPr id="3" name="2 Conector recto"/>
          <p:cNvCxnSpPr/>
          <p:nvPr/>
        </p:nvCxnSpPr>
        <p:spPr>
          <a:xfrm>
            <a:off x="4279900" y="2468551"/>
            <a:ext cx="0" cy="3407329"/>
          </a:xfrm>
          <a:prstGeom prst="line">
            <a:avLst/>
          </a:prstGeom>
          <a:ln>
            <a:solidFill>
              <a:srgbClr val="82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8235950" y="2345771"/>
            <a:ext cx="19050" cy="3407329"/>
          </a:xfrm>
          <a:prstGeom prst="line">
            <a:avLst/>
          </a:prstGeom>
          <a:ln>
            <a:solidFill>
              <a:srgbClr val="82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11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Pentágono"/>
          <p:cNvSpPr/>
          <p:nvPr/>
        </p:nvSpPr>
        <p:spPr>
          <a:xfrm>
            <a:off x="1324040" y="5192211"/>
            <a:ext cx="2362200" cy="641586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18 Pentágono"/>
          <p:cNvSpPr/>
          <p:nvPr/>
        </p:nvSpPr>
        <p:spPr>
          <a:xfrm>
            <a:off x="1336740" y="3879315"/>
            <a:ext cx="2362200" cy="641586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2 Pentágono"/>
          <p:cNvSpPr/>
          <p:nvPr/>
        </p:nvSpPr>
        <p:spPr>
          <a:xfrm>
            <a:off x="1336740" y="2597667"/>
            <a:ext cx="2362200" cy="641586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Marcador de texto 15"/>
          <p:cNvSpPr>
            <a:spLocks noGrp="1"/>
          </p:cNvSpPr>
          <p:nvPr>
            <p:ph type="body" idx="16"/>
          </p:nvPr>
        </p:nvSpPr>
        <p:spPr>
          <a:xfrm>
            <a:off x="932068" y="1447088"/>
            <a:ext cx="10218532" cy="544038"/>
          </a:xfrm>
        </p:spPr>
        <p:txBody>
          <a:bodyPr/>
          <a:lstStyle/>
          <a:p>
            <a:r>
              <a:rPr lang="es-ES" sz="2600" b="1" dirty="0"/>
              <a:t>Estructura y pasos para realizar una buena exposición.</a:t>
            </a:r>
            <a:endParaRPr lang="es-PE" sz="2600" b="1" dirty="0"/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</p:spPr>
        <p:txBody>
          <a:bodyPr>
            <a:noAutofit/>
          </a:bodyPr>
          <a:lstStyle/>
          <a:p>
            <a:r>
              <a:rPr lang="es-PE" sz="2600" dirty="0"/>
              <a:t>Aprendemos</a:t>
            </a:r>
          </a:p>
        </p:txBody>
      </p:sp>
      <p:sp>
        <p:nvSpPr>
          <p:cNvPr id="10" name="2 Marcador de contenido">
            <a:extLst>
              <a:ext uri="{FF2B5EF4-FFF2-40B4-BE49-F238E27FC236}">
                <a16:creationId xmlns:a16="http://schemas.microsoft.com/office/drawing/2014/main" id="{4C303934-55F5-4CF6-A1CA-16C5B58D3CBB}"/>
              </a:ext>
            </a:extLst>
          </p:cNvPr>
          <p:cNvSpPr txBox="1">
            <a:spLocks/>
          </p:cNvSpPr>
          <p:nvPr/>
        </p:nvSpPr>
        <p:spPr>
          <a:xfrm>
            <a:off x="3986963" y="2597667"/>
            <a:ext cx="6896937" cy="6415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E" sz="2000" dirty="0"/>
              <a:t>Establece actividades para captar la atención y motivar la participación.</a:t>
            </a:r>
            <a:endParaRPr lang="es-PE" sz="2000" dirty="0">
              <a:solidFill>
                <a:prstClr val="black"/>
              </a:solidFill>
            </a:endParaRPr>
          </a:p>
        </p:txBody>
      </p:sp>
      <p:sp>
        <p:nvSpPr>
          <p:cNvPr id="12" name="2 Marcador de contenido">
            <a:extLst>
              <a:ext uri="{FF2B5EF4-FFF2-40B4-BE49-F238E27FC236}">
                <a16:creationId xmlns:a16="http://schemas.microsoft.com/office/drawing/2014/main" id="{260EC9AD-0071-4129-B4E1-E8EB5EC662B1}"/>
              </a:ext>
            </a:extLst>
          </p:cNvPr>
          <p:cNvSpPr txBox="1">
            <a:spLocks/>
          </p:cNvSpPr>
          <p:nvPr/>
        </p:nvSpPr>
        <p:spPr>
          <a:xfrm>
            <a:off x="4012362" y="3676339"/>
            <a:ext cx="6604837" cy="9080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prstClr val="black"/>
                </a:solidFill>
              </a:rPr>
              <a:t>Desarrollamos el argumento que hemos formado a lo largo de la preparación previa. Utilizando recursos como el </a:t>
            </a:r>
            <a:r>
              <a:rPr lang="es-ES" sz="2000" dirty="0" err="1">
                <a:solidFill>
                  <a:prstClr val="black"/>
                </a:solidFill>
              </a:rPr>
              <a:t>storytelling</a:t>
            </a:r>
            <a:r>
              <a:rPr lang="es-ES" sz="2000" dirty="0">
                <a:solidFill>
                  <a:prstClr val="black"/>
                </a:solidFill>
              </a:rPr>
              <a:t>, aplicando un poco de humor y apoyo visual y material.</a:t>
            </a:r>
            <a:endParaRPr lang="es-ES" sz="200" dirty="0">
              <a:latin typeface="+mn-lt"/>
            </a:endParaRPr>
          </a:p>
        </p:txBody>
      </p:sp>
      <p:sp>
        <p:nvSpPr>
          <p:cNvPr id="14" name="2 Marcador de contenido">
            <a:extLst>
              <a:ext uri="{FF2B5EF4-FFF2-40B4-BE49-F238E27FC236}">
                <a16:creationId xmlns:a16="http://schemas.microsoft.com/office/drawing/2014/main" id="{D29D9CA6-9F03-450B-A684-537400C0E4CC}"/>
              </a:ext>
            </a:extLst>
          </p:cNvPr>
          <p:cNvSpPr txBox="1">
            <a:spLocks/>
          </p:cNvSpPr>
          <p:nvPr/>
        </p:nvSpPr>
        <p:spPr>
          <a:xfrm>
            <a:off x="4101150" y="5230311"/>
            <a:ext cx="6604950" cy="9080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/>
              <a:t>Realizar una recapitulación de ideas y cierra con una frase, un mensaje o un video que llame a la reflexión. </a:t>
            </a:r>
          </a:p>
        </p:txBody>
      </p:sp>
      <p:sp>
        <p:nvSpPr>
          <p:cNvPr id="15" name="2 CuadroTexto">
            <a:extLst>
              <a:ext uri="{FF2B5EF4-FFF2-40B4-BE49-F238E27FC236}">
                <a16:creationId xmlns:a16="http://schemas.microsoft.com/office/drawing/2014/main" id="{A7C9AF8C-3DEF-43F7-A4B0-ECC599216C84}"/>
              </a:ext>
            </a:extLst>
          </p:cNvPr>
          <p:cNvSpPr txBox="1"/>
          <p:nvPr/>
        </p:nvSpPr>
        <p:spPr>
          <a:xfrm>
            <a:off x="1607613" y="2718405"/>
            <a:ext cx="1503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>
                <a:latin typeface="Muller Regular" pitchFamily="50" charset="0"/>
              </a:rPr>
              <a:t>Introducción</a:t>
            </a:r>
          </a:p>
        </p:txBody>
      </p:sp>
      <p:sp>
        <p:nvSpPr>
          <p:cNvPr id="16" name="9 CuadroTexto">
            <a:extLst>
              <a:ext uri="{FF2B5EF4-FFF2-40B4-BE49-F238E27FC236}">
                <a16:creationId xmlns:a16="http://schemas.microsoft.com/office/drawing/2014/main" id="{D98B8BA5-5272-4819-983C-9968D4138D80}"/>
              </a:ext>
            </a:extLst>
          </p:cNvPr>
          <p:cNvSpPr txBox="1"/>
          <p:nvPr/>
        </p:nvSpPr>
        <p:spPr>
          <a:xfrm>
            <a:off x="1764211" y="3963005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>
                <a:latin typeface="Muller Regular" pitchFamily="50" charset="0"/>
              </a:rPr>
              <a:t>Desarrollo</a:t>
            </a:r>
          </a:p>
        </p:txBody>
      </p:sp>
      <p:sp>
        <p:nvSpPr>
          <p:cNvPr id="18" name="11 CuadroTexto">
            <a:extLst>
              <a:ext uri="{FF2B5EF4-FFF2-40B4-BE49-F238E27FC236}">
                <a16:creationId xmlns:a16="http://schemas.microsoft.com/office/drawing/2014/main" id="{05E1D12A-0307-471D-8AA8-414047020A64}"/>
              </a:ext>
            </a:extLst>
          </p:cNvPr>
          <p:cNvSpPr txBox="1"/>
          <p:nvPr/>
        </p:nvSpPr>
        <p:spPr>
          <a:xfrm>
            <a:off x="1658413" y="5309632"/>
            <a:ext cx="1455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>
                <a:latin typeface="Muller Regular" pitchFamily="50" charset="0"/>
              </a:rPr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336825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15">
            <a:extLst>
              <a:ext uri="{FF2B5EF4-FFF2-40B4-BE49-F238E27FC236}">
                <a16:creationId xmlns:a16="http://schemas.microsoft.com/office/drawing/2014/main" id="{6C00022A-1B9D-425D-9087-0AF7A6DAAC05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203585" y="556548"/>
            <a:ext cx="8623913" cy="544038"/>
          </a:xfrm>
        </p:spPr>
        <p:txBody>
          <a:bodyPr/>
          <a:lstStyle/>
          <a:p>
            <a:r>
              <a:rPr lang="es-ES" sz="2600" b="1" dirty="0"/>
              <a:t>Tipos de secuencia oral del tema</a:t>
            </a:r>
            <a:endParaRPr lang="es-PE" sz="2600" b="1" dirty="0"/>
          </a:p>
        </p:txBody>
      </p:sp>
      <p:sp>
        <p:nvSpPr>
          <p:cNvPr id="14" name="2 Marcador de contenido">
            <a:extLst>
              <a:ext uri="{FF2B5EF4-FFF2-40B4-BE49-F238E27FC236}">
                <a16:creationId xmlns:a16="http://schemas.microsoft.com/office/drawing/2014/main" id="{D5D31EF2-B4AF-4410-95B8-35B5C0F969A8}"/>
              </a:ext>
            </a:extLst>
          </p:cNvPr>
          <p:cNvSpPr txBox="1">
            <a:spLocks/>
          </p:cNvSpPr>
          <p:nvPr/>
        </p:nvSpPr>
        <p:spPr>
          <a:xfrm>
            <a:off x="1065387" y="1504724"/>
            <a:ext cx="9824948" cy="6415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E" sz="2000" dirty="0"/>
              <a:t>Recordamos los tipos de texto expositivo que nos ayudará a plantear mejor nuestro tema.</a:t>
            </a:r>
            <a:endParaRPr lang="es-PE" sz="2000" dirty="0">
              <a:solidFill>
                <a:prstClr val="black"/>
              </a:solidFill>
            </a:endParaRP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70587039-DF90-44B0-BA55-36A5D7646844}"/>
              </a:ext>
            </a:extLst>
          </p:cNvPr>
          <p:cNvSpPr txBox="1">
            <a:spLocks/>
          </p:cNvSpPr>
          <p:nvPr/>
        </p:nvSpPr>
        <p:spPr>
          <a:xfrm>
            <a:off x="1813302" y="3308063"/>
            <a:ext cx="2276144" cy="47228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rgbClr val="8200FF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PE" b="1" dirty="0">
                <a:solidFill>
                  <a:srgbClr val="FF0000"/>
                </a:solidFill>
                <a:sym typeface="Symbol" panose="05050102010706020507" pitchFamily="18" charset="2"/>
              </a:rPr>
              <a:t>2. Causalidad: </a:t>
            </a:r>
          </a:p>
        </p:txBody>
      </p:sp>
      <p:sp>
        <p:nvSpPr>
          <p:cNvPr id="32" name="2 Marcador de contenido">
            <a:extLst>
              <a:ext uri="{FF2B5EF4-FFF2-40B4-BE49-F238E27FC236}">
                <a16:creationId xmlns:a16="http://schemas.microsoft.com/office/drawing/2014/main" id="{CB513D3F-DFCC-48A7-B31C-72595D60B6A7}"/>
              </a:ext>
            </a:extLst>
          </p:cNvPr>
          <p:cNvSpPr txBox="1">
            <a:spLocks/>
          </p:cNvSpPr>
          <p:nvPr/>
        </p:nvSpPr>
        <p:spPr>
          <a:xfrm>
            <a:off x="4268978" y="3102474"/>
            <a:ext cx="7225520" cy="6415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PE" sz="2000" dirty="0"/>
              <a:t>Se exponen las razones o fundamentos por las cuales se genera la sucesión de  ideas.</a:t>
            </a:r>
            <a:endParaRPr lang="es-PE" sz="2000" dirty="0">
              <a:solidFill>
                <a:prstClr val="black"/>
              </a:solidFill>
            </a:endParaRPr>
          </a:p>
        </p:txBody>
      </p:sp>
      <p:sp>
        <p:nvSpPr>
          <p:cNvPr id="34" name="Marcador de texto 3">
            <a:extLst>
              <a:ext uri="{FF2B5EF4-FFF2-40B4-BE49-F238E27FC236}">
                <a16:creationId xmlns:a16="http://schemas.microsoft.com/office/drawing/2014/main" id="{3785EEF7-5B55-4B04-AA32-76920A543789}"/>
              </a:ext>
            </a:extLst>
          </p:cNvPr>
          <p:cNvSpPr txBox="1">
            <a:spLocks/>
          </p:cNvSpPr>
          <p:nvPr/>
        </p:nvSpPr>
        <p:spPr>
          <a:xfrm>
            <a:off x="1813302" y="4099817"/>
            <a:ext cx="2276144" cy="47228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rgbClr val="8200FF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PE" b="1" dirty="0">
                <a:solidFill>
                  <a:srgbClr val="FF0000"/>
                </a:solidFill>
                <a:sym typeface="Symbol" panose="05050102010706020507" pitchFamily="18" charset="2"/>
              </a:rPr>
              <a:t>3. Seriación</a:t>
            </a:r>
            <a:r>
              <a:rPr lang="es-PE" b="1" dirty="0">
                <a:solidFill>
                  <a:schemeClr val="tx1">
                    <a:lumMod val="65000"/>
                    <a:lumOff val="35000"/>
                  </a:schemeClr>
                </a:solidFill>
                <a:sym typeface="Symbol" panose="05050102010706020507" pitchFamily="18" charset="2"/>
              </a:rPr>
              <a:t>:</a:t>
            </a:r>
          </a:p>
        </p:txBody>
      </p:sp>
      <p:sp>
        <p:nvSpPr>
          <p:cNvPr id="36" name="2 Marcador de contenido">
            <a:extLst>
              <a:ext uri="{FF2B5EF4-FFF2-40B4-BE49-F238E27FC236}">
                <a16:creationId xmlns:a16="http://schemas.microsoft.com/office/drawing/2014/main" id="{28F34CDF-D55E-4963-BE03-58B97AF1EE2F}"/>
              </a:ext>
            </a:extLst>
          </p:cNvPr>
          <p:cNvSpPr txBox="1">
            <a:spLocks/>
          </p:cNvSpPr>
          <p:nvPr/>
        </p:nvSpPr>
        <p:spPr>
          <a:xfrm>
            <a:off x="4228387" y="4015169"/>
            <a:ext cx="7225520" cy="6415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PE" sz="2000" dirty="0"/>
              <a:t>Se presenta componentes organizativos referidos a un determinado orden o gradación.</a:t>
            </a:r>
            <a:endParaRPr lang="es-PE" sz="2000" dirty="0">
              <a:solidFill>
                <a:prstClr val="black"/>
              </a:solidFill>
            </a:endParaRPr>
          </a:p>
        </p:txBody>
      </p:sp>
      <p:sp>
        <p:nvSpPr>
          <p:cNvPr id="42" name="Marcador de texto 3">
            <a:extLst>
              <a:ext uri="{FF2B5EF4-FFF2-40B4-BE49-F238E27FC236}">
                <a16:creationId xmlns:a16="http://schemas.microsoft.com/office/drawing/2014/main" id="{3785EEF7-5B55-4B04-AA32-76920A543789}"/>
              </a:ext>
            </a:extLst>
          </p:cNvPr>
          <p:cNvSpPr txBox="1">
            <a:spLocks/>
          </p:cNvSpPr>
          <p:nvPr/>
        </p:nvSpPr>
        <p:spPr>
          <a:xfrm>
            <a:off x="1813301" y="4711691"/>
            <a:ext cx="2092271" cy="65216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rgbClr val="8200FF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PE" b="1" dirty="0">
                <a:solidFill>
                  <a:srgbClr val="FF0000"/>
                </a:solidFill>
                <a:sym typeface="Symbol" panose="05050102010706020507" pitchFamily="18" charset="2"/>
              </a:rPr>
              <a:t>4 Comparación u oposición</a:t>
            </a:r>
            <a:r>
              <a:rPr lang="es-PE" b="1" dirty="0">
                <a:solidFill>
                  <a:schemeClr val="tx1">
                    <a:lumMod val="65000"/>
                    <a:lumOff val="35000"/>
                  </a:schemeClr>
                </a:solidFill>
                <a:sym typeface="Symbol" panose="05050102010706020507" pitchFamily="18" charset="2"/>
              </a:rPr>
              <a:t>:</a:t>
            </a:r>
          </a:p>
        </p:txBody>
      </p:sp>
      <p:sp>
        <p:nvSpPr>
          <p:cNvPr id="44" name="2 Marcador de contenido">
            <a:extLst>
              <a:ext uri="{FF2B5EF4-FFF2-40B4-BE49-F238E27FC236}">
                <a16:creationId xmlns:a16="http://schemas.microsoft.com/office/drawing/2014/main" id="{28F34CDF-D55E-4963-BE03-58B97AF1EE2F}"/>
              </a:ext>
            </a:extLst>
          </p:cNvPr>
          <p:cNvSpPr txBox="1">
            <a:spLocks/>
          </p:cNvSpPr>
          <p:nvPr/>
        </p:nvSpPr>
        <p:spPr>
          <a:xfrm>
            <a:off x="4314668" y="5006811"/>
            <a:ext cx="7225520" cy="6415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PE" sz="2000" dirty="0"/>
              <a:t>Presenta semejanzas o diferencias entre elementos diversos</a:t>
            </a:r>
          </a:p>
        </p:txBody>
      </p:sp>
      <p:sp>
        <p:nvSpPr>
          <p:cNvPr id="47" name="Marcador de texto 3">
            <a:extLst>
              <a:ext uri="{FF2B5EF4-FFF2-40B4-BE49-F238E27FC236}">
                <a16:creationId xmlns:a16="http://schemas.microsoft.com/office/drawing/2014/main" id="{70587039-DF90-44B0-BA55-36A5D7646844}"/>
              </a:ext>
            </a:extLst>
          </p:cNvPr>
          <p:cNvSpPr txBox="1">
            <a:spLocks/>
          </p:cNvSpPr>
          <p:nvPr/>
        </p:nvSpPr>
        <p:spPr>
          <a:xfrm>
            <a:off x="1813302" y="2548913"/>
            <a:ext cx="2637914" cy="4757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rgbClr val="8200FF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PE" b="1" dirty="0">
                <a:solidFill>
                  <a:srgbClr val="FF0000"/>
                </a:solidFill>
                <a:sym typeface="Symbol" panose="05050102010706020507" pitchFamily="18" charset="2"/>
              </a:rPr>
              <a:t>1. Descripción: </a:t>
            </a:r>
          </a:p>
        </p:txBody>
      </p:sp>
      <p:sp>
        <p:nvSpPr>
          <p:cNvPr id="48" name="2 Marcador de contenido">
            <a:extLst>
              <a:ext uri="{FF2B5EF4-FFF2-40B4-BE49-F238E27FC236}">
                <a16:creationId xmlns:a16="http://schemas.microsoft.com/office/drawing/2014/main" id="{CB513D3F-DFCC-48A7-B31C-72595D60B6A7}"/>
              </a:ext>
            </a:extLst>
          </p:cNvPr>
          <p:cNvSpPr txBox="1">
            <a:spLocks/>
          </p:cNvSpPr>
          <p:nvPr/>
        </p:nvSpPr>
        <p:spPr>
          <a:xfrm>
            <a:off x="4314668" y="2561121"/>
            <a:ext cx="7225520" cy="6415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PE" sz="2000" dirty="0"/>
              <a:t>Agrupa ideas por mera asociación</a:t>
            </a:r>
            <a:endParaRPr lang="es-PE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6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15">
            <a:extLst>
              <a:ext uri="{FF2B5EF4-FFF2-40B4-BE49-F238E27FC236}">
                <a16:creationId xmlns:a16="http://schemas.microsoft.com/office/drawing/2014/main" id="{6C00022A-1B9D-425D-9087-0AF7A6DAAC05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452768" y="1447088"/>
            <a:ext cx="9380332" cy="544038"/>
          </a:xfrm>
        </p:spPr>
        <p:txBody>
          <a:bodyPr/>
          <a:lstStyle/>
          <a:p>
            <a:r>
              <a:rPr lang="es-ES" sz="2600" b="1" dirty="0"/>
              <a:t>Técnicas para preparar una buena exposición didáctica</a:t>
            </a:r>
            <a:endParaRPr lang="es-PE" sz="2600" b="1" dirty="0"/>
          </a:p>
        </p:txBody>
      </p:sp>
      <p:sp>
        <p:nvSpPr>
          <p:cNvPr id="14" name="2 Marcador de contenido">
            <a:extLst>
              <a:ext uri="{FF2B5EF4-FFF2-40B4-BE49-F238E27FC236}">
                <a16:creationId xmlns:a16="http://schemas.microsoft.com/office/drawing/2014/main" id="{D5D31EF2-B4AF-4410-95B8-35B5C0F969A8}"/>
              </a:ext>
            </a:extLst>
          </p:cNvPr>
          <p:cNvSpPr txBox="1">
            <a:spLocks/>
          </p:cNvSpPr>
          <p:nvPr/>
        </p:nvSpPr>
        <p:spPr>
          <a:xfrm>
            <a:off x="4464341" y="2156531"/>
            <a:ext cx="7279616" cy="973546"/>
          </a:xfrm>
          <a:prstGeom prst="rect">
            <a:avLst/>
          </a:prstGeom>
          <a:solidFill>
            <a:srgbClr val="FFC000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E" sz="1800" dirty="0"/>
              <a:t>Las historias son mucho más interesantes que los hechos porque las historias nos entretienen. El arte de contar historias ayuda a atraer y mantener la atención.</a:t>
            </a:r>
            <a:endParaRPr lang="es-PE" sz="1800" dirty="0">
              <a:solidFill>
                <a:prstClr val="black"/>
              </a:solidFill>
            </a:endParaRPr>
          </a:p>
        </p:txBody>
      </p:sp>
      <p:sp>
        <p:nvSpPr>
          <p:cNvPr id="15" name="2 Marcador de contenido">
            <a:extLst>
              <a:ext uri="{FF2B5EF4-FFF2-40B4-BE49-F238E27FC236}">
                <a16:creationId xmlns:a16="http://schemas.microsoft.com/office/drawing/2014/main" id="{772EACB5-9813-41D9-BA8B-441DEBD8B337}"/>
              </a:ext>
            </a:extLst>
          </p:cNvPr>
          <p:cNvSpPr txBox="1">
            <a:spLocks/>
          </p:cNvSpPr>
          <p:nvPr/>
        </p:nvSpPr>
        <p:spPr>
          <a:xfrm>
            <a:off x="4464341" y="3570100"/>
            <a:ext cx="7279616" cy="1207839"/>
          </a:xfrm>
          <a:prstGeom prst="rect">
            <a:avLst/>
          </a:prstGeom>
          <a:solidFill>
            <a:srgbClr val="FFC000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1800" dirty="0"/>
              <a:t>Una pregunta hace que se corte el ritmo regular de la presentación y ayuda a marcar como algo importante lo que estás diciendo. </a:t>
            </a:r>
            <a:endParaRPr lang="es-ES" sz="1800" dirty="0">
              <a:solidFill>
                <a:prstClr val="black"/>
              </a:solidFill>
            </a:endParaRPr>
          </a:p>
        </p:txBody>
      </p:sp>
      <p:sp>
        <p:nvSpPr>
          <p:cNvPr id="17" name="2 Marcador de contenido">
            <a:extLst>
              <a:ext uri="{FF2B5EF4-FFF2-40B4-BE49-F238E27FC236}">
                <a16:creationId xmlns:a16="http://schemas.microsoft.com/office/drawing/2014/main" id="{345224F2-7E8F-429F-A1A7-44ABA24C176F}"/>
              </a:ext>
            </a:extLst>
          </p:cNvPr>
          <p:cNvSpPr txBox="1">
            <a:spLocks/>
          </p:cNvSpPr>
          <p:nvPr/>
        </p:nvSpPr>
        <p:spPr>
          <a:xfrm>
            <a:off x="4464341" y="5146605"/>
            <a:ext cx="7444716" cy="908062"/>
          </a:xfrm>
          <a:prstGeom prst="rect">
            <a:avLst/>
          </a:prstGeom>
          <a:solidFill>
            <a:srgbClr val="FFC000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1800" dirty="0"/>
              <a:t>Las cosas en los tres fascina a la mente humana y ayuda a retener mejor la información. Costo, línea de tiempo y resultados. Problema, sugerencia y solución. Principio, mitad y final.</a:t>
            </a:r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AB505D09-4DAB-4737-8035-1B4A2BFC4232}"/>
              </a:ext>
            </a:extLst>
          </p:cNvPr>
          <p:cNvSpPr txBox="1">
            <a:spLocks/>
          </p:cNvSpPr>
          <p:nvPr/>
        </p:nvSpPr>
        <p:spPr>
          <a:xfrm>
            <a:off x="1228381" y="2555426"/>
            <a:ext cx="2988310" cy="47228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rgbClr val="8200FF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PE" b="1" dirty="0">
                <a:solidFill>
                  <a:schemeClr val="tx1">
                    <a:lumMod val="65000"/>
                    <a:lumOff val="35000"/>
                  </a:schemeClr>
                </a:solidFill>
                <a:sym typeface="Symbol" panose="05050102010706020507" pitchFamily="18" charset="2"/>
              </a:rPr>
              <a:t>1. Cuenta una historia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2B006E67-A6F4-4A94-AF04-068A8DC22ACC}"/>
              </a:ext>
            </a:extLst>
          </p:cNvPr>
          <p:cNvSpPr txBox="1">
            <a:spLocks/>
          </p:cNvSpPr>
          <p:nvPr/>
        </p:nvSpPr>
        <p:spPr>
          <a:xfrm>
            <a:off x="1228381" y="3738186"/>
            <a:ext cx="4069582" cy="47228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rgbClr val="8200FF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PE" b="1" dirty="0">
                <a:solidFill>
                  <a:schemeClr val="tx1">
                    <a:lumMod val="65000"/>
                    <a:lumOff val="35000"/>
                  </a:schemeClr>
                </a:solidFill>
                <a:sym typeface="Symbol" panose="05050102010706020507" pitchFamily="18" charset="2"/>
              </a:rPr>
              <a:t>2. Haz preguntas</a:t>
            </a: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E0577291-1E5F-4EBE-87A8-5773F601060A}"/>
              </a:ext>
            </a:extLst>
          </p:cNvPr>
          <p:cNvSpPr txBox="1">
            <a:spLocks/>
          </p:cNvSpPr>
          <p:nvPr/>
        </p:nvSpPr>
        <p:spPr>
          <a:xfrm>
            <a:off x="1228381" y="5058946"/>
            <a:ext cx="3362960" cy="47228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rgbClr val="8200FF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PE" b="1" dirty="0">
                <a:solidFill>
                  <a:schemeClr val="tx1">
                    <a:lumMod val="65000"/>
                    <a:lumOff val="35000"/>
                  </a:schemeClr>
                </a:solidFill>
                <a:sym typeface="Symbol" panose="05050102010706020507" pitchFamily="18" charset="2"/>
              </a:rPr>
              <a:t>3. Organízate en 3 puntos</a:t>
            </a:r>
          </a:p>
        </p:txBody>
      </p:sp>
      <p:sp>
        <p:nvSpPr>
          <p:cNvPr id="12" name="Título 5">
            <a:extLst>
              <a:ext uri="{FF2B5EF4-FFF2-40B4-BE49-F238E27FC236}">
                <a16:creationId xmlns:a16="http://schemas.microsoft.com/office/drawing/2014/main" id="{EF6178BB-26FE-450B-BF75-E68E63EB8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</p:spPr>
        <p:txBody>
          <a:bodyPr>
            <a:noAutofit/>
          </a:bodyPr>
          <a:lstStyle/>
          <a:p>
            <a:r>
              <a:rPr lang="es-PE" sz="2600" dirty="0"/>
              <a:t>Aprendemos</a:t>
            </a:r>
          </a:p>
        </p:txBody>
      </p:sp>
    </p:spTree>
    <p:extLst>
      <p:ext uri="{BB962C8B-B14F-4D97-AF65-F5344CB8AC3E}">
        <p14:creationId xmlns:p14="http://schemas.microsoft.com/office/powerpoint/2010/main" val="3511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4418119" y="2288975"/>
            <a:ext cx="7303981" cy="92498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0" name="Marcador de texto 15">
            <a:extLst>
              <a:ext uri="{FF2B5EF4-FFF2-40B4-BE49-F238E27FC236}">
                <a16:creationId xmlns:a16="http://schemas.microsoft.com/office/drawing/2014/main" id="{6C00022A-1B9D-425D-9087-0AF7A6DAAC05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932068" y="1447088"/>
            <a:ext cx="9380332" cy="544038"/>
          </a:xfrm>
        </p:spPr>
        <p:txBody>
          <a:bodyPr/>
          <a:lstStyle/>
          <a:p>
            <a:pPr algn="ctr"/>
            <a:r>
              <a:rPr lang="es-ES" sz="2600" b="1" dirty="0"/>
              <a:t>Técnicas para preparar una buena exposición didáctica</a:t>
            </a:r>
            <a:endParaRPr lang="es-PE" sz="2600" b="1" dirty="0"/>
          </a:p>
        </p:txBody>
      </p:sp>
      <p:sp>
        <p:nvSpPr>
          <p:cNvPr id="14" name="2 Marcador de contenido">
            <a:extLst>
              <a:ext uri="{FF2B5EF4-FFF2-40B4-BE49-F238E27FC236}">
                <a16:creationId xmlns:a16="http://schemas.microsoft.com/office/drawing/2014/main" id="{D5D31EF2-B4AF-4410-95B8-35B5C0F969A8}"/>
              </a:ext>
            </a:extLst>
          </p:cNvPr>
          <p:cNvSpPr txBox="1">
            <a:spLocks/>
          </p:cNvSpPr>
          <p:nvPr/>
        </p:nvSpPr>
        <p:spPr>
          <a:xfrm>
            <a:off x="4591858" y="2430676"/>
            <a:ext cx="7279616" cy="6415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PE" sz="1800" dirty="0"/>
              <a:t>El humor funciona para romper el hielo. Ayuda a sentirse cómodo, amigable y con una buena disposición a escucharte. </a:t>
            </a:r>
            <a:endParaRPr lang="es-PE" sz="1800" dirty="0">
              <a:solidFill>
                <a:prstClr val="black"/>
              </a:solidFill>
            </a:endParaRPr>
          </a:p>
        </p:txBody>
      </p:sp>
      <p:sp>
        <p:nvSpPr>
          <p:cNvPr id="15" name="2 Marcador de contenido">
            <a:extLst>
              <a:ext uri="{FF2B5EF4-FFF2-40B4-BE49-F238E27FC236}">
                <a16:creationId xmlns:a16="http://schemas.microsoft.com/office/drawing/2014/main" id="{772EACB5-9813-41D9-BA8B-441DEBD8B337}"/>
              </a:ext>
            </a:extLst>
          </p:cNvPr>
          <p:cNvSpPr txBox="1">
            <a:spLocks/>
          </p:cNvSpPr>
          <p:nvPr/>
        </p:nvSpPr>
        <p:spPr>
          <a:xfrm>
            <a:off x="4591858" y="3844250"/>
            <a:ext cx="7041859" cy="768372"/>
          </a:xfrm>
          <a:prstGeom prst="rect">
            <a:avLst/>
          </a:prstGeom>
          <a:solidFill>
            <a:srgbClr val="FFC000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sz="1800" dirty="0"/>
              <a:t>Significa seleccionar un diseño de presentación que mejor se acomode a tu estructura narrativa. Necesitarás de diapositivas que realcen tus ideas innovadoras.</a:t>
            </a:r>
            <a:endParaRPr lang="es-ES" sz="1800" dirty="0">
              <a:solidFill>
                <a:prstClr val="black"/>
              </a:solidFill>
            </a:endParaRPr>
          </a:p>
        </p:txBody>
      </p:sp>
      <p:sp>
        <p:nvSpPr>
          <p:cNvPr id="17" name="2 Marcador de contenido">
            <a:extLst>
              <a:ext uri="{FF2B5EF4-FFF2-40B4-BE49-F238E27FC236}">
                <a16:creationId xmlns:a16="http://schemas.microsoft.com/office/drawing/2014/main" id="{345224F2-7E8F-429F-A1A7-44ABA24C176F}"/>
              </a:ext>
            </a:extLst>
          </p:cNvPr>
          <p:cNvSpPr txBox="1">
            <a:spLocks/>
          </p:cNvSpPr>
          <p:nvPr/>
        </p:nvSpPr>
        <p:spPr>
          <a:xfrm>
            <a:off x="4347751" y="5210420"/>
            <a:ext cx="7444716" cy="908062"/>
          </a:xfrm>
          <a:prstGeom prst="rect">
            <a:avLst/>
          </a:prstGeom>
          <a:solidFill>
            <a:srgbClr val="FFC000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1800" dirty="0"/>
              <a:t>Personaliza tu habla para una audiencia específica, da ejemplos en tu presentación que los involucren  y muestra cómo tu solución los beneficiará.</a:t>
            </a:r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AB505D09-4DAB-4737-8035-1B4A2BFC4232}"/>
              </a:ext>
            </a:extLst>
          </p:cNvPr>
          <p:cNvSpPr txBox="1">
            <a:spLocks/>
          </p:cNvSpPr>
          <p:nvPr/>
        </p:nvSpPr>
        <p:spPr>
          <a:xfrm>
            <a:off x="1145540" y="2524305"/>
            <a:ext cx="3121660" cy="47228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rgbClr val="8200FF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PE" b="1" dirty="0">
                <a:solidFill>
                  <a:schemeClr val="tx1">
                    <a:lumMod val="65000"/>
                    <a:lumOff val="35000"/>
                  </a:schemeClr>
                </a:solidFill>
                <a:sym typeface="Symbol" panose="05050102010706020507" pitchFamily="18" charset="2"/>
              </a:rPr>
              <a:t>4.  Utiliza el humor 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2B006E67-A6F4-4A94-AF04-068A8DC22ACC}"/>
              </a:ext>
            </a:extLst>
          </p:cNvPr>
          <p:cNvSpPr txBox="1">
            <a:spLocks/>
          </p:cNvSpPr>
          <p:nvPr/>
        </p:nvSpPr>
        <p:spPr>
          <a:xfrm>
            <a:off x="1405960" y="3789187"/>
            <a:ext cx="4069582" cy="47228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rgbClr val="8200FF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PE" b="1" dirty="0">
                <a:solidFill>
                  <a:schemeClr val="tx1">
                    <a:lumMod val="65000"/>
                    <a:lumOff val="35000"/>
                  </a:schemeClr>
                </a:solidFill>
                <a:sym typeface="Symbol" panose="05050102010706020507" pitchFamily="18" charset="2"/>
              </a:rPr>
              <a:t>5. PowerPoint para la persuasión</a:t>
            </a: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E0577291-1E5F-4EBE-87A8-5773F601060A}"/>
              </a:ext>
            </a:extLst>
          </p:cNvPr>
          <p:cNvSpPr txBox="1">
            <a:spLocks/>
          </p:cNvSpPr>
          <p:nvPr/>
        </p:nvSpPr>
        <p:spPr>
          <a:xfrm>
            <a:off x="1185171" y="5276833"/>
            <a:ext cx="2789929" cy="47228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rgbClr val="8200FF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PE" b="1" dirty="0">
                <a:solidFill>
                  <a:schemeClr val="tx1">
                    <a:lumMod val="65000"/>
                    <a:lumOff val="35000"/>
                  </a:schemeClr>
                </a:solidFill>
                <a:sym typeface="Symbol" panose="05050102010706020507" pitchFamily="18" charset="2"/>
              </a:rPr>
              <a:t>6. Dale un carácter     personal</a:t>
            </a:r>
          </a:p>
        </p:txBody>
      </p:sp>
      <p:sp>
        <p:nvSpPr>
          <p:cNvPr id="12" name="Título 5">
            <a:extLst>
              <a:ext uri="{FF2B5EF4-FFF2-40B4-BE49-F238E27FC236}">
                <a16:creationId xmlns:a16="http://schemas.microsoft.com/office/drawing/2014/main" id="{EF6178BB-26FE-450B-BF75-E68E63EB8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</p:spPr>
        <p:txBody>
          <a:bodyPr>
            <a:noAutofit/>
          </a:bodyPr>
          <a:lstStyle/>
          <a:p>
            <a:r>
              <a:rPr lang="es-PE" sz="2600" dirty="0"/>
              <a:t>Aprendemos</a:t>
            </a:r>
          </a:p>
        </p:txBody>
      </p:sp>
      <p:pic>
        <p:nvPicPr>
          <p:cNvPr id="20" name="Imagen 3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32" y="2411865"/>
            <a:ext cx="491898" cy="491898"/>
          </a:xfrm>
          <a:prstGeom prst="rect">
            <a:avLst/>
          </a:prstGeom>
        </p:spPr>
      </p:pic>
      <p:pic>
        <p:nvPicPr>
          <p:cNvPr id="22" name="Picture 2" descr="Imagen relacionada">
            <a:extLst>
              <a:ext uri="{FF2B5EF4-FFF2-40B4-BE49-F238E27FC236}">
                <a16:creationId xmlns:a16="http://schemas.microsoft.com/office/drawing/2014/main" id="{C748BFAF-8EE1-40D8-8C3B-CF728931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82" y="5044427"/>
            <a:ext cx="740485" cy="74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n relacionada">
            <a:extLst>
              <a:ext uri="{FF2B5EF4-FFF2-40B4-BE49-F238E27FC236}">
                <a16:creationId xmlns:a16="http://schemas.microsoft.com/office/drawing/2014/main" id="{9F68D12E-C84A-4A96-A04B-7D6394EEC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24" y="3715389"/>
            <a:ext cx="513047" cy="5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5479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_gene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general" id="{A3A5102C-FA0B-4C02-8BAA-89D31967CF6C}" vid="{C289E05A-AD37-4839-AC8D-E110CE06E3D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4FDBCC2C2A9E4991D3E6D92080BF1D" ma:contentTypeVersion="13" ma:contentTypeDescription="Crear nuevo documento." ma:contentTypeScope="" ma:versionID="5277ad7b935b791a40cde8710d3e961a">
  <xsd:schema xmlns:xsd="http://www.w3.org/2001/XMLSchema" xmlns:xs="http://www.w3.org/2001/XMLSchema" xmlns:p="http://schemas.microsoft.com/office/2006/metadata/properties" xmlns:ns2="2160a2c5-c60e-4388-9d8c-8cfce6077867" xmlns:ns3="35ebf031-a504-45cd-aa0d-0f096058efc2" targetNamespace="http://schemas.microsoft.com/office/2006/metadata/properties" ma:root="true" ma:fieldsID="d2da8f289e1e197f6627d43c1415a75e" ns2:_="" ns3:_="">
    <xsd:import namespace="2160a2c5-c60e-4388-9d8c-8cfce6077867"/>
    <xsd:import namespace="35ebf031-a504-45cd-aa0d-0f096058ef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0a2c5-c60e-4388-9d8c-8cfce60778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ebf031-a504-45cd-aa0d-0f096058efc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F020CC-686F-4517-9F63-4FF94ABDCFC8}"/>
</file>

<file path=customXml/itemProps2.xml><?xml version="1.0" encoding="utf-8"?>
<ds:datastoreItem xmlns:ds="http://schemas.openxmlformats.org/officeDocument/2006/customXml" ds:itemID="{6FCA270E-9349-4891-BC8A-E39472B32894}"/>
</file>

<file path=customXml/itemProps3.xml><?xml version="1.0" encoding="utf-8"?>
<ds:datastoreItem xmlns:ds="http://schemas.openxmlformats.org/officeDocument/2006/customXml" ds:itemID="{79A85D32-080F-4583-9C0D-9F14FCCEAE7D}"/>
</file>

<file path=docProps/app.xml><?xml version="1.0" encoding="utf-8"?>
<Properties xmlns="http://schemas.openxmlformats.org/officeDocument/2006/extended-properties" xmlns:vt="http://schemas.openxmlformats.org/officeDocument/2006/docPropsVTypes">
  <Template>tema_general</Template>
  <TotalTime>3403</TotalTime>
  <Words>607</Words>
  <Application>Microsoft Office PowerPoint</Application>
  <PresentationFormat>Panorámica</PresentationFormat>
  <Paragraphs>81</Paragraphs>
  <Slides>12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Muller Light</vt:lpstr>
      <vt:lpstr>Muller Regular</vt:lpstr>
      <vt:lpstr>Stag Book</vt:lpstr>
      <vt:lpstr>Symbol</vt:lpstr>
      <vt:lpstr>Wingdings</vt:lpstr>
      <vt:lpstr>tema_general</vt:lpstr>
      <vt:lpstr>Comunicación 2</vt:lpstr>
      <vt:lpstr>Semana  16: Exposición Didáctica I</vt:lpstr>
      <vt:lpstr>Observamos y respondemos</vt:lpstr>
      <vt:lpstr>Aprendemos</vt:lpstr>
      <vt:lpstr>Aprendemos</vt:lpstr>
      <vt:lpstr>Aprendemos</vt:lpstr>
      <vt:lpstr>Presentación de PowerPoint</vt:lpstr>
      <vt:lpstr>Aprendemos</vt:lpstr>
      <vt:lpstr>Aprendemos</vt:lpstr>
      <vt:lpstr>Aplicamos lo aprendido</vt:lpstr>
      <vt:lpstr>Conclusiones </vt:lpstr>
      <vt:lpstr>¡ Gracias por la atención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Comunicación escrita</dc:title>
  <dc:creator>MADIAN HADIT CRUZ ZEVALLOS</dc:creator>
  <cp:lastModifiedBy>Carmen</cp:lastModifiedBy>
  <cp:revision>357</cp:revision>
  <dcterms:created xsi:type="dcterms:W3CDTF">2016-02-23T16:58:46Z</dcterms:created>
  <dcterms:modified xsi:type="dcterms:W3CDTF">2021-07-28T21:10:46Z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0x0101004E4FDBCC2C2A9E4991D3E6D92080BF1D</vt:lpwstr>
  </property>
</Properties>
</file>