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79" r:id="rId3"/>
    <p:sldId id="663" r:id="rId4"/>
    <p:sldId id="673" r:id="rId5"/>
    <p:sldId id="665" r:id="rId6"/>
    <p:sldId id="666" r:id="rId7"/>
    <p:sldId id="672" r:id="rId8"/>
    <p:sldId id="277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" userDrawn="1">
          <p15:clr>
            <a:srgbClr val="A4A3A4"/>
          </p15:clr>
        </p15:guide>
        <p15:guide id="2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AN HADIT CRUZ ZEVALLOS" initials="MHC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E40"/>
    <a:srgbClr val="8200FF"/>
    <a:srgbClr val="F0BDD0"/>
    <a:srgbClr val="EFB8CD"/>
    <a:srgbClr val="66CCFF"/>
    <a:srgbClr val="FE4128"/>
    <a:srgbClr val="A0CD28"/>
    <a:srgbClr val="C3E325"/>
    <a:srgbClr val="FE8372"/>
    <a:srgbClr val="43C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86420" autoAdjust="0"/>
  </p:normalViewPr>
  <p:slideViewPr>
    <p:cSldViewPr snapToGrid="0">
      <p:cViewPr varScale="1">
        <p:scale>
          <a:sx n="71" d="100"/>
          <a:sy n="71" d="100"/>
        </p:scale>
        <p:origin x="1003" y="48"/>
      </p:cViewPr>
      <p:guideLst>
        <p:guide pos="98"/>
        <p:guide orient="horz" pos="432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edes Mayor Sergio jose" userId="2ce11969-9ba1-44e8-a4bb-f499b005aae9" providerId="ADAL" clId="{E626E3BE-A85A-49A1-ABF5-0FF84B065C19}"/>
    <pc:docChg chg="modSld">
      <pc:chgData name="Paredes Mayor Sergio jose" userId="2ce11969-9ba1-44e8-a4bb-f499b005aae9" providerId="ADAL" clId="{E626E3BE-A85A-49A1-ABF5-0FF84B065C19}" dt="2021-08-06T15:19:18.705" v="2" actId="12"/>
      <pc:docMkLst>
        <pc:docMk/>
      </pc:docMkLst>
      <pc:sldChg chg="modSp mod">
        <pc:chgData name="Paredes Mayor Sergio jose" userId="2ce11969-9ba1-44e8-a4bb-f499b005aae9" providerId="ADAL" clId="{E626E3BE-A85A-49A1-ABF5-0FF84B065C19}" dt="2021-08-06T15:19:18.705" v="2" actId="12"/>
        <pc:sldMkLst>
          <pc:docMk/>
          <pc:sldMk cId="1670823729" sldId="279"/>
        </pc:sldMkLst>
        <pc:spChg chg="mod">
          <ac:chgData name="Paredes Mayor Sergio jose" userId="2ce11969-9ba1-44e8-a4bb-f499b005aae9" providerId="ADAL" clId="{E626E3BE-A85A-49A1-ABF5-0FF84B065C19}" dt="2021-08-06T15:19:18.705" v="2" actId="12"/>
          <ac:spMkLst>
            <pc:docMk/>
            <pc:sldMk cId="1670823729" sldId="279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2F18A-4B97-44EF-9B5C-BB08F23D86EB}" type="datetimeFigureOut">
              <a:rPr lang="es-PE" smtClean="0"/>
              <a:t>6/08/2021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12D5-499E-4B03-B712-01E37801B5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590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818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99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56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89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12D5-499E-4B03-B712-01E37801B56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8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1 líne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623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3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1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4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17453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678094" y="3047742"/>
            <a:ext cx="9405706" cy="76251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16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DF5C4D-DE00-4802-A44F-21679DC0C76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4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(2 líneas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chemeClr val="bg1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27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356361"/>
            <a:ext cx="10728960" cy="4598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770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827213" y="3141663"/>
            <a:ext cx="5521325" cy="482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984725" y="2952909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65542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 rot="16200000">
            <a:off x="-1597818" y="2912265"/>
            <a:ext cx="5521325" cy="94139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000" baseline="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 de la presentación</a:t>
            </a:r>
            <a:br>
              <a:rPr lang="es-ES" dirty="0"/>
            </a:br>
            <a:r>
              <a:rPr lang="es-ES" dirty="0"/>
              <a:t>a 2 líneas</a:t>
            </a:r>
            <a:endParaRPr lang="es-PE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2" hasCustomPrompt="1"/>
          </p:nvPr>
        </p:nvSpPr>
        <p:spPr>
          <a:xfrm rot="16200000">
            <a:off x="-509745" y="2952912"/>
            <a:ext cx="5521324" cy="860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Muller Regular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la descripción breve</a:t>
            </a:r>
          </a:p>
        </p:txBody>
      </p:sp>
    </p:spTree>
    <p:extLst>
      <p:ext uri="{BB962C8B-B14F-4D97-AF65-F5344CB8AC3E}">
        <p14:creationId xmlns:p14="http://schemas.microsoft.com/office/powerpoint/2010/main" val="149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1294765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95048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4"/>
          </p:nvPr>
        </p:nvSpPr>
        <p:spPr>
          <a:xfrm>
            <a:off x="6450211" y="2073905"/>
            <a:ext cx="5017770" cy="389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33" name="Marcador de texto 2"/>
          <p:cNvSpPr>
            <a:spLocks noGrp="1"/>
          </p:cNvSpPr>
          <p:nvPr>
            <p:ph type="body" idx="16"/>
          </p:nvPr>
        </p:nvSpPr>
        <p:spPr>
          <a:xfrm>
            <a:off x="73914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4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50211" y="1287619"/>
            <a:ext cx="5017770" cy="5440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5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36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0981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5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5676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739140" y="2055170"/>
            <a:ext cx="5017770" cy="3899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739140" y="671512"/>
            <a:ext cx="10728841" cy="3819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00">
                <a:solidFill>
                  <a:srgbClr val="8200FF"/>
                </a:solidFill>
                <a:latin typeface="Stag Book" panose="02000503060000020004" pitchFamily="50" charset="0"/>
              </a:defRPr>
            </a:lvl1pPr>
          </a:lstStyle>
          <a:p>
            <a:r>
              <a:rPr lang="es-ES" dirty="0"/>
              <a:t>Título</a:t>
            </a:r>
            <a:endParaRPr lang="es-PE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1"/>
          </p:nvPr>
        </p:nvSpPr>
        <p:spPr>
          <a:xfrm>
            <a:off x="6450211" y="1294764"/>
            <a:ext cx="5017770" cy="4660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uller Regular" pitchFamily="50" charset="0"/>
              </a:defRPr>
            </a:lvl1pPr>
            <a:lvl2pPr>
              <a:defRPr>
                <a:latin typeface="Muller Regular" pitchFamily="50" charset="0"/>
              </a:defRPr>
            </a:lvl2pPr>
            <a:lvl3pPr>
              <a:defRPr>
                <a:latin typeface="Muller Regular" pitchFamily="50" charset="0"/>
              </a:defRPr>
            </a:lvl3pPr>
            <a:lvl4pPr>
              <a:defRPr>
                <a:latin typeface="Muller Regular" pitchFamily="50" charset="0"/>
              </a:defRPr>
            </a:lvl4pPr>
            <a:lvl5pPr>
              <a:defRPr>
                <a:latin typeface="Muller Regular" pitchFamily="50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17" name="Subtítulo 2"/>
          <p:cNvSpPr>
            <a:spLocks noGrp="1"/>
          </p:cNvSpPr>
          <p:nvPr>
            <p:ph type="subTitle" idx="14"/>
          </p:nvPr>
        </p:nvSpPr>
        <p:spPr>
          <a:xfrm>
            <a:off x="739140" y="1294763"/>
            <a:ext cx="5017770" cy="536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8200FF"/>
                </a:solidFill>
                <a:latin typeface="Muller Regular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39140" y="6215064"/>
            <a:ext cx="9925050" cy="5064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rgbClr val="8200FF"/>
                </a:solidFill>
                <a:latin typeface="Muller Light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Notas</a:t>
            </a:r>
          </a:p>
          <a:p>
            <a:pPr lvl="0"/>
            <a:r>
              <a:rPr lang="es-ES" dirty="0"/>
              <a:t>Links</a:t>
            </a:r>
          </a:p>
          <a:p>
            <a:pPr lvl="0"/>
            <a:r>
              <a:rPr lang="es-ES" dirty="0"/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332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6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61" r:id="rId5"/>
    <p:sldLayoutId id="2147483652" r:id="rId6"/>
    <p:sldLayoutId id="2147483653" r:id="rId7"/>
    <p:sldLayoutId id="2147483663" r:id="rId8"/>
    <p:sldLayoutId id="2147483656" r:id="rId9"/>
    <p:sldLayoutId id="2147483657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s-PE" b="1" dirty="0">
                <a:ea typeface="+mn-ea"/>
                <a:cs typeface="+mn-cs"/>
              </a:rPr>
              <a:t>Comunicación 2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701800" y="5397190"/>
            <a:ext cx="10346763" cy="1251036"/>
          </a:xfrm>
          <a:prstGeom prst="rect">
            <a:avLst/>
          </a:prstGeom>
        </p:spPr>
        <p:txBody>
          <a:bodyPr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baseline="0">
                <a:solidFill>
                  <a:schemeClr val="bg1"/>
                </a:solidFill>
                <a:latin typeface="Stag Book" panose="02000503060000020004" pitchFamily="50" charset="0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Exposición Didáctica II</a:t>
            </a:r>
          </a:p>
          <a:p>
            <a:pPr>
              <a:spcBef>
                <a:spcPts val="1000"/>
              </a:spcBef>
            </a:pPr>
            <a:r>
              <a:rPr lang="es-PE" dirty="0">
                <a:ea typeface="+mn-ea"/>
                <a:cs typeface="+mn-cs"/>
              </a:rPr>
              <a:t>Semana 13</a:t>
            </a:r>
          </a:p>
        </p:txBody>
      </p:sp>
    </p:spTree>
    <p:extLst>
      <p:ext uri="{BB962C8B-B14F-4D97-AF65-F5344CB8AC3E}">
        <p14:creationId xmlns:p14="http://schemas.microsoft.com/office/powerpoint/2010/main" val="26691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contenido 15"/>
          <p:cNvSpPr>
            <a:spLocks noGrp="1"/>
          </p:cNvSpPr>
          <p:nvPr>
            <p:ph idx="1"/>
          </p:nvPr>
        </p:nvSpPr>
        <p:spPr>
          <a:xfrm>
            <a:off x="739139" y="2154969"/>
            <a:ext cx="4439471" cy="3899859"/>
          </a:xfrm>
        </p:spPr>
        <p:txBody>
          <a:bodyPr/>
          <a:lstStyle/>
          <a:p>
            <a:pPr algn="just"/>
            <a:r>
              <a:rPr lang="es-PE" sz="2400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Aplica la técnica de exposición reconociendo la estructura y aplicando las técnicas de redacción.</a:t>
            </a:r>
            <a:endParaRPr lang="es-PE" sz="24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endParaRPr lang="es-PE" sz="2000" dirty="0"/>
          </a:p>
        </p:txBody>
      </p:sp>
      <p:sp>
        <p:nvSpPr>
          <p:cNvPr id="19" name="Marcador de contenido 18"/>
          <p:cNvSpPr>
            <a:spLocks noGrp="1"/>
          </p:cNvSpPr>
          <p:nvPr>
            <p:ph idx="14"/>
          </p:nvPr>
        </p:nvSpPr>
        <p:spPr>
          <a:xfrm>
            <a:off x="6435093" y="2188168"/>
            <a:ext cx="4655133" cy="3899859"/>
          </a:xfrm>
        </p:spPr>
        <p:txBody>
          <a:bodyPr/>
          <a:lstStyle/>
          <a:p>
            <a:pPr lvl="0" algn="just"/>
            <a:r>
              <a:rPr lang="es-PE" sz="2400" dirty="0"/>
              <a:t>Exposición Didáctica II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404040"/>
                </a:solidFill>
                <a:effectLst/>
                <a:ea typeface="Muller Light" pitchFamily="50" charset="0"/>
                <a:cs typeface="Calibri" panose="020F0502020204030204" pitchFamily="34" charset="0"/>
              </a:rPr>
              <a:t>Presentación del tema elegido basado en la estructura expositiva.</a:t>
            </a:r>
            <a:endParaRPr lang="es-PE" sz="2400" dirty="0">
              <a:solidFill>
                <a:srgbClr val="404040"/>
              </a:solidFill>
              <a:effectLst/>
              <a:ea typeface="Muller Light" pitchFamily="50" charset="0"/>
              <a:cs typeface="Muller Light" pitchFamily="50" charset="0"/>
            </a:endParaRPr>
          </a:p>
          <a:p>
            <a:pPr lvl="0"/>
            <a:endParaRPr lang="es-PE" sz="2000" dirty="0"/>
          </a:p>
        </p:txBody>
      </p:sp>
      <p:sp>
        <p:nvSpPr>
          <p:cNvPr id="20" name="Marcador de texto 19"/>
          <p:cNvSpPr>
            <a:spLocks noGrp="1"/>
          </p:cNvSpPr>
          <p:nvPr>
            <p:ph type="body" idx="16"/>
          </p:nvPr>
        </p:nvSpPr>
        <p:spPr>
          <a:xfrm>
            <a:off x="739139" y="1557767"/>
            <a:ext cx="5017770" cy="544038"/>
          </a:xfrm>
        </p:spPr>
        <p:txBody>
          <a:bodyPr/>
          <a:lstStyle/>
          <a:p>
            <a:r>
              <a:rPr lang="es-PE" sz="2400" b="1" dirty="0"/>
              <a:t>Logro de aprendizaje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3"/>
          </p:nvPr>
        </p:nvSpPr>
        <p:spPr>
          <a:xfrm>
            <a:off x="6435093" y="1559021"/>
            <a:ext cx="5017770" cy="544038"/>
          </a:xfrm>
        </p:spPr>
        <p:txBody>
          <a:bodyPr/>
          <a:lstStyle/>
          <a:p>
            <a:r>
              <a:rPr lang="es-PE" sz="2400" b="1" dirty="0"/>
              <a:t>Contenidos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39139" y="693028"/>
            <a:ext cx="10855841" cy="381955"/>
          </a:xfrm>
        </p:spPr>
        <p:txBody>
          <a:bodyPr>
            <a:noAutofit/>
          </a:bodyPr>
          <a:lstStyle/>
          <a:p>
            <a:r>
              <a:rPr lang="es-PE" sz="2800" dirty="0"/>
              <a:t>Semana  13: Exposición Didáctica II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08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Pentágono"/>
          <p:cNvSpPr/>
          <p:nvPr/>
        </p:nvSpPr>
        <p:spPr>
          <a:xfrm>
            <a:off x="1324040" y="5192211"/>
            <a:ext cx="2362200" cy="641586"/>
          </a:xfrm>
          <a:prstGeom prst="homePlate">
            <a:avLst/>
          </a:prstGeom>
          <a:solidFill>
            <a:srgbClr val="97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Pentágono"/>
          <p:cNvSpPr/>
          <p:nvPr/>
        </p:nvSpPr>
        <p:spPr>
          <a:xfrm>
            <a:off x="1336740" y="3879315"/>
            <a:ext cx="2362200" cy="641586"/>
          </a:xfrm>
          <a:prstGeom prst="homePlate">
            <a:avLst/>
          </a:prstGeom>
          <a:solidFill>
            <a:srgbClr val="97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Pentágono"/>
          <p:cNvSpPr/>
          <p:nvPr/>
        </p:nvSpPr>
        <p:spPr>
          <a:xfrm>
            <a:off x="1336740" y="2597667"/>
            <a:ext cx="2362200" cy="641586"/>
          </a:xfrm>
          <a:prstGeom prst="homePlate">
            <a:avLst/>
          </a:prstGeom>
          <a:solidFill>
            <a:srgbClr val="97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Marcador de texto 15"/>
          <p:cNvSpPr>
            <a:spLocks noGrp="1"/>
          </p:cNvSpPr>
          <p:nvPr>
            <p:ph type="body" idx="16"/>
          </p:nvPr>
        </p:nvSpPr>
        <p:spPr>
          <a:xfrm>
            <a:off x="932068" y="1447088"/>
            <a:ext cx="10218532" cy="544038"/>
          </a:xfrm>
        </p:spPr>
        <p:txBody>
          <a:bodyPr/>
          <a:lstStyle/>
          <a:p>
            <a:r>
              <a:rPr lang="es-ES" sz="2600" b="1" dirty="0"/>
              <a:t>Estructura y pasos para realizar una buena exposición.</a:t>
            </a:r>
            <a:endParaRPr lang="es-PE" sz="2600" b="1" dirty="0"/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4C303934-55F5-4CF6-A1CA-16C5B58D3CBB}"/>
              </a:ext>
            </a:extLst>
          </p:cNvPr>
          <p:cNvSpPr txBox="1">
            <a:spLocks/>
          </p:cNvSpPr>
          <p:nvPr/>
        </p:nvSpPr>
        <p:spPr>
          <a:xfrm>
            <a:off x="3986963" y="2597667"/>
            <a:ext cx="6896937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/>
              <a:t>Establece actividades para captar la atención y motivar la participación.</a:t>
            </a:r>
            <a:endParaRPr lang="es-PE" sz="2000" dirty="0">
              <a:solidFill>
                <a:prstClr val="black"/>
              </a:solidFill>
            </a:endParaRP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260EC9AD-0071-4129-B4E1-E8EB5EC662B1}"/>
              </a:ext>
            </a:extLst>
          </p:cNvPr>
          <p:cNvSpPr txBox="1">
            <a:spLocks/>
          </p:cNvSpPr>
          <p:nvPr/>
        </p:nvSpPr>
        <p:spPr>
          <a:xfrm>
            <a:off x="4012362" y="3676339"/>
            <a:ext cx="6604837" cy="908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</a:rPr>
              <a:t>Desarrollamos el argumento que hemos formado a lo lardo de la preparación previa. Utilizando recursos como el </a:t>
            </a:r>
            <a:r>
              <a:rPr lang="es-ES" sz="2000" dirty="0" err="1">
                <a:solidFill>
                  <a:prstClr val="black"/>
                </a:solidFill>
              </a:rPr>
              <a:t>storytelling</a:t>
            </a:r>
            <a:r>
              <a:rPr lang="es-ES" sz="2000" dirty="0">
                <a:solidFill>
                  <a:prstClr val="black"/>
                </a:solidFill>
              </a:rPr>
              <a:t>, aplicando un poco de humor y apoyo visual y material.</a:t>
            </a:r>
            <a:endParaRPr lang="es-ES" sz="200" dirty="0">
              <a:latin typeface="+mn-lt"/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29D9CA6-9F03-450B-A684-537400C0E4CC}"/>
              </a:ext>
            </a:extLst>
          </p:cNvPr>
          <p:cNvSpPr txBox="1">
            <a:spLocks/>
          </p:cNvSpPr>
          <p:nvPr/>
        </p:nvSpPr>
        <p:spPr>
          <a:xfrm>
            <a:off x="4101150" y="5230311"/>
            <a:ext cx="6604950" cy="908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Realizar una recapitulación de ideas y cierra con una frase, un mensaje o un video que llame a la reflexión. </a:t>
            </a:r>
          </a:p>
        </p:txBody>
      </p:sp>
      <p:sp>
        <p:nvSpPr>
          <p:cNvPr id="15" name="2 CuadroTexto">
            <a:extLst>
              <a:ext uri="{FF2B5EF4-FFF2-40B4-BE49-F238E27FC236}">
                <a16:creationId xmlns:a16="http://schemas.microsoft.com/office/drawing/2014/main" id="{A7C9AF8C-3DEF-43F7-A4B0-ECC599216C84}"/>
              </a:ext>
            </a:extLst>
          </p:cNvPr>
          <p:cNvSpPr txBox="1"/>
          <p:nvPr/>
        </p:nvSpPr>
        <p:spPr>
          <a:xfrm>
            <a:off x="1607613" y="2718405"/>
            <a:ext cx="1503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Muller Regular" pitchFamily="50" charset="0"/>
              </a:rPr>
              <a:t>Introducción</a:t>
            </a:r>
          </a:p>
        </p:txBody>
      </p:sp>
      <p:sp>
        <p:nvSpPr>
          <p:cNvPr id="16" name="9 CuadroTexto">
            <a:extLst>
              <a:ext uri="{FF2B5EF4-FFF2-40B4-BE49-F238E27FC236}">
                <a16:creationId xmlns:a16="http://schemas.microsoft.com/office/drawing/2014/main" id="{D98B8BA5-5272-4819-983C-9968D4138D80}"/>
              </a:ext>
            </a:extLst>
          </p:cNvPr>
          <p:cNvSpPr txBox="1"/>
          <p:nvPr/>
        </p:nvSpPr>
        <p:spPr>
          <a:xfrm>
            <a:off x="1764211" y="3963005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Muller Regular" pitchFamily="50" charset="0"/>
              </a:rPr>
              <a:t>Desarrollo</a:t>
            </a:r>
          </a:p>
        </p:txBody>
      </p:sp>
      <p:sp>
        <p:nvSpPr>
          <p:cNvPr id="18" name="11 CuadroTexto">
            <a:extLst>
              <a:ext uri="{FF2B5EF4-FFF2-40B4-BE49-F238E27FC236}">
                <a16:creationId xmlns:a16="http://schemas.microsoft.com/office/drawing/2014/main" id="{05E1D12A-0307-471D-8AA8-414047020A64}"/>
              </a:ext>
            </a:extLst>
          </p:cNvPr>
          <p:cNvSpPr txBox="1"/>
          <p:nvPr/>
        </p:nvSpPr>
        <p:spPr>
          <a:xfrm>
            <a:off x="1658413" y="5309632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Muller Regular" pitchFamily="50" charset="0"/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33682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4216691" y="2639013"/>
            <a:ext cx="6739683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1800" dirty="0">
                <a:solidFill>
                  <a:prstClr val="black"/>
                </a:solidFill>
              </a:rPr>
              <a:t>Utiliza mapas mentales, </a:t>
            </a:r>
            <a:r>
              <a:rPr lang="es-ES" sz="1800" dirty="0">
                <a:solidFill>
                  <a:prstClr val="black"/>
                </a:solidFill>
              </a:rPr>
              <a:t>así como esquemas que de un vistazo te ayuden a recordar tu exposición oral</a:t>
            </a:r>
            <a:r>
              <a:rPr lang="es-PE" sz="18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5" name="2 Marcador de contenido">
            <a:extLst>
              <a:ext uri="{FF2B5EF4-FFF2-40B4-BE49-F238E27FC236}">
                <a16:creationId xmlns:a16="http://schemas.microsoft.com/office/drawing/2014/main" id="{772EACB5-9813-41D9-BA8B-441DEBD8B337}"/>
              </a:ext>
            </a:extLst>
          </p:cNvPr>
          <p:cNvSpPr txBox="1">
            <a:spLocks/>
          </p:cNvSpPr>
          <p:nvPr/>
        </p:nvSpPr>
        <p:spPr>
          <a:xfrm>
            <a:off x="4216691" y="3693617"/>
            <a:ext cx="7680557" cy="12078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prstClr val="black"/>
                </a:solidFill>
              </a:rPr>
              <a:t>Utiliza anotaciones o la técnica del subrayado serán de gran ayuda.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prstClr val="black"/>
                </a:solidFill>
              </a:rPr>
              <a:t>Escribir palabras claves, fragmentos del texto así como fechas o frases propias que nos ayuden a situar la información del texto de forma rápida</a:t>
            </a:r>
          </a:p>
        </p:txBody>
      </p:sp>
      <p:sp>
        <p:nvSpPr>
          <p:cNvPr id="17" name="2 Marcador de contenido">
            <a:extLst>
              <a:ext uri="{FF2B5EF4-FFF2-40B4-BE49-F238E27FC236}">
                <a16:creationId xmlns:a16="http://schemas.microsoft.com/office/drawing/2014/main" id="{345224F2-7E8F-429F-A1A7-44ABA24C176F}"/>
              </a:ext>
            </a:extLst>
          </p:cNvPr>
          <p:cNvSpPr txBox="1">
            <a:spLocks/>
          </p:cNvSpPr>
          <p:nvPr/>
        </p:nvSpPr>
        <p:spPr>
          <a:xfrm>
            <a:off x="4216691" y="5303213"/>
            <a:ext cx="7444716" cy="908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1800" dirty="0"/>
              <a:t>Debe contener los puntos clave de tu presentación y que te pueda servir de guía para exponer tu trabajo.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B505D09-4DAB-4737-8035-1B4A2BFC4232}"/>
              </a:ext>
            </a:extLst>
          </p:cNvPr>
          <p:cNvSpPr txBox="1">
            <a:spLocks/>
          </p:cNvSpPr>
          <p:nvPr/>
        </p:nvSpPr>
        <p:spPr>
          <a:xfrm>
            <a:off x="548222" y="2606227"/>
            <a:ext cx="4069582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/>
                </a:solidFill>
                <a:sym typeface="Symbol" panose="05050102010706020507" pitchFamily="18" charset="2"/>
              </a:rPr>
              <a:t>1. Prepara tu intervención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B006E67-A6F4-4A94-AF04-068A8DC22ACC}"/>
              </a:ext>
            </a:extLst>
          </p:cNvPr>
          <p:cNvSpPr txBox="1">
            <a:spLocks/>
          </p:cNvSpPr>
          <p:nvPr/>
        </p:nvSpPr>
        <p:spPr>
          <a:xfrm>
            <a:off x="618560" y="3884459"/>
            <a:ext cx="4069582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tx1"/>
                </a:solidFill>
                <a:sym typeface="Symbol" panose="05050102010706020507" pitchFamily="18" charset="2"/>
              </a:rPr>
              <a:t>2. Agiliza el estudio de tu presentación</a:t>
            </a:r>
            <a:endParaRPr lang="es-PE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E0577291-1E5F-4EBE-87A8-5773F601060A}"/>
              </a:ext>
            </a:extLst>
          </p:cNvPr>
          <p:cNvSpPr txBox="1">
            <a:spLocks/>
          </p:cNvSpPr>
          <p:nvPr/>
        </p:nvSpPr>
        <p:spPr>
          <a:xfrm>
            <a:off x="739140" y="5284955"/>
            <a:ext cx="4069582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tx1"/>
                </a:solidFill>
                <a:sym typeface="Symbol" panose="05050102010706020507" pitchFamily="18" charset="2"/>
              </a:rPr>
              <a:t>3. Prepara un guion </a:t>
            </a:r>
            <a:endParaRPr lang="es-PE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EF6178BB-26FE-450B-BF75-E68E63EB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808368" y="1586788"/>
            <a:ext cx="8623913" cy="544038"/>
          </a:xfrm>
        </p:spPr>
        <p:txBody>
          <a:bodyPr/>
          <a:lstStyle/>
          <a:p>
            <a:pPr algn="ctr"/>
            <a:r>
              <a:rPr lang="es-ES" sz="2600" b="1" dirty="0" err="1"/>
              <a:t>Tips</a:t>
            </a:r>
            <a:r>
              <a:rPr lang="es-ES" sz="2600" b="1" dirty="0"/>
              <a:t> para preparar una buena exposición</a:t>
            </a:r>
            <a:endParaRPr lang="es-PE" sz="2600" b="1" dirty="0"/>
          </a:p>
        </p:txBody>
      </p:sp>
    </p:spTree>
    <p:extLst>
      <p:ext uri="{BB962C8B-B14F-4D97-AF65-F5344CB8AC3E}">
        <p14:creationId xmlns:p14="http://schemas.microsoft.com/office/powerpoint/2010/main" val="138356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4808722" y="2471325"/>
            <a:ext cx="6739683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Debes ensayar tu presentación varias veces para controlar el tiempo, fijar el tema y coger soltura hablando.</a:t>
            </a:r>
          </a:p>
        </p:txBody>
      </p:sp>
      <p:sp>
        <p:nvSpPr>
          <p:cNvPr id="15" name="2 Marcador de contenido">
            <a:extLst>
              <a:ext uri="{FF2B5EF4-FFF2-40B4-BE49-F238E27FC236}">
                <a16:creationId xmlns:a16="http://schemas.microsoft.com/office/drawing/2014/main" id="{772EACB5-9813-41D9-BA8B-441DEBD8B337}"/>
              </a:ext>
            </a:extLst>
          </p:cNvPr>
          <p:cNvSpPr txBox="1">
            <a:spLocks/>
          </p:cNvSpPr>
          <p:nvPr/>
        </p:nvSpPr>
        <p:spPr>
          <a:xfrm>
            <a:off x="4823843" y="3593110"/>
            <a:ext cx="6724562" cy="8709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</a:rPr>
              <a:t>No aceleres, habla lentamente y haz pausas durante a intervención. Se te entenderá mejor.  Vocaliza y pronuncia con claridad. </a:t>
            </a:r>
          </a:p>
        </p:txBody>
      </p:sp>
      <p:sp>
        <p:nvSpPr>
          <p:cNvPr id="17" name="2 Marcador de contenido">
            <a:extLst>
              <a:ext uri="{FF2B5EF4-FFF2-40B4-BE49-F238E27FC236}">
                <a16:creationId xmlns:a16="http://schemas.microsoft.com/office/drawing/2014/main" id="{345224F2-7E8F-429F-A1A7-44ABA24C176F}"/>
              </a:ext>
            </a:extLst>
          </p:cNvPr>
          <p:cNvSpPr txBox="1">
            <a:spLocks/>
          </p:cNvSpPr>
          <p:nvPr/>
        </p:nvSpPr>
        <p:spPr>
          <a:xfrm>
            <a:off x="4808721" y="5006234"/>
            <a:ext cx="6739683" cy="908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000" dirty="0"/>
              <a:t>Es importante que mires al público y no siempre al mismo sitio. Mira a todos los asistentes eso dará sensación de seguridad.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B505D09-4DAB-4737-8035-1B4A2BFC4232}"/>
              </a:ext>
            </a:extLst>
          </p:cNvPr>
          <p:cNvSpPr txBox="1">
            <a:spLocks/>
          </p:cNvSpPr>
          <p:nvPr/>
        </p:nvSpPr>
        <p:spPr>
          <a:xfrm>
            <a:off x="1022727" y="2640622"/>
            <a:ext cx="3180973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/>
                </a:solidFill>
                <a:sym typeface="Symbol" panose="05050102010706020507" pitchFamily="18" charset="2"/>
              </a:rPr>
              <a:t>4. Ensaya en voz alta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B006E67-A6F4-4A94-AF04-068A8DC22ACC}"/>
              </a:ext>
            </a:extLst>
          </p:cNvPr>
          <p:cNvSpPr txBox="1">
            <a:spLocks/>
          </p:cNvSpPr>
          <p:nvPr/>
        </p:nvSpPr>
        <p:spPr>
          <a:xfrm>
            <a:off x="1022726" y="3792456"/>
            <a:ext cx="3590583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tx1"/>
                </a:solidFill>
                <a:sym typeface="Symbol" panose="05050102010706020507" pitchFamily="18" charset="2"/>
              </a:rPr>
              <a:t>5. Cuida tu voz y tu entonación</a:t>
            </a:r>
            <a:endParaRPr lang="es-PE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E0577291-1E5F-4EBE-87A8-5773F601060A}"/>
              </a:ext>
            </a:extLst>
          </p:cNvPr>
          <p:cNvSpPr txBox="1">
            <a:spLocks/>
          </p:cNvSpPr>
          <p:nvPr/>
        </p:nvSpPr>
        <p:spPr>
          <a:xfrm>
            <a:off x="1035427" y="4952310"/>
            <a:ext cx="3692183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tx1"/>
                </a:solidFill>
                <a:sym typeface="Symbol" panose="05050102010706020507" pitchFamily="18" charset="2"/>
              </a:rPr>
              <a:t>6. Cuida tu expresión corporal  y gestual </a:t>
            </a:r>
            <a:endParaRPr lang="es-PE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95361F9E-88E1-48AD-B061-146067E6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808368" y="1586788"/>
            <a:ext cx="8623913" cy="544038"/>
          </a:xfrm>
        </p:spPr>
        <p:txBody>
          <a:bodyPr/>
          <a:lstStyle/>
          <a:p>
            <a:pPr algn="ctr"/>
            <a:r>
              <a:rPr lang="es-ES" sz="2600" b="1" dirty="0" err="1"/>
              <a:t>Tips</a:t>
            </a:r>
            <a:r>
              <a:rPr lang="es-ES" sz="2600" b="1" dirty="0"/>
              <a:t> para preparar una buena exposición</a:t>
            </a:r>
            <a:endParaRPr lang="es-PE" sz="2600" b="1" dirty="0"/>
          </a:p>
        </p:txBody>
      </p:sp>
    </p:spTree>
    <p:extLst>
      <p:ext uri="{BB962C8B-B14F-4D97-AF65-F5344CB8AC3E}">
        <p14:creationId xmlns:p14="http://schemas.microsoft.com/office/powerpoint/2010/main" val="416239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808368" y="1586788"/>
            <a:ext cx="8623913" cy="544038"/>
          </a:xfrm>
        </p:spPr>
        <p:txBody>
          <a:bodyPr/>
          <a:lstStyle/>
          <a:p>
            <a:pPr algn="ctr"/>
            <a:r>
              <a:rPr lang="es-ES" sz="2600" b="1" dirty="0" err="1"/>
              <a:t>Tips</a:t>
            </a:r>
            <a:r>
              <a:rPr lang="es-ES" sz="2600" b="1" dirty="0"/>
              <a:t> para preparar una buena exposición</a:t>
            </a:r>
            <a:endParaRPr lang="es-PE" sz="2600" b="1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4921263" y="2874107"/>
            <a:ext cx="6739683" cy="6415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Utiliza fotografías, mapas mentales, murales, …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Ten presente que esto no sustituye tu presentación.</a:t>
            </a:r>
          </a:p>
        </p:txBody>
      </p:sp>
      <p:sp>
        <p:nvSpPr>
          <p:cNvPr id="15" name="2 Marcador de contenido">
            <a:extLst>
              <a:ext uri="{FF2B5EF4-FFF2-40B4-BE49-F238E27FC236}">
                <a16:creationId xmlns:a16="http://schemas.microsoft.com/office/drawing/2014/main" id="{772EACB5-9813-41D9-BA8B-441DEBD8B337}"/>
              </a:ext>
            </a:extLst>
          </p:cNvPr>
          <p:cNvSpPr txBox="1">
            <a:spLocks/>
          </p:cNvSpPr>
          <p:nvPr/>
        </p:nvSpPr>
        <p:spPr>
          <a:xfrm>
            <a:off x="4936384" y="3995892"/>
            <a:ext cx="6724562" cy="8709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prstClr val="black"/>
                </a:solidFill>
              </a:rPr>
              <a:t>Habla de lo forma que sueles hacerlo, no utilices expresiones extrañas o complicadas, porque no te entenderán. 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B505D09-4DAB-4737-8035-1B4A2BFC4232}"/>
              </a:ext>
            </a:extLst>
          </p:cNvPr>
          <p:cNvSpPr txBox="1">
            <a:spLocks/>
          </p:cNvSpPr>
          <p:nvPr/>
        </p:nvSpPr>
        <p:spPr>
          <a:xfrm>
            <a:off x="932068" y="2933668"/>
            <a:ext cx="4069582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PE" b="1" dirty="0">
                <a:solidFill>
                  <a:schemeClr val="tx1"/>
                </a:solidFill>
                <a:sym typeface="Symbol" panose="05050102010706020507" pitchFamily="18" charset="2"/>
              </a:rPr>
              <a:t>7. Utiliza materiales de apoyo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2B006E67-A6F4-4A94-AF04-068A8DC22ACC}"/>
              </a:ext>
            </a:extLst>
          </p:cNvPr>
          <p:cNvSpPr txBox="1">
            <a:spLocks/>
          </p:cNvSpPr>
          <p:nvPr/>
        </p:nvSpPr>
        <p:spPr>
          <a:xfrm>
            <a:off x="1044609" y="4160822"/>
            <a:ext cx="4069582" cy="4722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rgbClr val="8200FF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b="1" dirty="0">
                <a:solidFill>
                  <a:schemeClr val="tx1"/>
                </a:solidFill>
                <a:sym typeface="Symbol" panose="05050102010706020507" pitchFamily="18" charset="2"/>
              </a:rPr>
              <a:t>8. Adecua tu lenguaje al auditorio</a:t>
            </a:r>
            <a:endParaRPr lang="es-PE" b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75D25D51-6F35-4D36-9790-5F11AD96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Aprendemos</a:t>
            </a:r>
          </a:p>
        </p:txBody>
      </p:sp>
    </p:spTree>
    <p:extLst>
      <p:ext uri="{BB962C8B-B14F-4D97-AF65-F5344CB8AC3E}">
        <p14:creationId xmlns:p14="http://schemas.microsoft.com/office/powerpoint/2010/main" val="12392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6C00022A-1B9D-425D-9087-0AF7A6DAAC0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9643" y="1599488"/>
            <a:ext cx="6293157" cy="544038"/>
          </a:xfrm>
        </p:spPr>
        <p:txBody>
          <a:bodyPr/>
          <a:lstStyle/>
          <a:p>
            <a:r>
              <a:rPr lang="es-ES" sz="2600" dirty="0"/>
              <a:t>Prepara tu exposición didáctica en equipo</a:t>
            </a:r>
            <a:endParaRPr lang="es-PE" sz="2600" dirty="0"/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D5D31EF2-B4AF-4410-95B8-35B5C0F969A8}"/>
              </a:ext>
            </a:extLst>
          </p:cNvPr>
          <p:cNvSpPr txBox="1">
            <a:spLocks/>
          </p:cNvSpPr>
          <p:nvPr/>
        </p:nvSpPr>
        <p:spPr>
          <a:xfrm>
            <a:off x="869963" y="2751012"/>
            <a:ext cx="4413237" cy="2243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uller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PE" sz="2000" dirty="0">
              <a:solidFill>
                <a:prstClr val="black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Analicen información sobre el tema seleccionado la semana anterior.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prstClr val="black"/>
              </a:solidFill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prstClr val="black"/>
                </a:solidFill>
              </a:rPr>
              <a:t>Propongan la estructura y las técnicas para su aplicación.</a:t>
            </a:r>
          </a:p>
        </p:txBody>
      </p:sp>
      <p:sp>
        <p:nvSpPr>
          <p:cNvPr id="12" name="Título 5">
            <a:extLst>
              <a:ext uri="{FF2B5EF4-FFF2-40B4-BE49-F238E27FC236}">
                <a16:creationId xmlns:a16="http://schemas.microsoft.com/office/drawing/2014/main" id="{75D25D51-6F35-4D36-9790-5F11AD96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671512"/>
            <a:ext cx="10728841" cy="381955"/>
          </a:xfrm>
        </p:spPr>
        <p:txBody>
          <a:bodyPr>
            <a:noAutofit/>
          </a:bodyPr>
          <a:lstStyle/>
          <a:p>
            <a:r>
              <a:rPr lang="es-PE" sz="2600" dirty="0"/>
              <a:t>Aplicamos lo aprendido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AB7AA9E-B782-41E2-9812-CC86985CF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845" y="2310808"/>
            <a:ext cx="4429609" cy="29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6076" y="3224388"/>
            <a:ext cx="9405706" cy="762517"/>
          </a:xfrm>
        </p:spPr>
        <p:txBody>
          <a:bodyPr/>
          <a:lstStyle/>
          <a:p>
            <a:pPr algn="ctr"/>
            <a:r>
              <a:rPr lang="es-PE" dirty="0"/>
              <a:t>¡ Gracias por la atención !</a:t>
            </a:r>
          </a:p>
        </p:txBody>
      </p:sp>
    </p:spTree>
    <p:extLst>
      <p:ext uri="{BB962C8B-B14F-4D97-AF65-F5344CB8AC3E}">
        <p14:creationId xmlns:p14="http://schemas.microsoft.com/office/powerpoint/2010/main" val="2945655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_gene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general" id="{A3A5102C-FA0B-4C02-8BAA-89D31967CF6C}" vid="{C289E05A-AD37-4839-AC8D-E110CE06E3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FDBCC2C2A9E4991D3E6D92080BF1D" ma:contentTypeVersion="13" ma:contentTypeDescription="Crear nuevo documento." ma:contentTypeScope="" ma:versionID="5277ad7b935b791a40cde8710d3e961a">
  <xsd:schema xmlns:xsd="http://www.w3.org/2001/XMLSchema" xmlns:xs="http://www.w3.org/2001/XMLSchema" xmlns:p="http://schemas.microsoft.com/office/2006/metadata/properties" xmlns:ns2="2160a2c5-c60e-4388-9d8c-8cfce6077867" xmlns:ns3="35ebf031-a504-45cd-aa0d-0f096058efc2" targetNamespace="http://schemas.microsoft.com/office/2006/metadata/properties" ma:root="true" ma:fieldsID="d2da8f289e1e197f6627d43c1415a75e" ns2:_="" ns3:_="">
    <xsd:import namespace="2160a2c5-c60e-4388-9d8c-8cfce6077867"/>
    <xsd:import namespace="35ebf031-a504-45cd-aa0d-0f096058ef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0a2c5-c60e-4388-9d8c-8cfce6077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bf031-a504-45cd-aa0d-0f096058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E9BB69-F05E-48D2-B53A-CB349A1CE27B}"/>
</file>

<file path=customXml/itemProps2.xml><?xml version="1.0" encoding="utf-8"?>
<ds:datastoreItem xmlns:ds="http://schemas.openxmlformats.org/officeDocument/2006/customXml" ds:itemID="{45F99085-1D6C-4C38-8A60-4D3328C9DC95}"/>
</file>

<file path=customXml/itemProps3.xml><?xml version="1.0" encoding="utf-8"?>
<ds:datastoreItem xmlns:ds="http://schemas.openxmlformats.org/officeDocument/2006/customXml" ds:itemID="{435D384E-6A52-4578-B068-8208A6E0A493}"/>
</file>

<file path=docProps/app.xml><?xml version="1.0" encoding="utf-8"?>
<Properties xmlns="http://schemas.openxmlformats.org/officeDocument/2006/extended-properties" xmlns:vt="http://schemas.openxmlformats.org/officeDocument/2006/docPropsVTypes">
  <Template>tema_general</Template>
  <TotalTime>3197</TotalTime>
  <Words>416</Words>
  <Application>Microsoft Office PowerPoint</Application>
  <PresentationFormat>Panorámica</PresentationFormat>
  <Paragraphs>53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Muller Light</vt:lpstr>
      <vt:lpstr>Muller Regular</vt:lpstr>
      <vt:lpstr>Stag Book</vt:lpstr>
      <vt:lpstr>tema_general</vt:lpstr>
      <vt:lpstr>Comunicación 2</vt:lpstr>
      <vt:lpstr>Semana  13: Exposición Didáctica II</vt:lpstr>
      <vt:lpstr>Aprendemos</vt:lpstr>
      <vt:lpstr>Aprendemos</vt:lpstr>
      <vt:lpstr>Aprendemos</vt:lpstr>
      <vt:lpstr>Aprendemos</vt:lpstr>
      <vt:lpstr>Aplicamos lo aprendido</vt:lpstr>
      <vt:lpstr>¡ Gracias por la atención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escrita</dc:title>
  <dc:creator>Rita Del Carpio</dc:creator>
  <cp:lastModifiedBy>Paredes Mayor Sergio jose</cp:lastModifiedBy>
  <cp:revision>351</cp:revision>
  <dcterms:created xsi:type="dcterms:W3CDTF">2016-02-23T16:58:46Z</dcterms:created>
  <dcterms:modified xsi:type="dcterms:W3CDTF">2021-08-06T15:19:22Z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0x0101004E4FDBCC2C2A9E4991D3E6D92080BF1D</vt:lpwstr>
  </property>
</Properties>
</file>