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47" r:id="rId3"/>
    <p:sldId id="364" r:id="rId4"/>
    <p:sldId id="365" r:id="rId5"/>
    <p:sldId id="366" r:id="rId6"/>
    <p:sldId id="367" r:id="rId7"/>
    <p:sldId id="368" r:id="rId8"/>
    <p:sldId id="369" r:id="rId9"/>
    <p:sldId id="371" r:id="rId10"/>
    <p:sldId id="372" r:id="rId11"/>
    <p:sldId id="373" r:id="rId12"/>
    <p:sldId id="351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8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552E-B267-4A28-9421-0AF0685B7EEA}" type="datetimeFigureOut">
              <a:rPr lang="es-PE" smtClean="0"/>
              <a:t>28/07/2021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DD7D-B984-4C99-9A1B-AB1B1D76112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821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Comunicación 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31488" y="5876426"/>
            <a:ext cx="7321965" cy="8876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400" dirty="0"/>
              <a:t>Tildación general</a:t>
            </a:r>
            <a:br>
              <a:rPr lang="es-PE" sz="2400" dirty="0"/>
            </a:br>
            <a:r>
              <a:rPr lang="es-PE" sz="2600" dirty="0"/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203147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C3C762A-95FE-40EF-A683-0F2B26C1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Si el adjetivo tiene tilde, esta se conserva en su nueva palabra. </a:t>
            </a:r>
          </a:p>
          <a:p>
            <a:endParaRPr lang="es-PE" dirty="0">
              <a:solidFill>
                <a:srgbClr val="FF0066"/>
              </a:solidFill>
            </a:endParaRPr>
          </a:p>
          <a:p>
            <a:r>
              <a:rPr lang="es-PE" dirty="0" err="1">
                <a:solidFill>
                  <a:srgbClr val="FF0066"/>
                </a:solidFill>
              </a:rPr>
              <a:t>Fácil+mente</a:t>
            </a:r>
            <a:r>
              <a:rPr lang="es-PE" dirty="0">
                <a:solidFill>
                  <a:srgbClr val="FF0066"/>
                </a:solidFill>
              </a:rPr>
              <a:t>= fácilmente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F92F7-DE77-4CD9-9768-D1719258DD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1131B6-4F16-4AA0-AB7F-71F1DE64D8E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140" y="1287619"/>
            <a:ext cx="5356859" cy="544038"/>
          </a:xfrm>
        </p:spPr>
        <p:txBody>
          <a:bodyPr/>
          <a:lstStyle/>
          <a:p>
            <a:r>
              <a:rPr lang="es-PE" sz="2400" dirty="0"/>
              <a:t>Adverbios que terminan en -mente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2C6D1F-AD62-42FA-AD86-21AC3FCD8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AE42B70-42E3-4029-9B23-E5B16FAF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92DC8E8-8F66-416A-AFE3-731AEDE5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4C6934-E8AE-4AFE-BED8-66B917B0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92" y="2151079"/>
            <a:ext cx="4861605" cy="2966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7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280F2E-B50E-4393-95D9-F1894F6C666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189714" y="1282606"/>
            <a:ext cx="8232582" cy="544038"/>
          </a:xfrm>
        </p:spPr>
        <p:txBody>
          <a:bodyPr/>
          <a:lstStyle/>
          <a:p>
            <a:r>
              <a:rPr lang="es-PE" dirty="0"/>
              <a:t>Coloca y corrige las tildes en las palabras que corresponden.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B4A7891-418F-429F-9C50-A7146F0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99FA25E-3267-4EED-A605-339D0BE2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B21115-0A44-4A4B-B146-5D5903A361A3}"/>
              </a:ext>
            </a:extLst>
          </p:cNvPr>
          <p:cNvSpPr txBox="1"/>
          <p:nvPr/>
        </p:nvSpPr>
        <p:spPr>
          <a:xfrm>
            <a:off x="739141" y="1831657"/>
            <a:ext cx="1089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Muller Regular" pitchFamily="50" charset="0"/>
              </a:rPr>
              <a:t>1.Ni funcionarios iraquies ni diplomaticos extranjeros son capaces de explicar por que, tras nueve años de ocupacion, el pais aun no </a:t>
            </a:r>
            <a:r>
              <a:rPr lang="es-ES" sz="2000" dirty="0" err="1">
                <a:latin typeface="Muller Regular" pitchFamily="50" charset="0"/>
              </a:rPr>
              <a:t>producé</a:t>
            </a:r>
            <a:r>
              <a:rPr lang="es-ES" sz="2000" dirty="0">
                <a:latin typeface="Muller Regular" pitchFamily="50" charset="0"/>
              </a:rPr>
              <a:t> ni suficiente </a:t>
            </a:r>
            <a:r>
              <a:rPr lang="es-ES" sz="2000" dirty="0" err="1">
                <a:latin typeface="Muller Regular" pitchFamily="50" charset="0"/>
              </a:rPr>
              <a:t>electricídad</a:t>
            </a:r>
            <a:r>
              <a:rPr lang="es-ES" sz="2000" dirty="0">
                <a:latin typeface="Muller Regular" pitchFamily="50" charset="0"/>
              </a:rPr>
              <a:t> ni agua potable.</a:t>
            </a:r>
          </a:p>
          <a:p>
            <a:pPr algn="just"/>
            <a:r>
              <a:rPr lang="es-ES" sz="2000" dirty="0">
                <a:latin typeface="Muller Regular" pitchFamily="50" charset="0"/>
              </a:rPr>
              <a:t>2. En el </a:t>
            </a:r>
            <a:r>
              <a:rPr lang="es-ES" sz="2000" dirty="0" err="1">
                <a:latin typeface="Muller Regular" pitchFamily="50" charset="0"/>
              </a:rPr>
              <a:t>puntó</a:t>
            </a:r>
            <a:r>
              <a:rPr lang="es-ES" sz="2000" dirty="0">
                <a:latin typeface="Muller Regular" pitchFamily="50" charset="0"/>
              </a:rPr>
              <a:t> algido de la guerra, habia unos 170 000 </a:t>
            </a:r>
            <a:r>
              <a:rPr lang="es-ES" sz="2000" dirty="0" err="1">
                <a:latin typeface="Muller Regular" pitchFamily="50" charset="0"/>
              </a:rPr>
              <a:t>soldádos</a:t>
            </a:r>
            <a:r>
              <a:rPr lang="es-ES" sz="2000" dirty="0">
                <a:latin typeface="Muller Regular" pitchFamily="50" charset="0"/>
              </a:rPr>
              <a:t> estadounidenses en Irak repartidos en mas de </a:t>
            </a:r>
            <a:r>
              <a:rPr lang="es-ES" sz="2000" dirty="0" err="1">
                <a:latin typeface="Muller Regular" pitchFamily="50" charset="0"/>
              </a:rPr>
              <a:t>quinientás</a:t>
            </a:r>
            <a:r>
              <a:rPr lang="es-ES" sz="2000" dirty="0">
                <a:latin typeface="Muller Regular" pitchFamily="50" charset="0"/>
              </a:rPr>
              <a:t> bases. </a:t>
            </a:r>
          </a:p>
          <a:p>
            <a:pPr algn="just"/>
            <a:r>
              <a:rPr lang="es-ES" sz="2000" dirty="0">
                <a:latin typeface="Muller Regular" pitchFamily="50" charset="0"/>
              </a:rPr>
              <a:t>3. Aquel año, la economia ya encadenaba su segundo año en recesion; la crisis de deuda soberana estallaria al siguiente y el pais iba a pedir su primer rescate financiero. </a:t>
            </a:r>
          </a:p>
          <a:p>
            <a:pPr algn="just"/>
            <a:r>
              <a:rPr lang="es-ES" sz="2000" dirty="0">
                <a:latin typeface="Muller Regular" pitchFamily="50" charset="0"/>
              </a:rPr>
              <a:t>4. Todo el mundo se ha </a:t>
            </a:r>
            <a:r>
              <a:rPr lang="es-ES" sz="2000">
                <a:latin typeface="Muller Regular" pitchFamily="50" charset="0"/>
              </a:rPr>
              <a:t>vueltó </a:t>
            </a:r>
            <a:r>
              <a:rPr lang="es-ES" sz="2000" dirty="0">
                <a:latin typeface="Muller Regular" pitchFamily="50" charset="0"/>
              </a:rPr>
              <a:t>mas egoista, la solidaridad no existe y ya nadie ayuda a nadie.</a:t>
            </a:r>
          </a:p>
          <a:p>
            <a:pPr algn="just"/>
            <a:r>
              <a:rPr lang="es-ES" sz="2000" dirty="0">
                <a:latin typeface="Muller Regular" pitchFamily="50" charset="0"/>
              </a:rPr>
              <a:t> 5. Cuando creia que habia acabado de corregir el ultimo </a:t>
            </a:r>
            <a:r>
              <a:rPr lang="es-ES" sz="2000" dirty="0" err="1">
                <a:latin typeface="Muller Regular" pitchFamily="50" charset="0"/>
              </a:rPr>
              <a:t>exámen</a:t>
            </a:r>
            <a:r>
              <a:rPr lang="es-ES" sz="2000" dirty="0">
                <a:latin typeface="Muller Regular" pitchFamily="50" charset="0"/>
              </a:rPr>
              <a:t>, se le acerco aquél joven empleado de Secretaria Academica y le alcanzo varios que habia olvidado entregarle. </a:t>
            </a:r>
          </a:p>
          <a:p>
            <a:pPr algn="just"/>
            <a:r>
              <a:rPr lang="es-ES" sz="2000" dirty="0">
                <a:latin typeface="Muller Regular" pitchFamily="50" charset="0"/>
              </a:rPr>
              <a:t>6. Aun cuando </a:t>
            </a:r>
            <a:r>
              <a:rPr lang="es-ES" sz="2000" dirty="0" err="1">
                <a:latin typeface="Muller Regular" pitchFamily="50" charset="0"/>
              </a:rPr>
              <a:t>contrárie</a:t>
            </a:r>
            <a:r>
              <a:rPr lang="es-ES" sz="2000" dirty="0">
                <a:latin typeface="Muller Regular" pitchFamily="50" charset="0"/>
              </a:rPr>
              <a:t> lo afirmado explicitamente dias antes, el Gobierno si insistiria en iniciar aquel proyecto minero. </a:t>
            </a:r>
            <a:endParaRPr lang="es-PE" sz="2000" dirty="0"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0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148437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Muller Light" pitchFamily="50" charset="0"/>
              </a:rPr>
              <a:t>Comprende las propiedades textuales y las reglas de tildación </a:t>
            </a:r>
            <a:endParaRPr lang="es-PE" sz="2400" dirty="0"/>
          </a:p>
        </p:txBody>
      </p:sp>
      <p:sp>
        <p:nvSpPr>
          <p:cNvPr id="8" name="Marcador de contenido 7"/>
          <p:cNvSpPr>
            <a:spLocks noGrp="1"/>
          </p:cNvSpPr>
          <p:nvPr>
            <p:ph idx="14"/>
          </p:nvPr>
        </p:nvSpPr>
        <p:spPr>
          <a:xfrm>
            <a:off x="6317690" y="1887523"/>
            <a:ext cx="5017770" cy="38998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400" dirty="0">
                <a:sym typeface="Symbol" panose="05050102010706020507" pitchFamily="18" charset="2"/>
              </a:rPr>
              <a:t>Tildación diacrítica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sym typeface="Symbol" panose="05050102010706020507" pitchFamily="18" charset="2"/>
              </a:rPr>
              <a:t>Tildación en palabras compuestas</a:t>
            </a:r>
            <a:endParaRPr lang="es-PE" sz="24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Semana 3 : Tildación general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79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A86FF7-1F9F-433D-8163-69420850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1" y="2073905"/>
            <a:ext cx="5017770" cy="3899859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 ¿Estos monosílabos llevan tilde guion, truhan, hui?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6FF76-405A-426C-B273-1EBF5AEC9D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4F1FD-29B3-4800-8FBE-237E4641C0A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0DF99D-9B80-4477-810C-DD5A327EC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8BEA670-9CAD-4F31-9006-51626716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Observamos  y respondemos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E29DCB-EAF2-415D-95A5-DFAA2ABB2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850D99-96FD-49A9-9697-69690340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91" y="2019272"/>
            <a:ext cx="4604448" cy="32299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0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F7A371F-1BF8-4CFF-A60D-D003FB47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monosílabos no llevan tilde.</a:t>
            </a:r>
          </a:p>
          <a:p>
            <a:r>
              <a:rPr lang="es-PE" dirty="0"/>
              <a:t> Ejemplo: fe, pie, sol, can, gran, vil, gris, da, fue, ruin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C8896-390E-430E-98FE-F9A12BBBCD1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17E261-2E16-49AF-915D-170F64A96C2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Acentuación gráfica de monosílabos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85A456-8574-41D6-8AD1-2E8F3EB8E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B9BECB-390B-4E2D-8252-0F164506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7111CA-A7FC-4D85-9242-8DE908017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C26E53-C95E-4DEB-8E73-3E186C0B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16" y="2241196"/>
            <a:ext cx="5138944" cy="2786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92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BEC4B6D-1926-4E1F-B3B9-BF00B868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Es aquella que permite diferenciar significados entre palabras con la misma escritura.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495B9-A9F6-4DAA-B9FB-4E883780B6C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0327B-5221-46C0-A89A-D2ADA15F690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La tilde  diacrítica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360B2C-70C5-4FD1-B77F-E68D69982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BC2FE4A-2E99-4B3B-B5BE-E31C436F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929CEF8-CEDA-41CC-AE84-3DD8DB13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D0CF47-E2A5-48EB-A089-02E897EC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11" y="2581236"/>
            <a:ext cx="5017771" cy="22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1A3EB5E9-51C9-42DE-A291-38D473579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916242"/>
              </p:ext>
            </p:extLst>
          </p:nvPr>
        </p:nvGraphicFramePr>
        <p:xfrm>
          <a:off x="787143" y="1873572"/>
          <a:ext cx="10617714" cy="422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857">
                  <a:extLst>
                    <a:ext uri="{9D8B030D-6E8A-4147-A177-3AD203B41FA5}">
                      <a16:colId xmlns:a16="http://schemas.microsoft.com/office/drawing/2014/main" val="3072557092"/>
                    </a:ext>
                  </a:extLst>
                </a:gridCol>
                <a:gridCol w="5308857">
                  <a:extLst>
                    <a:ext uri="{9D8B030D-6E8A-4147-A177-3AD203B41FA5}">
                      <a16:colId xmlns:a16="http://schemas.microsoft.com/office/drawing/2014/main" val="199855093"/>
                    </a:ext>
                  </a:extLst>
                </a:gridCol>
              </a:tblGrid>
              <a:tr h="647605">
                <a:tc>
                  <a:txBody>
                    <a:bodyPr/>
                    <a:lstStyle/>
                    <a:p>
                      <a:r>
                        <a:rPr lang="es-PE" dirty="0"/>
                        <a:t>El: artículo masculino / </a:t>
                      </a:r>
                      <a:r>
                        <a:rPr lang="es-P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 </a:t>
                      </a:r>
                      <a:r>
                        <a:rPr lang="es-PE" dirty="0"/>
                        <a:t>conductor paró de un freno.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Él: pronombre personal/ Me lo dijo </a:t>
                      </a:r>
                      <a:r>
                        <a:rPr lang="es-P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él</a:t>
                      </a:r>
                      <a:r>
                        <a:rPr lang="es-PE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07513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Tu: posesivo/ ¿Dónde has puesto </a:t>
                      </a:r>
                      <a:r>
                        <a:rPr lang="es-PE" b="1" dirty="0"/>
                        <a:t>tu</a:t>
                      </a:r>
                      <a:r>
                        <a:rPr lang="es-PE" dirty="0"/>
                        <a:t> abrigo?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Tú: pronombre personal / </a:t>
                      </a:r>
                      <a:r>
                        <a:rPr lang="es-PE" b="1" dirty="0"/>
                        <a:t>tú</a:t>
                      </a:r>
                      <a:r>
                        <a:rPr lang="es-PE" dirty="0"/>
                        <a:t> siempre dices la verdad.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8059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Mi: posesivo / Te invito a cenar a </a:t>
                      </a:r>
                      <a:r>
                        <a:rPr lang="es-PE" b="1" dirty="0"/>
                        <a:t>mi </a:t>
                      </a:r>
                      <a:r>
                        <a:rPr lang="es-PE" dirty="0"/>
                        <a:t>casa.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Mí: pronombre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102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Mi: sustantivo  (nota musical) / El </a:t>
                      </a:r>
                      <a:r>
                        <a:rPr lang="es-PE" b="1" dirty="0"/>
                        <a:t>mi</a:t>
                      </a:r>
                      <a:r>
                        <a:rPr lang="es-PE" dirty="0"/>
                        <a:t> ha sonado desafinado.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¿Tienes algo para </a:t>
                      </a:r>
                      <a:r>
                        <a:rPr lang="es-PE" b="1" dirty="0"/>
                        <a:t>mí</a:t>
                      </a:r>
                      <a:r>
                        <a:rPr lang="es-P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6542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Te: pronombre personal / </a:t>
                      </a:r>
                      <a:r>
                        <a:rPr lang="es-PE" b="1" dirty="0"/>
                        <a:t>Te</a:t>
                      </a:r>
                      <a:r>
                        <a:rPr lang="es-PE" dirty="0"/>
                        <a:t> he comprado un par de zapatos.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Té: sustantivo / Tomé una taza </a:t>
                      </a:r>
                      <a:r>
                        <a:rPr lang="es-PE" b="0" dirty="0"/>
                        <a:t>de</a:t>
                      </a:r>
                      <a:r>
                        <a:rPr lang="es-PE" b="1" dirty="0"/>
                        <a:t> té.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4183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Más: conjunción adversativa equivalente a “pero”. /quiso convencerlo , </a:t>
                      </a:r>
                      <a:r>
                        <a:rPr lang="es-PE" b="1" dirty="0"/>
                        <a:t>más</a:t>
                      </a:r>
                      <a:r>
                        <a:rPr lang="es-PE" dirty="0"/>
                        <a:t> no fue posible.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Más: adverbio de cantidad/ Habla</a:t>
                      </a:r>
                      <a:r>
                        <a:rPr lang="es-PE" b="1" dirty="0"/>
                        <a:t> más </a:t>
                      </a:r>
                      <a:r>
                        <a:rPr lang="es-PE" dirty="0"/>
                        <a:t>alto.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75000"/>
                  </a:ext>
                </a:extLst>
              </a:tr>
              <a:tr h="550754">
                <a:tc>
                  <a:txBody>
                    <a:bodyPr/>
                    <a:lstStyle/>
                    <a:p>
                      <a:r>
                        <a:rPr lang="es-PE" dirty="0"/>
                        <a:t>De: preposición / un vestido </a:t>
                      </a:r>
                      <a:r>
                        <a:rPr lang="es-PE" b="1" dirty="0"/>
                        <a:t>de </a:t>
                      </a:r>
                      <a:r>
                        <a:rPr lang="es-PE" dirty="0"/>
                        <a:t>seda.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Dé: forma del verbo dar/ </a:t>
                      </a:r>
                      <a:r>
                        <a:rPr lang="es-PE" b="1" dirty="0"/>
                        <a:t>Dé</a:t>
                      </a:r>
                      <a:r>
                        <a:rPr lang="es-PE" dirty="0"/>
                        <a:t> las gracias.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59308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4B7CE7-0608-4013-837A-4DE48D724AE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dirty="0"/>
              <a:t>Uso de la tilde diacrítica en monosílabos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4B04BF-345E-4E0D-9DA2-A81B74A0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65BA609-CBF5-4BA4-BC70-8CE81FD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B1C2A99-2CFF-4391-8712-EB8448A2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524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9F9FA0B-547B-45B6-BC0F-3848FBFD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2613E-DC7C-453D-B9B4-EB07698088D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693E0-D13F-4F5E-B353-3D32E3DE396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87143" y="1253333"/>
            <a:ext cx="5017770" cy="544038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A2CC-726B-4CA5-A5B9-AEF86AC57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3E2737-617D-4BE0-A1ED-A7CCCA5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C3CACF-C1B3-40FB-88D2-703B2548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AF6961DB-A209-4324-A6DE-242970688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115002"/>
              </p:ext>
            </p:extLst>
          </p:nvPr>
        </p:nvGraphicFramePr>
        <p:xfrm>
          <a:off x="850267" y="2041528"/>
          <a:ext cx="10617714" cy="367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857">
                  <a:extLst>
                    <a:ext uri="{9D8B030D-6E8A-4147-A177-3AD203B41FA5}">
                      <a16:colId xmlns:a16="http://schemas.microsoft.com/office/drawing/2014/main" val="3072557092"/>
                    </a:ext>
                  </a:extLst>
                </a:gridCol>
                <a:gridCol w="5308857">
                  <a:extLst>
                    <a:ext uri="{9D8B030D-6E8A-4147-A177-3AD203B41FA5}">
                      <a16:colId xmlns:a16="http://schemas.microsoft.com/office/drawing/2014/main" val="199855093"/>
                    </a:ext>
                  </a:extLst>
                </a:gridCol>
              </a:tblGrid>
              <a:tr h="680899">
                <a:tc>
                  <a:txBody>
                    <a:bodyPr/>
                    <a:lstStyle/>
                    <a:p>
                      <a:r>
                        <a:rPr lang="es-PE" dirty="0"/>
                        <a:t> sí: conjunción/</a:t>
                      </a:r>
                      <a:r>
                        <a:rPr lang="es-P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 </a:t>
                      </a:r>
                      <a:r>
                        <a:rPr lang="es-PE" dirty="0"/>
                        <a:t>llueve, no saldremos.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Sí : adverbio de afirmación / Esta vez</a:t>
                      </a:r>
                      <a:r>
                        <a:rPr lang="es-P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sí </a:t>
                      </a:r>
                      <a:r>
                        <a:rPr lang="es-PE" dirty="0"/>
                        <a:t>la habían invitado.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07513"/>
                  </a:ext>
                </a:extLst>
              </a:tr>
              <a:tr h="579068">
                <a:tc>
                  <a:txBody>
                    <a:bodyPr/>
                    <a:lstStyle/>
                    <a:p>
                      <a:r>
                        <a:rPr lang="es-PE" dirty="0"/>
                        <a:t>Si: sustantivo / una composición en si bemol.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Sí: pronombre personal/ solo habla de sí mismo.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8059"/>
                  </a:ext>
                </a:extLst>
              </a:tr>
              <a:tr h="579068">
                <a:tc>
                  <a:txBody>
                    <a:bodyPr/>
                    <a:lstStyle/>
                    <a:p>
                      <a:r>
                        <a:rPr lang="es-PE" dirty="0"/>
                        <a:t>Se: pronombre personal/ </a:t>
                      </a:r>
                      <a:r>
                        <a:rPr lang="es-PE" b="1" dirty="0"/>
                        <a:t>Se </a:t>
                      </a:r>
                      <a:r>
                        <a:rPr lang="es-PE" dirty="0"/>
                        <a:t>comió todo el pastel.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Sé: forma del verbo saber o del verbo ser. Yo no </a:t>
                      </a:r>
                      <a:r>
                        <a:rPr lang="es-PE" b="1" dirty="0"/>
                        <a:t>sé</a:t>
                      </a:r>
                      <a:r>
                        <a:rPr lang="es-PE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102"/>
                  </a:ext>
                </a:extLst>
              </a:tr>
              <a:tr h="672987">
                <a:tc>
                  <a:txBody>
                    <a:bodyPr/>
                    <a:lstStyle/>
                    <a:p>
                      <a:r>
                        <a:rPr lang="es-PE" dirty="0"/>
                        <a:t>La conjunción o se escribirá siempre sin tilde/ Terminaré en 1</a:t>
                      </a:r>
                      <a:r>
                        <a:rPr lang="es-PE" b="1" dirty="0"/>
                        <a:t> o </a:t>
                      </a:r>
                      <a:r>
                        <a:rPr lang="es-PE" dirty="0"/>
                        <a:t>2 días.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6542"/>
                  </a:ext>
                </a:extLst>
              </a:tr>
              <a:tr h="579068">
                <a:tc>
                  <a:txBody>
                    <a:bodyPr/>
                    <a:lstStyle/>
                    <a:p>
                      <a:r>
                        <a:rPr lang="es-PE" dirty="0"/>
                        <a:t>Aun:  también, incluso/</a:t>
                      </a:r>
                      <a:r>
                        <a:rPr lang="es-PE" b="1" dirty="0"/>
                        <a:t> Aun </a:t>
                      </a:r>
                      <a:r>
                        <a:rPr lang="es-PE" dirty="0"/>
                        <a:t>los sordos me oirán.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0" dirty="0"/>
                        <a:t>Aun : todavía / </a:t>
                      </a:r>
                      <a:r>
                        <a:rPr lang="es-PE" b="1" dirty="0"/>
                        <a:t>Aún</a:t>
                      </a:r>
                      <a:r>
                        <a:rPr lang="es-PE" b="0" dirty="0"/>
                        <a:t> es joven.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4183"/>
                  </a:ext>
                </a:extLst>
              </a:tr>
              <a:tr h="579068">
                <a:tc>
                  <a:txBody>
                    <a:bodyPr/>
                    <a:lstStyle/>
                    <a:p>
                      <a:r>
                        <a:rPr lang="es-PE" dirty="0"/>
                        <a:t>Solo: adverbio/ adjetivo ya no deben llevar tilde.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7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4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D7B216-4839-4334-AAAB-8E636E70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El primer elemento de la palabra compuesta pierde el acento, mientras que el segundo lo conserva.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E77E8-2176-4D76-A993-46E8F5AF3D6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5092" y="2035233"/>
            <a:ext cx="4837043" cy="3918594"/>
          </a:xfrm>
        </p:spPr>
        <p:txBody>
          <a:bodyPr/>
          <a:lstStyle/>
          <a:p>
            <a:r>
              <a:rPr lang="es-PE" dirty="0">
                <a:solidFill>
                  <a:srgbClr val="FF0066"/>
                </a:solidFill>
              </a:rPr>
              <a:t>Décimo +séptimo= </a:t>
            </a:r>
            <a:r>
              <a:rPr lang="es-PE" dirty="0" err="1">
                <a:solidFill>
                  <a:srgbClr val="FF0066"/>
                </a:solidFill>
              </a:rPr>
              <a:t>decimoseptimo</a:t>
            </a:r>
            <a:endParaRPr lang="es-PE" dirty="0">
              <a:solidFill>
                <a:srgbClr val="FF0066"/>
              </a:solidFill>
            </a:endParaRPr>
          </a:p>
          <a:p>
            <a:endParaRPr lang="es-PE" dirty="0">
              <a:solidFill>
                <a:srgbClr val="FF0066"/>
              </a:solidFill>
            </a:endParaRPr>
          </a:p>
          <a:p>
            <a:r>
              <a:rPr lang="es-PE" dirty="0" err="1">
                <a:solidFill>
                  <a:srgbClr val="FF0066"/>
                </a:solidFill>
              </a:rPr>
              <a:t>cien+pies</a:t>
            </a:r>
            <a:r>
              <a:rPr lang="es-PE" dirty="0">
                <a:solidFill>
                  <a:srgbClr val="FF0066"/>
                </a:solidFill>
              </a:rPr>
              <a:t> = ciempiés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750F75-FB3F-4C82-A65C-98B6D5A4AD2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b="1" dirty="0"/>
              <a:t>Palabras compuestas sin guion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2A7EA7-05D2-4F5A-90CB-4A83CB02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E662FB-9061-4713-B2A9-CD71AB73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 err="1"/>
              <a:t>Tildación</a:t>
            </a:r>
            <a:r>
              <a:rPr lang="es-PE" sz="2800" dirty="0"/>
              <a:t> de palabras compuestas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A697045-4845-4646-BA91-6EF23C29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674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17FA5F7-E895-4F52-A827-46BE2C89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palabras unidas entre sí mediante un guion, siempre conservan la acentuación gráfica.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815EB-17E6-4602-B2F5-134FA82AFE8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s-PE" dirty="0">
                <a:solidFill>
                  <a:srgbClr val="FF0066"/>
                </a:solidFill>
              </a:rPr>
              <a:t>Sánchez- cano,</a:t>
            </a:r>
          </a:p>
          <a:p>
            <a:r>
              <a:rPr lang="es-PE" dirty="0">
                <a:solidFill>
                  <a:srgbClr val="FF0066"/>
                </a:solidFill>
              </a:rPr>
              <a:t>Germano-soviético, </a:t>
            </a:r>
          </a:p>
          <a:p>
            <a:r>
              <a:rPr lang="es-PE" dirty="0">
                <a:solidFill>
                  <a:srgbClr val="FF0066"/>
                </a:solidFill>
              </a:rPr>
              <a:t>Teórico-práctico.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91AF53-84FE-4CD3-8FA2-1F8F3492F4D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400" b="1" dirty="0"/>
              <a:t>Palabras compuestas con guion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B5DB94-F287-4C4C-A63B-A2C403270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5E984A3-08D3-4313-AD2D-1F90D294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Aprendemos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4BC9CE-AD90-4B72-87D2-8ACB7F4D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185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A226D-012E-40C0-A1DC-DDA11C81F2FC}"/>
</file>

<file path=customXml/itemProps2.xml><?xml version="1.0" encoding="utf-8"?>
<ds:datastoreItem xmlns:ds="http://schemas.openxmlformats.org/officeDocument/2006/customXml" ds:itemID="{CC41132D-AD63-4451-866D-6AA7A1034834}"/>
</file>

<file path=customXml/itemProps3.xml><?xml version="1.0" encoding="utf-8"?>
<ds:datastoreItem xmlns:ds="http://schemas.openxmlformats.org/officeDocument/2006/customXml" ds:itemID="{D05DD070-4DA2-4929-8A73-F3C94DF123EC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2225</TotalTime>
  <Words>645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Muller Light</vt:lpstr>
      <vt:lpstr>Muller Regular</vt:lpstr>
      <vt:lpstr>Stag Book</vt:lpstr>
      <vt:lpstr>tema_general</vt:lpstr>
      <vt:lpstr>Comunicación  2</vt:lpstr>
      <vt:lpstr>Semana 3 : Tildación general</vt:lpstr>
      <vt:lpstr>Observamos  y respondemos </vt:lpstr>
      <vt:lpstr>Aprendemos </vt:lpstr>
      <vt:lpstr>Aprendemos </vt:lpstr>
      <vt:lpstr>Aprendemos </vt:lpstr>
      <vt:lpstr>Aprendemos </vt:lpstr>
      <vt:lpstr>Tildación de palabras compuestas </vt:lpstr>
      <vt:lpstr>Aprendemos </vt:lpstr>
      <vt:lpstr>Aprendemos </vt:lpstr>
      <vt:lpstr>Aplicamos lo aprendido 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MADIAN HADIT CRUZ ZEVALLOS</dc:creator>
  <cp:lastModifiedBy>Carmen</cp:lastModifiedBy>
  <cp:revision>256</cp:revision>
  <dcterms:created xsi:type="dcterms:W3CDTF">2016-02-03T16:05:27Z</dcterms:created>
  <dcterms:modified xsi:type="dcterms:W3CDTF">2021-07-28T22:02:08Z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