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16" r:id="rId2"/>
    <p:sldId id="347" r:id="rId3"/>
    <p:sldId id="317" r:id="rId4"/>
    <p:sldId id="333" r:id="rId5"/>
    <p:sldId id="335" r:id="rId6"/>
    <p:sldId id="339" r:id="rId7"/>
    <p:sldId id="345" r:id="rId8"/>
    <p:sldId id="332" r:id="rId9"/>
    <p:sldId id="349" r:id="rId10"/>
    <p:sldId id="363" r:id="rId11"/>
    <p:sldId id="368" r:id="rId12"/>
    <p:sldId id="351"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82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2552E-B267-4A28-9421-0AF0685B7EEA}" type="datetimeFigureOut">
              <a:rPr lang="es-PE" smtClean="0"/>
              <a:t>28/07/2021</a:t>
            </a:fld>
            <a:endParaRPr lang="es-PE"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6DD7D-B984-4C99-9A1B-AB1B1D76112F}" type="slidenum">
              <a:rPr lang="es-PE" smtClean="0"/>
              <a:t>‹Nº›</a:t>
            </a:fld>
            <a:endParaRPr lang="es-PE" dirty="0"/>
          </a:p>
        </p:txBody>
      </p:sp>
    </p:spTree>
    <p:extLst>
      <p:ext uri="{BB962C8B-B14F-4D97-AF65-F5344CB8AC3E}">
        <p14:creationId xmlns:p14="http://schemas.microsoft.com/office/powerpoint/2010/main" val="2298214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1 líne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ctrTitle" hasCustomPrompt="1"/>
          </p:nvPr>
        </p:nvSpPr>
        <p:spPr>
          <a:xfrm rot="16200000">
            <a:off x="-1827213" y="3141663"/>
            <a:ext cx="5521325" cy="482600"/>
          </a:xfrm>
          <a:prstGeom prst="rect">
            <a:avLst/>
          </a:prstGeom>
        </p:spPr>
        <p:txBody>
          <a:bodyPr anchor="b">
            <a:normAutofit/>
          </a:bodyPr>
          <a:lstStyle>
            <a:lvl1pPr algn="r">
              <a:defRPr sz="3000" baseline="0">
                <a:solidFill>
                  <a:schemeClr val="bg1"/>
                </a:solidFill>
                <a:latin typeface="Stag Book" panose="02000503060000020004" pitchFamily="50" charset="0"/>
              </a:defRPr>
            </a:lvl1pPr>
          </a:lstStyle>
          <a:p>
            <a:r>
              <a:rPr lang="es-ES" dirty="0"/>
              <a:t>Título de la presentación</a:t>
            </a:r>
            <a:endParaRPr lang="es-PE" dirty="0"/>
          </a:p>
        </p:txBody>
      </p:sp>
    </p:spTree>
    <p:extLst>
      <p:ext uri="{BB962C8B-B14F-4D97-AF65-F5344CB8AC3E}">
        <p14:creationId xmlns:p14="http://schemas.microsoft.com/office/powerpoint/2010/main" val="69623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8" name="Marcador de contenido 2"/>
          <p:cNvSpPr>
            <a:spLocks noGrp="1"/>
          </p:cNvSpPr>
          <p:nvPr>
            <p:ph idx="13"/>
          </p:nvPr>
        </p:nvSpPr>
        <p:spPr>
          <a:xfrm>
            <a:off x="739140" y="2055170"/>
            <a:ext cx="5017770" cy="389986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1" name="Marcador de posición de imagen 2"/>
          <p:cNvSpPr>
            <a:spLocks noGrp="1"/>
          </p:cNvSpPr>
          <p:nvPr>
            <p:ph type="pic" idx="1"/>
          </p:nvPr>
        </p:nvSpPr>
        <p:spPr>
          <a:xfrm>
            <a:off x="6450211" y="1294764"/>
            <a:ext cx="5017770" cy="466026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s-PE" dirty="0"/>
          </a:p>
        </p:txBody>
      </p:sp>
      <p:sp>
        <p:nvSpPr>
          <p:cNvPr id="12"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22" name="Subtítulo 2"/>
          <p:cNvSpPr>
            <a:spLocks noGrp="1"/>
          </p:cNvSpPr>
          <p:nvPr>
            <p:ph type="subTitle" idx="14"/>
          </p:nvPr>
        </p:nvSpPr>
        <p:spPr>
          <a:xfrm>
            <a:off x="739140" y="1294764"/>
            <a:ext cx="5017770" cy="536894"/>
          </a:xfrm>
          <a:prstGeom prst="rect">
            <a:avLst/>
          </a:prstGeom>
        </p:spPr>
        <p:txBody>
          <a:bodyPr/>
          <a:lstStyle>
            <a:lvl1pPr marL="0" indent="0" algn="l">
              <a:buNone/>
              <a:defRPr sz="2000">
                <a:solidFill>
                  <a:srgbClr val="8200FF"/>
                </a:solidFill>
                <a:latin typeface="Muller Regular"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dirty="0"/>
          </a:p>
        </p:txBody>
      </p:sp>
      <p:sp>
        <p:nvSpPr>
          <p:cNvPr id="26"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17453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er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a:off x="678094" y="3047742"/>
            <a:ext cx="9405706" cy="762517"/>
          </a:xfrm>
          <a:prstGeom prst="rect">
            <a:avLst/>
          </a:prstGeom>
        </p:spPr>
        <p:txBody>
          <a:bodyPr anchor="ctr">
            <a:noAutofit/>
          </a:bodyPr>
          <a:lstStyle>
            <a:lvl1pPr algn="l">
              <a:defRPr sz="6000" baseline="0">
                <a:solidFill>
                  <a:schemeClr val="bg1"/>
                </a:solidFill>
                <a:latin typeface="Stag Book" panose="02000503060000020004" pitchFamily="50" charset="0"/>
              </a:defRPr>
            </a:lvl1pPr>
          </a:lstStyle>
          <a:p>
            <a:r>
              <a:rPr lang="es-ES" dirty="0"/>
              <a:t>Gracias</a:t>
            </a:r>
            <a:endParaRPr lang="es-PE" dirty="0"/>
          </a:p>
        </p:txBody>
      </p:sp>
    </p:spTree>
    <p:extLst>
      <p:ext uri="{BB962C8B-B14F-4D97-AF65-F5344CB8AC3E}">
        <p14:creationId xmlns:p14="http://schemas.microsoft.com/office/powerpoint/2010/main" val="337716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a de título (2 línea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ctrTitle" hasCustomPrompt="1"/>
          </p:nvPr>
        </p:nvSpPr>
        <p:spPr>
          <a:xfrm rot="16200000">
            <a:off x="-1597818" y="2912265"/>
            <a:ext cx="5521325" cy="941391"/>
          </a:xfrm>
          <a:prstGeom prst="rect">
            <a:avLst/>
          </a:prstGeom>
        </p:spPr>
        <p:txBody>
          <a:bodyPr anchor="b">
            <a:normAutofit/>
          </a:bodyPr>
          <a:lstStyle>
            <a:lvl1pPr algn="r">
              <a:lnSpc>
                <a:spcPct val="100000"/>
              </a:lnSpc>
              <a:defRPr sz="3000" baseline="0">
                <a:solidFill>
                  <a:schemeClr val="bg1"/>
                </a:solidFill>
                <a:latin typeface="Stag Book" panose="02000503060000020004" pitchFamily="50" charset="0"/>
              </a:defRPr>
            </a:lvl1pPr>
          </a:lstStyle>
          <a:p>
            <a:r>
              <a:rPr lang="es-ES" dirty="0"/>
              <a:t>Título de la presentación</a:t>
            </a:r>
            <a:br>
              <a:rPr lang="es-ES" dirty="0"/>
            </a:br>
            <a:r>
              <a:rPr lang="es-ES" dirty="0"/>
              <a:t>a 2 líneas</a:t>
            </a:r>
            <a:endParaRPr lang="es-PE" dirty="0"/>
          </a:p>
        </p:txBody>
      </p:sp>
    </p:spTree>
    <p:extLst>
      <p:ext uri="{BB962C8B-B14F-4D97-AF65-F5344CB8AC3E}">
        <p14:creationId xmlns:p14="http://schemas.microsoft.com/office/powerpoint/2010/main" val="202278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7"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8" name="Marcador de contenido 2"/>
          <p:cNvSpPr>
            <a:spLocks noGrp="1"/>
          </p:cNvSpPr>
          <p:nvPr>
            <p:ph idx="1"/>
          </p:nvPr>
        </p:nvSpPr>
        <p:spPr>
          <a:xfrm>
            <a:off x="739140" y="1356361"/>
            <a:ext cx="10728960" cy="459867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5"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295770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rot="16200000">
            <a:off x="-1827213" y="3141663"/>
            <a:ext cx="5521325" cy="482600"/>
          </a:xfrm>
          <a:prstGeom prst="rect">
            <a:avLst/>
          </a:prstGeom>
        </p:spPr>
        <p:txBody>
          <a:bodyPr anchor="b">
            <a:normAutofit/>
          </a:bodyPr>
          <a:lstStyle>
            <a:lvl1pPr algn="r">
              <a:defRPr sz="3000" baseline="0">
                <a:solidFill>
                  <a:srgbClr val="8200FF"/>
                </a:solidFill>
                <a:latin typeface="Stag Book" panose="02000503060000020004" pitchFamily="50" charset="0"/>
              </a:defRPr>
            </a:lvl1pPr>
          </a:lstStyle>
          <a:p>
            <a:r>
              <a:rPr lang="es-ES" dirty="0"/>
              <a:t>Título de la presentación</a:t>
            </a:r>
            <a:endParaRPr lang="es-PE" dirty="0"/>
          </a:p>
        </p:txBody>
      </p:sp>
      <p:sp>
        <p:nvSpPr>
          <p:cNvPr id="10" name="Marcador de texto 3"/>
          <p:cNvSpPr>
            <a:spLocks noGrp="1"/>
          </p:cNvSpPr>
          <p:nvPr>
            <p:ph type="body" sz="half" idx="2" hasCustomPrompt="1"/>
          </p:nvPr>
        </p:nvSpPr>
        <p:spPr>
          <a:xfrm rot="16200000">
            <a:off x="-984725" y="2952909"/>
            <a:ext cx="5521324" cy="860107"/>
          </a:xfrm>
          <a:prstGeom prst="rect">
            <a:avLst/>
          </a:prstGeom>
        </p:spPr>
        <p:txBody>
          <a:bodyPr/>
          <a:lstStyle>
            <a:lvl1pPr marL="0" indent="0">
              <a:buNone/>
              <a:defRPr sz="2800" baseline="0">
                <a:latin typeface="Muller Regular"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la descripción breve</a:t>
            </a:r>
          </a:p>
        </p:txBody>
      </p:sp>
    </p:spTree>
    <p:extLst>
      <p:ext uri="{BB962C8B-B14F-4D97-AF65-F5344CB8AC3E}">
        <p14:creationId xmlns:p14="http://schemas.microsoft.com/office/powerpoint/2010/main" val="165542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rot="16200000">
            <a:off x="-1597818" y="2912265"/>
            <a:ext cx="5521325" cy="941391"/>
          </a:xfrm>
          <a:prstGeom prst="rect">
            <a:avLst/>
          </a:prstGeom>
        </p:spPr>
        <p:txBody>
          <a:bodyPr anchor="b">
            <a:normAutofit/>
          </a:bodyPr>
          <a:lstStyle>
            <a:lvl1pPr algn="r">
              <a:lnSpc>
                <a:spcPct val="100000"/>
              </a:lnSpc>
              <a:defRPr sz="3000" baseline="0">
                <a:solidFill>
                  <a:srgbClr val="8200FF"/>
                </a:solidFill>
                <a:latin typeface="Stag Book" panose="02000503060000020004" pitchFamily="50" charset="0"/>
              </a:defRPr>
            </a:lvl1pPr>
          </a:lstStyle>
          <a:p>
            <a:r>
              <a:rPr lang="es-ES" dirty="0"/>
              <a:t>Título de la presentación</a:t>
            </a:r>
            <a:br>
              <a:rPr lang="es-ES" dirty="0"/>
            </a:br>
            <a:r>
              <a:rPr lang="es-ES" dirty="0"/>
              <a:t>a 2 líneas</a:t>
            </a:r>
            <a:endParaRPr lang="es-PE" dirty="0"/>
          </a:p>
        </p:txBody>
      </p:sp>
      <p:sp>
        <p:nvSpPr>
          <p:cNvPr id="9" name="Marcador de texto 3"/>
          <p:cNvSpPr>
            <a:spLocks noGrp="1"/>
          </p:cNvSpPr>
          <p:nvPr>
            <p:ph type="body" sz="half" idx="2" hasCustomPrompt="1"/>
          </p:nvPr>
        </p:nvSpPr>
        <p:spPr>
          <a:xfrm rot="16200000">
            <a:off x="-509745" y="2952912"/>
            <a:ext cx="5521324" cy="860107"/>
          </a:xfrm>
          <a:prstGeom prst="rect">
            <a:avLst/>
          </a:prstGeom>
        </p:spPr>
        <p:txBody>
          <a:bodyPr/>
          <a:lstStyle>
            <a:lvl1pPr marL="0" indent="0">
              <a:buNone/>
              <a:defRPr sz="2800" baseline="0">
                <a:latin typeface="Muller Regular"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la descripción breve</a:t>
            </a:r>
          </a:p>
        </p:txBody>
      </p:sp>
    </p:spTree>
    <p:extLst>
      <p:ext uri="{BB962C8B-B14F-4D97-AF65-F5344CB8AC3E}">
        <p14:creationId xmlns:p14="http://schemas.microsoft.com/office/powerpoint/2010/main" val="1499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8" name="Marcador de contenido 2"/>
          <p:cNvSpPr>
            <a:spLocks noGrp="1"/>
          </p:cNvSpPr>
          <p:nvPr>
            <p:ph idx="1"/>
          </p:nvPr>
        </p:nvSpPr>
        <p:spPr>
          <a:xfrm>
            <a:off x="739140" y="1294765"/>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2"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17" name="Marcador de contenido 2"/>
          <p:cNvSpPr>
            <a:spLocks noGrp="1"/>
          </p:cNvSpPr>
          <p:nvPr>
            <p:ph idx="11"/>
          </p:nvPr>
        </p:nvSpPr>
        <p:spPr>
          <a:xfrm>
            <a:off x="6450211" y="1294764"/>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20"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295048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10" name="Marcador de contenido 2"/>
          <p:cNvSpPr>
            <a:spLocks noGrp="1"/>
          </p:cNvSpPr>
          <p:nvPr>
            <p:ph idx="1"/>
          </p:nvPr>
        </p:nvSpPr>
        <p:spPr>
          <a:xfrm>
            <a:off x="739140" y="2055170"/>
            <a:ext cx="5017770" cy="3899859"/>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4" name="Marcador de contenido 2"/>
          <p:cNvSpPr>
            <a:spLocks noGrp="1"/>
          </p:cNvSpPr>
          <p:nvPr>
            <p:ph idx="14"/>
          </p:nvPr>
        </p:nvSpPr>
        <p:spPr>
          <a:xfrm>
            <a:off x="6450211" y="2073905"/>
            <a:ext cx="5017770" cy="3899859"/>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33" name="Marcador de texto 2"/>
          <p:cNvSpPr>
            <a:spLocks noGrp="1"/>
          </p:cNvSpPr>
          <p:nvPr>
            <p:ph type="body" idx="16"/>
          </p:nvPr>
        </p:nvSpPr>
        <p:spPr>
          <a:xfrm>
            <a:off x="739141" y="1287619"/>
            <a:ext cx="5017770" cy="544038"/>
          </a:xfrm>
          <a:prstGeom prst="rect">
            <a:avLst/>
          </a:prstGeom>
        </p:spPr>
        <p:txBody>
          <a:bodyPr anchor="ctr"/>
          <a:lstStyle>
            <a:lvl1pPr marL="0" indent="0">
              <a:buNone/>
              <a:defRPr sz="2000" b="0">
                <a:solidFill>
                  <a:srgbClr val="8200FF"/>
                </a:solidFill>
                <a:latin typeface="Muller Regular"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4" name="Marcador de texto 4"/>
          <p:cNvSpPr>
            <a:spLocks noGrp="1"/>
          </p:cNvSpPr>
          <p:nvPr>
            <p:ph type="body" sz="quarter" idx="3"/>
          </p:nvPr>
        </p:nvSpPr>
        <p:spPr>
          <a:xfrm>
            <a:off x="6450211" y="1287619"/>
            <a:ext cx="5017770" cy="544038"/>
          </a:xfrm>
          <a:prstGeom prst="rect">
            <a:avLst/>
          </a:prstGeom>
        </p:spPr>
        <p:txBody>
          <a:bodyPr anchor="ctr"/>
          <a:lstStyle>
            <a:lvl1pPr marL="0" indent="0">
              <a:buNone/>
              <a:defRPr sz="2000" b="0">
                <a:solidFill>
                  <a:srgbClr val="8200FF"/>
                </a:solidFill>
                <a:latin typeface="Muller Regular"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5"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36"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0981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4"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5"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56761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8" name="Marcador de contenido 2"/>
          <p:cNvSpPr>
            <a:spLocks noGrp="1"/>
          </p:cNvSpPr>
          <p:nvPr>
            <p:ph idx="1"/>
          </p:nvPr>
        </p:nvSpPr>
        <p:spPr>
          <a:xfrm>
            <a:off x="739140" y="2055170"/>
            <a:ext cx="5017770" cy="389986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0"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14" name="Marcador de contenido 2"/>
          <p:cNvSpPr>
            <a:spLocks noGrp="1"/>
          </p:cNvSpPr>
          <p:nvPr>
            <p:ph idx="11"/>
          </p:nvPr>
        </p:nvSpPr>
        <p:spPr>
          <a:xfrm>
            <a:off x="6450211" y="1294764"/>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7" name="Subtítulo 2"/>
          <p:cNvSpPr>
            <a:spLocks noGrp="1"/>
          </p:cNvSpPr>
          <p:nvPr>
            <p:ph type="subTitle" idx="14"/>
          </p:nvPr>
        </p:nvSpPr>
        <p:spPr>
          <a:xfrm>
            <a:off x="739140" y="1294763"/>
            <a:ext cx="5017770" cy="536894"/>
          </a:xfrm>
          <a:prstGeom prst="rect">
            <a:avLst/>
          </a:prstGeom>
        </p:spPr>
        <p:txBody>
          <a:bodyPr/>
          <a:lstStyle>
            <a:lvl1pPr marL="0" indent="0" algn="l">
              <a:buNone/>
              <a:defRPr sz="2000">
                <a:solidFill>
                  <a:srgbClr val="8200FF"/>
                </a:solidFill>
                <a:latin typeface="Muller Regular"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dirty="0"/>
          </a:p>
        </p:txBody>
      </p:sp>
      <p:sp>
        <p:nvSpPr>
          <p:cNvPr id="20"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3237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67284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61" r:id="rId5"/>
    <p:sldLayoutId id="2147483652" r:id="rId6"/>
    <p:sldLayoutId id="2147483653" r:id="rId7"/>
    <p:sldLayoutId id="2147483663" r:id="rId8"/>
    <p:sldLayoutId id="2147483656" r:id="rId9"/>
    <p:sldLayoutId id="2147483657"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dirty="0"/>
              <a:t>Comunicación  2</a:t>
            </a:r>
          </a:p>
        </p:txBody>
      </p:sp>
      <p:sp>
        <p:nvSpPr>
          <p:cNvPr id="3" name="Título 1"/>
          <p:cNvSpPr txBox="1">
            <a:spLocks/>
          </p:cNvSpPr>
          <p:nvPr/>
        </p:nvSpPr>
        <p:spPr>
          <a:xfrm>
            <a:off x="4731488" y="5876426"/>
            <a:ext cx="7321965" cy="887692"/>
          </a:xfrm>
          <a:prstGeom prst="rect">
            <a:avLst/>
          </a:prstGeom>
        </p:spPr>
        <p:txBody>
          <a:bodyPr anchor="b">
            <a:noAutofit/>
          </a:bodyPr>
          <a:lstStyle>
            <a:lvl1pPr algn="r" defTabSz="914400" rtl="0" eaLnBrk="1" latinLnBrk="0" hangingPunct="1">
              <a:lnSpc>
                <a:spcPct val="90000"/>
              </a:lnSpc>
              <a:spcBef>
                <a:spcPct val="0"/>
              </a:spcBef>
              <a:buNone/>
              <a:defRPr sz="3000" kern="1200" baseline="0">
                <a:solidFill>
                  <a:schemeClr val="bg1"/>
                </a:solidFill>
                <a:latin typeface="Stag Book" panose="02000503060000020004" pitchFamily="50" charset="0"/>
                <a:ea typeface="+mj-ea"/>
                <a:cs typeface="+mj-cs"/>
              </a:defRPr>
            </a:lvl1pPr>
          </a:lstStyle>
          <a:p>
            <a:r>
              <a:rPr lang="es-PE" sz="2400" dirty="0"/>
              <a:t>Elementos de Cohesión</a:t>
            </a:r>
            <a:br>
              <a:rPr lang="es-PE" sz="2400" dirty="0"/>
            </a:br>
            <a:r>
              <a:rPr lang="es-PE" sz="2600" dirty="0"/>
              <a:t>Semana 4</a:t>
            </a:r>
          </a:p>
        </p:txBody>
      </p:sp>
    </p:spTree>
    <p:extLst>
      <p:ext uri="{BB962C8B-B14F-4D97-AF65-F5344CB8AC3E}">
        <p14:creationId xmlns:p14="http://schemas.microsoft.com/office/powerpoint/2010/main" val="2031471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9140" y="96837"/>
            <a:ext cx="10728841" cy="682751"/>
          </a:xfrm>
        </p:spPr>
        <p:txBody>
          <a:bodyPr>
            <a:normAutofit fontScale="90000"/>
          </a:bodyPr>
          <a:lstStyle/>
          <a:p>
            <a:r>
              <a:rPr lang="es-ES" dirty="0"/>
              <a:t>Ejercicio 2: Aplicamos los elementos de cohesión aprendidos. Lee los siguientes fragmentos e identifica las anáforas y </a:t>
            </a:r>
            <a:r>
              <a:rPr lang="es-ES" dirty="0" err="1"/>
              <a:t>catáforas</a:t>
            </a:r>
            <a:r>
              <a:rPr lang="es-ES" dirty="0"/>
              <a:t> que puedan tener.</a:t>
            </a:r>
            <a:endParaRPr lang="es-PE" dirty="0"/>
          </a:p>
        </p:txBody>
      </p:sp>
      <p:sp>
        <p:nvSpPr>
          <p:cNvPr id="5" name="Título 1"/>
          <p:cNvSpPr txBox="1">
            <a:spLocks/>
          </p:cNvSpPr>
          <p:nvPr/>
        </p:nvSpPr>
        <p:spPr>
          <a:xfrm>
            <a:off x="739140" y="1459023"/>
            <a:ext cx="9647583" cy="8775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a:lstStyle>
          <a:p>
            <a:pPr algn="just"/>
            <a:endParaRPr lang="es-ES" sz="2400" dirty="0">
              <a:solidFill>
                <a:schemeClr val="tx1"/>
              </a:solidFill>
              <a:latin typeface="Muller Regular" pitchFamily="50" charset="0"/>
              <a:ea typeface="+mn-ea"/>
              <a:cs typeface="+mn-cs"/>
            </a:endParaRPr>
          </a:p>
        </p:txBody>
      </p:sp>
      <p:sp>
        <p:nvSpPr>
          <p:cNvPr id="4" name="Rectángulo redondeado 3"/>
          <p:cNvSpPr/>
          <p:nvPr/>
        </p:nvSpPr>
        <p:spPr>
          <a:xfrm>
            <a:off x="185348" y="1197734"/>
            <a:ext cx="11282633" cy="51584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u="sng" dirty="0">
                <a:solidFill>
                  <a:schemeClr val="tx1"/>
                </a:solidFill>
                <a:latin typeface="Muller Regular"/>
              </a:rPr>
              <a:t>FRAGMENTO 1</a:t>
            </a:r>
            <a:r>
              <a:rPr lang="es-ES" dirty="0">
                <a:solidFill>
                  <a:schemeClr val="tx1"/>
                </a:solidFill>
                <a:latin typeface="Muller Regular"/>
              </a:rPr>
              <a:t>:</a:t>
            </a:r>
          </a:p>
          <a:p>
            <a:pPr algn="just"/>
            <a:r>
              <a:rPr lang="es-ES" dirty="0">
                <a:solidFill>
                  <a:schemeClr val="tx1"/>
                </a:solidFill>
                <a:latin typeface="Muller Regular"/>
              </a:rPr>
              <a:t>Son muchas las generaciones que han crecido de la mano de los personajes de Quino, donde la más popular y amada es Mafalda, la niña sabia y respondona de ingenio punzante, y dispuesta a hacer las preguntas más incómodas a los adultos. Este personaje había nacido para una campaña publicitaria frustrada, poco después de que publicase su primer recopilatorio, Mundo Quino (1963). Sin embargo, no fue hasta 1964 cuando se la pudo ver en una tira cómica. Desde entonces, la fama de la pequeña no dejó de disminuir hasta convertirse en el ícono que es hoy en día. </a:t>
            </a:r>
            <a:endParaRPr lang="es-PE" dirty="0">
              <a:solidFill>
                <a:schemeClr val="tx1"/>
              </a:solidFill>
              <a:latin typeface="Muller Regular"/>
            </a:endParaRPr>
          </a:p>
        </p:txBody>
      </p:sp>
    </p:spTree>
    <p:extLst>
      <p:ext uri="{BB962C8B-B14F-4D97-AF65-F5344CB8AC3E}">
        <p14:creationId xmlns:p14="http://schemas.microsoft.com/office/powerpoint/2010/main" val="3313098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35FA1B-664F-4C42-9751-2516807E8099}"/>
              </a:ext>
            </a:extLst>
          </p:cNvPr>
          <p:cNvSpPr>
            <a:spLocks noGrp="1"/>
          </p:cNvSpPr>
          <p:nvPr>
            <p:ph type="title"/>
          </p:nvPr>
        </p:nvSpPr>
        <p:spPr/>
        <p:txBody>
          <a:bodyPr>
            <a:normAutofit fontScale="90000"/>
          </a:bodyPr>
          <a:lstStyle/>
          <a:p>
            <a:r>
              <a:rPr lang="es-PE" dirty="0"/>
              <a:t>Conclusiones </a:t>
            </a:r>
          </a:p>
        </p:txBody>
      </p:sp>
      <p:sp>
        <p:nvSpPr>
          <p:cNvPr id="3" name="Marcador de contenido 2">
            <a:extLst>
              <a:ext uri="{FF2B5EF4-FFF2-40B4-BE49-F238E27FC236}">
                <a16:creationId xmlns:a16="http://schemas.microsoft.com/office/drawing/2014/main" id="{F9FB6523-99DC-4316-8243-8CE1AC783B33}"/>
              </a:ext>
            </a:extLst>
          </p:cNvPr>
          <p:cNvSpPr>
            <a:spLocks noGrp="1"/>
          </p:cNvSpPr>
          <p:nvPr>
            <p:ph idx="1"/>
          </p:nvPr>
        </p:nvSpPr>
        <p:spPr/>
        <p:txBody>
          <a:bodyPr/>
          <a:lstStyle/>
          <a:p>
            <a:endParaRPr lang="es-PE" dirty="0"/>
          </a:p>
          <a:p>
            <a:endParaRPr lang="es-PE" dirty="0"/>
          </a:p>
          <a:p>
            <a:pPr marL="457200" indent="-457200">
              <a:buFont typeface="Wingdings" panose="05000000000000000000" pitchFamily="2" charset="2"/>
              <a:buChar char="ü"/>
            </a:pPr>
            <a:r>
              <a:rPr lang="es-PE" dirty="0"/>
              <a:t>La anáfora y la catáfora son recursos de cohesión que sirven para cohesionar las ideas en un texto. </a:t>
            </a:r>
          </a:p>
          <a:p>
            <a:pPr marL="457200" indent="-457200">
              <a:buFont typeface="Wingdings" panose="05000000000000000000" pitchFamily="2" charset="2"/>
              <a:buChar char="ü"/>
            </a:pPr>
            <a:r>
              <a:rPr lang="es-PE" dirty="0"/>
              <a:t>La elipsis es un procedimiento que servirá para evitar la repetición de palabras. </a:t>
            </a:r>
          </a:p>
          <a:p>
            <a:endParaRPr lang="es-PE" dirty="0"/>
          </a:p>
        </p:txBody>
      </p:sp>
      <p:sp>
        <p:nvSpPr>
          <p:cNvPr id="4" name="Marcador de texto 3">
            <a:extLst>
              <a:ext uri="{FF2B5EF4-FFF2-40B4-BE49-F238E27FC236}">
                <a16:creationId xmlns:a16="http://schemas.microsoft.com/office/drawing/2014/main" id="{9DAA5C69-4118-41A4-ACD8-2C2FB22ECA3D}"/>
              </a:ext>
            </a:extLst>
          </p:cNvPr>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5558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PE" dirty="0"/>
              <a:t>Gracias </a:t>
            </a:r>
          </a:p>
        </p:txBody>
      </p:sp>
    </p:spTree>
    <p:extLst>
      <p:ext uri="{BB962C8B-B14F-4D97-AF65-F5344CB8AC3E}">
        <p14:creationId xmlns:p14="http://schemas.microsoft.com/office/powerpoint/2010/main" val="148437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PE" sz="2400" dirty="0">
                <a:solidFill>
                  <a:srgbClr val="404040"/>
                </a:solidFill>
                <a:effectLst/>
                <a:ea typeface="Muller Light" pitchFamily="50" charset="0"/>
                <a:cs typeface="Muller Light" pitchFamily="50" charset="0"/>
              </a:rPr>
              <a:t>Comprende las propiedades textuales y las reglas de </a:t>
            </a:r>
            <a:r>
              <a:rPr lang="es-PE" sz="2400" dirty="0" err="1">
                <a:solidFill>
                  <a:srgbClr val="404040"/>
                </a:solidFill>
                <a:effectLst/>
                <a:ea typeface="Muller Light" pitchFamily="50" charset="0"/>
                <a:cs typeface="Muller Light" pitchFamily="50" charset="0"/>
              </a:rPr>
              <a:t>tildación</a:t>
            </a:r>
            <a:r>
              <a:rPr lang="es-PE" sz="2400" dirty="0">
                <a:solidFill>
                  <a:srgbClr val="404040"/>
                </a:solidFill>
                <a:effectLst/>
                <a:ea typeface="Muller Light" pitchFamily="50" charset="0"/>
                <a:cs typeface="Muller Light" pitchFamily="50" charset="0"/>
              </a:rPr>
              <a:t>. </a:t>
            </a:r>
            <a:endParaRPr lang="es-PE" sz="2400" dirty="0"/>
          </a:p>
        </p:txBody>
      </p:sp>
      <p:sp>
        <p:nvSpPr>
          <p:cNvPr id="8" name="Marcador de contenido 7"/>
          <p:cNvSpPr>
            <a:spLocks noGrp="1"/>
          </p:cNvSpPr>
          <p:nvPr>
            <p:ph idx="14"/>
          </p:nvPr>
        </p:nvSpPr>
        <p:spPr>
          <a:xfrm>
            <a:off x="6450211" y="1831657"/>
            <a:ext cx="5017770" cy="3899859"/>
          </a:xfrm>
        </p:spPr>
        <p:txBody>
          <a:bodyPr/>
          <a:lstStyle/>
          <a:p>
            <a:pPr marL="457200" indent="-457200">
              <a:buFont typeface="Arial" panose="020B0604020202020204" pitchFamily="34" charset="0"/>
              <a:buChar char="•"/>
            </a:pPr>
            <a:r>
              <a:rPr lang="es-ES" dirty="0"/>
              <a:t>Anáfora</a:t>
            </a:r>
          </a:p>
          <a:p>
            <a:pPr marL="457200" indent="-457200">
              <a:buFont typeface="Arial" panose="020B0604020202020204" pitchFamily="34" charset="0"/>
              <a:buChar char="•"/>
            </a:pPr>
            <a:r>
              <a:rPr lang="es-ES" dirty="0" err="1"/>
              <a:t>Catáfora</a:t>
            </a:r>
            <a:endParaRPr lang="es-ES" dirty="0"/>
          </a:p>
          <a:p>
            <a:pPr marL="457200" indent="-457200">
              <a:buFont typeface="Arial" panose="020B0604020202020204" pitchFamily="34" charset="0"/>
              <a:buChar char="•"/>
            </a:pPr>
            <a:r>
              <a:rPr lang="es-ES" dirty="0"/>
              <a:t>Elipsis </a:t>
            </a:r>
          </a:p>
        </p:txBody>
      </p:sp>
      <p:sp>
        <p:nvSpPr>
          <p:cNvPr id="9" name="Marcador de texto 8"/>
          <p:cNvSpPr>
            <a:spLocks noGrp="1"/>
          </p:cNvSpPr>
          <p:nvPr>
            <p:ph type="body" idx="16"/>
          </p:nvPr>
        </p:nvSpPr>
        <p:spPr/>
        <p:txBody>
          <a:bodyPr/>
          <a:lstStyle/>
          <a:p>
            <a:r>
              <a:rPr lang="es-PE" sz="2400" b="1" dirty="0"/>
              <a:t>Logro de aprendizaje</a:t>
            </a:r>
          </a:p>
        </p:txBody>
      </p:sp>
      <p:sp>
        <p:nvSpPr>
          <p:cNvPr id="7" name="Marcador de texto 6"/>
          <p:cNvSpPr>
            <a:spLocks noGrp="1"/>
          </p:cNvSpPr>
          <p:nvPr>
            <p:ph type="body" sz="quarter" idx="3"/>
          </p:nvPr>
        </p:nvSpPr>
        <p:spPr/>
        <p:txBody>
          <a:bodyPr/>
          <a:lstStyle/>
          <a:p>
            <a:r>
              <a:rPr lang="es-PE" sz="2400" b="1" dirty="0"/>
              <a:t>Contenidos</a:t>
            </a:r>
          </a:p>
        </p:txBody>
      </p:sp>
      <p:sp>
        <p:nvSpPr>
          <p:cNvPr id="3" name="2 Título"/>
          <p:cNvSpPr>
            <a:spLocks noGrp="1"/>
          </p:cNvSpPr>
          <p:nvPr>
            <p:ph type="title"/>
          </p:nvPr>
        </p:nvSpPr>
        <p:spPr/>
        <p:txBody>
          <a:bodyPr>
            <a:normAutofit fontScale="90000"/>
          </a:bodyPr>
          <a:lstStyle/>
          <a:p>
            <a:r>
              <a:rPr lang="es-PE" dirty="0"/>
              <a:t>Semana 4 : Elementos de Cohesión</a:t>
            </a:r>
          </a:p>
        </p:txBody>
      </p:sp>
      <p:sp>
        <p:nvSpPr>
          <p:cNvPr id="15" name="Marcador de texto 14"/>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213679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texto 16"/>
          <p:cNvSpPr>
            <a:spLocks noGrp="1"/>
          </p:cNvSpPr>
          <p:nvPr>
            <p:ph type="body" sz="half" idx="2"/>
          </p:nvPr>
        </p:nvSpPr>
        <p:spPr/>
        <p:txBody>
          <a:bodyPr/>
          <a:lstStyle/>
          <a:p>
            <a:endParaRPr lang="es-PE" dirty="0"/>
          </a:p>
        </p:txBody>
      </p:sp>
      <p:sp>
        <p:nvSpPr>
          <p:cNvPr id="2" name="Título 1"/>
          <p:cNvSpPr>
            <a:spLocks noGrp="1"/>
          </p:cNvSpPr>
          <p:nvPr>
            <p:ph type="title"/>
          </p:nvPr>
        </p:nvSpPr>
        <p:spPr/>
        <p:txBody>
          <a:bodyPr>
            <a:noAutofit/>
          </a:bodyPr>
          <a:lstStyle/>
          <a:p>
            <a:r>
              <a:rPr lang="es-PE" sz="2400" b="1" dirty="0"/>
              <a:t>Observamos y respondemos </a:t>
            </a:r>
          </a:p>
        </p:txBody>
      </p:sp>
      <p:sp>
        <p:nvSpPr>
          <p:cNvPr id="11" name="Marcador de contenido 4"/>
          <p:cNvSpPr txBox="1">
            <a:spLocks/>
          </p:cNvSpPr>
          <p:nvPr/>
        </p:nvSpPr>
        <p:spPr>
          <a:xfrm>
            <a:off x="2359957" y="1331053"/>
            <a:ext cx="6683416" cy="676411"/>
          </a:xfrm>
          <a:prstGeom prst="rect">
            <a:avLst/>
          </a:prstGeom>
        </p:spPr>
        <p:txBody>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indent="0" algn="ctr">
              <a:lnSpc>
                <a:spcPct val="150000"/>
              </a:lnSpc>
              <a:buClr>
                <a:srgbClr val="8200FF"/>
              </a:buClr>
              <a:buNone/>
            </a:pPr>
            <a:endParaRPr lang="es-PE" sz="2400" dirty="0">
              <a:latin typeface="Muller Regular" pitchFamily="50" charset="0"/>
            </a:endParaRPr>
          </a:p>
        </p:txBody>
      </p:sp>
      <p:sp>
        <p:nvSpPr>
          <p:cNvPr id="12" name="2 Marcador de contenido"/>
          <p:cNvSpPr>
            <a:spLocks noGrp="1"/>
          </p:cNvSpPr>
          <p:nvPr/>
        </p:nvSpPr>
        <p:spPr>
          <a:xfrm>
            <a:off x="1029780" y="1868557"/>
            <a:ext cx="9925050" cy="3114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s-PE" sz="2000" dirty="0"/>
          </a:p>
        </p:txBody>
      </p:sp>
      <p:sp>
        <p:nvSpPr>
          <p:cNvPr id="7" name="CuadroTexto 6">
            <a:extLst>
              <a:ext uri="{FF2B5EF4-FFF2-40B4-BE49-F238E27FC236}">
                <a16:creationId xmlns:a16="http://schemas.microsoft.com/office/drawing/2014/main" id="{F7EB1AD1-E4DD-46D8-A26D-35F7FD377910}"/>
              </a:ext>
            </a:extLst>
          </p:cNvPr>
          <p:cNvSpPr txBox="1"/>
          <p:nvPr/>
        </p:nvSpPr>
        <p:spPr>
          <a:xfrm>
            <a:off x="1029780" y="2007464"/>
            <a:ext cx="10274324" cy="3479245"/>
          </a:xfrm>
          <a:prstGeom prst="rect">
            <a:avLst/>
          </a:prstGeom>
          <a:noFill/>
        </p:spPr>
        <p:txBody>
          <a:bodyPr wrap="square">
            <a:spAutoFit/>
          </a:bodyPr>
          <a:lstStyle/>
          <a:p>
            <a:pPr algn="just"/>
            <a:r>
              <a:rPr lang="es-ES" sz="2200" dirty="0">
                <a:latin typeface="Muller Regular" pitchFamily="50" charset="0"/>
              </a:rPr>
              <a:t>Maradona es uno de los mejores jugadores de fútbol a nivel mundial. Maradona tiene una gran cantidad de admiradores en Argentina y Maradona tiene una gran cantidad de admiradores en otros países. Asimismo, Maradona es una persona polémica, pues, en muchas ocasiones, Maradona ha hecho declaraciones incómodas para incontables personas. Las declaraciones incómodas han hecho que se gane la antipatía de incontables personas. Por otro lado, Maradona tiene un problema de adicción a la droga, por lo que Maradona está tratando de luchar contra la adicción a la droga. A pesar de las declaraciones incómodas y de la adicción a la droga, Maradona sigue siendo un ídolo.</a:t>
            </a:r>
            <a:endParaRPr lang="es-PE" sz="2200" dirty="0">
              <a:latin typeface="Muller Regular" pitchFamily="50" charset="0"/>
            </a:endParaRPr>
          </a:p>
        </p:txBody>
      </p:sp>
      <p:sp>
        <p:nvSpPr>
          <p:cNvPr id="4" name="CuadroTexto 3">
            <a:extLst>
              <a:ext uri="{FF2B5EF4-FFF2-40B4-BE49-F238E27FC236}">
                <a16:creationId xmlns:a16="http://schemas.microsoft.com/office/drawing/2014/main" id="{B2DEA07E-A6A5-4962-8E65-AB872A8E0C1E}"/>
              </a:ext>
            </a:extLst>
          </p:cNvPr>
          <p:cNvSpPr txBox="1"/>
          <p:nvPr/>
        </p:nvSpPr>
        <p:spPr>
          <a:xfrm>
            <a:off x="1590262" y="1360138"/>
            <a:ext cx="8004312" cy="461665"/>
          </a:xfrm>
          <a:prstGeom prst="rect">
            <a:avLst/>
          </a:prstGeom>
          <a:noFill/>
        </p:spPr>
        <p:txBody>
          <a:bodyPr wrap="square" rtlCol="0">
            <a:spAutoFit/>
          </a:bodyPr>
          <a:lstStyle/>
          <a:p>
            <a:r>
              <a:rPr lang="es-PE" b="1" dirty="0">
                <a:solidFill>
                  <a:srgbClr val="FF0066"/>
                </a:solidFill>
              </a:rPr>
              <a:t>¿</a:t>
            </a:r>
            <a:r>
              <a:rPr lang="es-PE" sz="2400" b="1" dirty="0">
                <a:solidFill>
                  <a:srgbClr val="FF0066"/>
                </a:solidFill>
                <a:latin typeface="Muller Regular" pitchFamily="50" charset="0"/>
              </a:rPr>
              <a:t>Cómo podrías mejorar el siguiente texto</a:t>
            </a:r>
            <a:r>
              <a:rPr lang="es-PE" b="1" dirty="0">
                <a:solidFill>
                  <a:srgbClr val="FF0066"/>
                </a:solidFill>
              </a:rPr>
              <a:t>?</a:t>
            </a:r>
          </a:p>
        </p:txBody>
      </p:sp>
    </p:spTree>
    <p:extLst>
      <p:ext uri="{BB962C8B-B14F-4D97-AF65-F5344CB8AC3E}">
        <p14:creationId xmlns:p14="http://schemas.microsoft.com/office/powerpoint/2010/main" val="246731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Aprendemos</a:t>
            </a:r>
          </a:p>
        </p:txBody>
      </p:sp>
      <p:sp>
        <p:nvSpPr>
          <p:cNvPr id="4" name="Marcador de texto 3"/>
          <p:cNvSpPr>
            <a:spLocks noGrp="1"/>
          </p:cNvSpPr>
          <p:nvPr>
            <p:ph type="body" sz="half" idx="2"/>
          </p:nvPr>
        </p:nvSpPr>
        <p:spPr/>
        <p:txBody>
          <a:bodyPr/>
          <a:lstStyle/>
          <a:p>
            <a:endParaRPr lang="es-PE"/>
          </a:p>
        </p:txBody>
      </p:sp>
      <p:sp>
        <p:nvSpPr>
          <p:cNvPr id="26" name="Marcador de texto 15"/>
          <p:cNvSpPr txBox="1">
            <a:spLocks/>
          </p:cNvSpPr>
          <p:nvPr/>
        </p:nvSpPr>
        <p:spPr>
          <a:xfrm>
            <a:off x="697885" y="1592436"/>
            <a:ext cx="9055892" cy="544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800" dirty="0">
                <a:solidFill>
                  <a:srgbClr val="8200FF"/>
                </a:solidFill>
              </a:rPr>
              <a:t>Anáfora</a:t>
            </a:r>
            <a:endParaRPr lang="es-PE" sz="2800" b="1" dirty="0"/>
          </a:p>
        </p:txBody>
      </p:sp>
      <p:sp>
        <p:nvSpPr>
          <p:cNvPr id="6" name="2 Marcador de contenido"/>
          <p:cNvSpPr>
            <a:spLocks noGrp="1"/>
          </p:cNvSpPr>
          <p:nvPr>
            <p:ph sz="quarter" idx="1"/>
          </p:nvPr>
        </p:nvSpPr>
        <p:spPr>
          <a:xfrm>
            <a:off x="1532772" y="2238947"/>
            <a:ext cx="7104470" cy="804969"/>
          </a:xfrm>
        </p:spPr>
        <p:txBody>
          <a:bodyPr>
            <a:normAutofit/>
          </a:bodyPr>
          <a:lstStyle/>
          <a:p>
            <a:pPr algn="just"/>
            <a:r>
              <a:rPr lang="es-PE" sz="2000" dirty="0"/>
              <a:t>Palabra o palabras que asumen el significado de una parte del discurso (texto) que ya se ha mencionado antes</a:t>
            </a:r>
          </a:p>
        </p:txBody>
      </p:sp>
      <p:sp>
        <p:nvSpPr>
          <p:cNvPr id="7" name="2 Marcador de contenido"/>
          <p:cNvSpPr txBox="1">
            <a:spLocks/>
          </p:cNvSpPr>
          <p:nvPr/>
        </p:nvSpPr>
        <p:spPr>
          <a:xfrm>
            <a:off x="1532772" y="3246736"/>
            <a:ext cx="9014637" cy="2037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s-ES" sz="2000" b="1" dirty="0">
                <a:solidFill>
                  <a:srgbClr val="FF0066"/>
                </a:solidFill>
              </a:rPr>
              <a:t>Ejemplos:</a:t>
            </a:r>
          </a:p>
          <a:p>
            <a:pPr>
              <a:buFont typeface="Arial" panose="020B0604020202020204" pitchFamily="34" charset="0"/>
              <a:buNone/>
            </a:pPr>
            <a:endParaRPr lang="es-ES" sz="100" dirty="0"/>
          </a:p>
          <a:p>
            <a:pPr marL="457200" indent="-457200">
              <a:buFont typeface="Arial" panose="020B0604020202020204" pitchFamily="34" charset="0"/>
              <a:buAutoNum type="arabicPeriod"/>
            </a:pPr>
            <a:r>
              <a:rPr lang="es-ES" sz="2000" dirty="0"/>
              <a:t>Fui a visitar a </a:t>
            </a:r>
            <a:r>
              <a:rPr lang="es-ES" sz="2000" u="sng" dirty="0"/>
              <a:t>Sandra</a:t>
            </a:r>
            <a:r>
              <a:rPr lang="es-ES" sz="2000" dirty="0"/>
              <a:t>, pero no </a:t>
            </a:r>
            <a:r>
              <a:rPr lang="es-ES" sz="2000" dirty="0">
                <a:solidFill>
                  <a:srgbClr val="FF0066"/>
                </a:solidFill>
              </a:rPr>
              <a:t>la</a:t>
            </a:r>
            <a:r>
              <a:rPr lang="es-ES" sz="2000" dirty="0"/>
              <a:t> encontré.</a:t>
            </a:r>
          </a:p>
          <a:p>
            <a:pPr marL="457200" indent="-457200">
              <a:buFont typeface="Arial" panose="020B0604020202020204" pitchFamily="34" charset="0"/>
              <a:buAutoNum type="arabicPeriod"/>
            </a:pPr>
            <a:r>
              <a:rPr lang="es-PE" sz="2000" dirty="0"/>
              <a:t>¿Donde está </a:t>
            </a:r>
            <a:r>
              <a:rPr lang="es-PE" sz="2000" i="1" u="sng" dirty="0"/>
              <a:t>Luisa</a:t>
            </a:r>
            <a:r>
              <a:rPr lang="es-PE" sz="2000" i="1" dirty="0"/>
              <a:t>? </a:t>
            </a:r>
            <a:r>
              <a:rPr lang="es-PE" sz="2000" i="1" dirty="0">
                <a:solidFill>
                  <a:srgbClr val="FF0066"/>
                </a:solidFill>
              </a:rPr>
              <a:t>La</a:t>
            </a:r>
            <a:r>
              <a:rPr lang="es-PE" sz="2000" i="1" dirty="0"/>
              <a:t> </a:t>
            </a:r>
            <a:r>
              <a:rPr lang="es-PE" sz="2000" dirty="0"/>
              <a:t>vi en el salón</a:t>
            </a:r>
          </a:p>
          <a:p>
            <a:pPr marL="457200" indent="-457200">
              <a:buFont typeface="Arial" panose="020B0604020202020204" pitchFamily="34" charset="0"/>
              <a:buAutoNum type="arabicPeriod"/>
            </a:pPr>
            <a:r>
              <a:rPr lang="es-PE" sz="2000" u="sng" dirty="0"/>
              <a:t>El obsequio </a:t>
            </a:r>
            <a:r>
              <a:rPr lang="es-PE" sz="2000" dirty="0"/>
              <a:t>es magnífico. Tienes que ver</a:t>
            </a:r>
            <a:r>
              <a:rPr lang="es-PE" sz="2000" dirty="0">
                <a:solidFill>
                  <a:srgbClr val="FF0066"/>
                </a:solidFill>
              </a:rPr>
              <a:t>lo</a:t>
            </a:r>
            <a:r>
              <a:rPr lang="es-PE" sz="2000" dirty="0"/>
              <a:t>.</a:t>
            </a:r>
            <a:endParaRPr lang="es-ES" sz="2000" dirty="0"/>
          </a:p>
        </p:txBody>
      </p:sp>
    </p:spTree>
    <p:extLst>
      <p:ext uri="{BB962C8B-B14F-4D97-AF65-F5344CB8AC3E}">
        <p14:creationId xmlns:p14="http://schemas.microsoft.com/office/powerpoint/2010/main" val="229781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Aprendemos</a:t>
            </a:r>
            <a:endParaRPr lang="es-PE" dirty="0"/>
          </a:p>
        </p:txBody>
      </p:sp>
      <p:sp>
        <p:nvSpPr>
          <p:cNvPr id="4" name="Marcador de texto 3"/>
          <p:cNvSpPr>
            <a:spLocks noGrp="1"/>
          </p:cNvSpPr>
          <p:nvPr>
            <p:ph type="body" sz="half" idx="2"/>
          </p:nvPr>
        </p:nvSpPr>
        <p:spPr/>
        <p:txBody>
          <a:bodyPr/>
          <a:lstStyle/>
          <a:p>
            <a:endParaRPr lang="es-PE"/>
          </a:p>
        </p:txBody>
      </p:sp>
      <p:sp>
        <p:nvSpPr>
          <p:cNvPr id="8" name="Marcador de contenido 1"/>
          <p:cNvSpPr txBox="1">
            <a:spLocks/>
          </p:cNvSpPr>
          <p:nvPr/>
        </p:nvSpPr>
        <p:spPr>
          <a:xfrm>
            <a:off x="1656119" y="2820748"/>
            <a:ext cx="9166860" cy="3646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t>Luís y Enrique son buenos amigos, </a:t>
            </a:r>
            <a:r>
              <a:rPr lang="es-ES" sz="2000" dirty="0">
                <a:solidFill>
                  <a:srgbClr val="FF0066"/>
                </a:solidFill>
              </a:rPr>
              <a:t>ellos</a:t>
            </a:r>
            <a:r>
              <a:rPr lang="es-ES" sz="2000" dirty="0">
                <a:solidFill>
                  <a:srgbClr val="8200FF"/>
                </a:solidFill>
              </a:rPr>
              <a:t> </a:t>
            </a:r>
            <a:r>
              <a:rPr lang="es-ES" sz="2000" dirty="0"/>
              <a:t>siempre están juntos.</a:t>
            </a:r>
            <a:endParaRPr lang="es-PE" sz="2000" dirty="0"/>
          </a:p>
        </p:txBody>
      </p:sp>
      <p:sp>
        <p:nvSpPr>
          <p:cNvPr id="9" name="Marcador de texto 3"/>
          <p:cNvSpPr txBox="1">
            <a:spLocks/>
          </p:cNvSpPr>
          <p:nvPr/>
        </p:nvSpPr>
        <p:spPr>
          <a:xfrm>
            <a:off x="983147" y="2317277"/>
            <a:ext cx="5017770" cy="5034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s-ES" sz="2000" b="1" dirty="0"/>
              <a:t>Pronombres personales</a:t>
            </a:r>
            <a:endParaRPr lang="es-PE" sz="2000" b="1" dirty="0"/>
          </a:p>
        </p:txBody>
      </p:sp>
      <p:sp>
        <p:nvSpPr>
          <p:cNvPr id="11" name="Rectángulo 10"/>
          <p:cNvSpPr/>
          <p:nvPr/>
        </p:nvSpPr>
        <p:spPr>
          <a:xfrm>
            <a:off x="940239" y="3482312"/>
            <a:ext cx="11251761" cy="400110"/>
          </a:xfrm>
          <a:prstGeom prst="rect">
            <a:avLst/>
          </a:prstGeom>
        </p:spPr>
        <p:txBody>
          <a:bodyPr wrap="square">
            <a:spAutoFit/>
          </a:bodyPr>
          <a:lstStyle/>
          <a:p>
            <a:pPr marL="342900" indent="-342900">
              <a:buFont typeface="Arial" panose="020B0604020202020204" pitchFamily="34" charset="0"/>
              <a:buChar char="•"/>
            </a:pPr>
            <a:r>
              <a:rPr lang="es-ES" sz="2000" b="1" dirty="0">
                <a:latin typeface="Muller Regular" pitchFamily="50" charset="0"/>
              </a:rPr>
              <a:t>También se usan pronombres demostrativos (esta, este, estas, esto, estos, ese, esa...)</a:t>
            </a:r>
            <a:endParaRPr lang="es-PE" sz="2000" b="1" dirty="0">
              <a:latin typeface="Muller Regular" pitchFamily="50" charset="0"/>
            </a:endParaRPr>
          </a:p>
        </p:txBody>
      </p:sp>
      <p:sp>
        <p:nvSpPr>
          <p:cNvPr id="12" name="Rectángulo 11"/>
          <p:cNvSpPr/>
          <p:nvPr/>
        </p:nvSpPr>
        <p:spPr>
          <a:xfrm>
            <a:off x="1305561" y="4146656"/>
            <a:ext cx="10203726" cy="1015663"/>
          </a:xfrm>
          <a:prstGeom prst="rect">
            <a:avLst/>
          </a:prstGeom>
        </p:spPr>
        <p:txBody>
          <a:bodyPr wrap="square">
            <a:spAutoFit/>
          </a:bodyPr>
          <a:lstStyle/>
          <a:p>
            <a:pPr algn="just"/>
            <a:r>
              <a:rPr lang="es-ES" sz="2000" dirty="0">
                <a:latin typeface="Muller Regular" pitchFamily="50" charset="0"/>
              </a:rPr>
              <a:t>Las pinturas que se conservan en las cuevas de España representan, con increíble exactitud, bisontes, caballos y ciervos. </a:t>
            </a:r>
            <a:r>
              <a:rPr lang="es-ES" sz="2000" dirty="0">
                <a:solidFill>
                  <a:srgbClr val="FF0066"/>
                </a:solidFill>
                <a:latin typeface="Muller Regular" pitchFamily="50" charset="0"/>
              </a:rPr>
              <a:t>Estas</a:t>
            </a:r>
            <a:r>
              <a:rPr lang="es-ES" sz="2000" dirty="0">
                <a:latin typeface="Muller Regular" pitchFamily="50" charset="0"/>
              </a:rPr>
              <a:t> representaciones están realizadas con pigmentos extraídos de la tierra.</a:t>
            </a:r>
            <a:endParaRPr lang="es-PE" sz="2000" dirty="0">
              <a:latin typeface="Muller Regular" pitchFamily="50" charset="0"/>
            </a:endParaRPr>
          </a:p>
        </p:txBody>
      </p:sp>
      <p:sp>
        <p:nvSpPr>
          <p:cNvPr id="13" name="CuadroTexto 12"/>
          <p:cNvSpPr txBox="1"/>
          <p:nvPr/>
        </p:nvSpPr>
        <p:spPr>
          <a:xfrm>
            <a:off x="912982" y="1459880"/>
            <a:ext cx="2993127" cy="461665"/>
          </a:xfrm>
          <a:prstGeom prst="rect">
            <a:avLst/>
          </a:prstGeom>
          <a:noFill/>
        </p:spPr>
        <p:txBody>
          <a:bodyPr wrap="none" rtlCol="0">
            <a:spAutoFit/>
          </a:bodyPr>
          <a:lstStyle/>
          <a:p>
            <a:r>
              <a:rPr lang="es-ES" sz="2400" b="1" dirty="0">
                <a:latin typeface="Muller Regular" pitchFamily="50" charset="0"/>
              </a:rPr>
              <a:t>Relación Anafórica</a:t>
            </a:r>
            <a:endParaRPr lang="es-PE" sz="2400" b="1" dirty="0">
              <a:latin typeface="Muller Regular" pitchFamily="50" charset="0"/>
            </a:endParaRPr>
          </a:p>
        </p:txBody>
      </p:sp>
    </p:spTree>
    <p:extLst>
      <p:ext uri="{BB962C8B-B14F-4D97-AF65-F5344CB8AC3E}">
        <p14:creationId xmlns:p14="http://schemas.microsoft.com/office/powerpoint/2010/main" val="239799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Aprendemos</a:t>
            </a:r>
          </a:p>
        </p:txBody>
      </p:sp>
      <p:sp>
        <p:nvSpPr>
          <p:cNvPr id="4" name="Marcador de texto 3"/>
          <p:cNvSpPr>
            <a:spLocks noGrp="1"/>
          </p:cNvSpPr>
          <p:nvPr>
            <p:ph type="body" sz="half" idx="2"/>
          </p:nvPr>
        </p:nvSpPr>
        <p:spPr/>
        <p:txBody>
          <a:bodyPr/>
          <a:lstStyle/>
          <a:p>
            <a:endParaRPr lang="es-PE"/>
          </a:p>
        </p:txBody>
      </p:sp>
      <p:sp>
        <p:nvSpPr>
          <p:cNvPr id="6" name="Marcador de contenido 2"/>
          <p:cNvSpPr>
            <a:spLocks noGrp="1"/>
          </p:cNvSpPr>
          <p:nvPr>
            <p:ph idx="4294967295"/>
          </p:nvPr>
        </p:nvSpPr>
        <p:spPr>
          <a:xfrm>
            <a:off x="948096" y="2470805"/>
            <a:ext cx="9716094" cy="578678"/>
          </a:xfrm>
          <a:prstGeom prst="rect">
            <a:avLst/>
          </a:prstGeom>
        </p:spPr>
        <p:txBody>
          <a:bodyPr/>
          <a:lstStyle/>
          <a:p>
            <a:pPr marL="0" indent="0">
              <a:buNone/>
            </a:pPr>
            <a:r>
              <a:rPr lang="es-PE" sz="2000" dirty="0">
                <a:latin typeface="Muller Regular" pitchFamily="50" charset="0"/>
              </a:rPr>
              <a:t>Aurelio nació en </a:t>
            </a:r>
            <a:r>
              <a:rPr lang="es-PE" sz="2000" u="sng" dirty="0">
                <a:latin typeface="Muller Regular" pitchFamily="50" charset="0"/>
              </a:rPr>
              <a:t>Arequipa</a:t>
            </a:r>
            <a:r>
              <a:rPr lang="es-PE" sz="2000" dirty="0">
                <a:latin typeface="Muller Regular" pitchFamily="50" charset="0"/>
              </a:rPr>
              <a:t>. </a:t>
            </a:r>
            <a:r>
              <a:rPr lang="es-PE" sz="2000" dirty="0">
                <a:solidFill>
                  <a:srgbClr val="FF0066"/>
                </a:solidFill>
                <a:latin typeface="Muller Regular" pitchFamily="50" charset="0"/>
              </a:rPr>
              <a:t>Allí</a:t>
            </a:r>
            <a:r>
              <a:rPr lang="es-PE" sz="2000" dirty="0">
                <a:latin typeface="Muller Regular" pitchFamily="50" charset="0"/>
              </a:rPr>
              <a:t> pasó gran parte de su niñez.</a:t>
            </a:r>
          </a:p>
        </p:txBody>
      </p:sp>
      <p:sp>
        <p:nvSpPr>
          <p:cNvPr id="7" name="Marcador de texto 4"/>
          <p:cNvSpPr txBox="1">
            <a:spLocks/>
          </p:cNvSpPr>
          <p:nvPr/>
        </p:nvSpPr>
        <p:spPr>
          <a:xfrm>
            <a:off x="800429" y="1648471"/>
            <a:ext cx="4265365" cy="544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s-PE" sz="2000" b="1" dirty="0"/>
              <a:t>Adverbios</a:t>
            </a:r>
            <a:endParaRPr lang="es-PE" sz="2000" dirty="0"/>
          </a:p>
        </p:txBody>
      </p:sp>
      <p:sp>
        <p:nvSpPr>
          <p:cNvPr id="8" name="Marcador de contenido 2"/>
          <p:cNvSpPr>
            <a:spLocks noGrp="1"/>
          </p:cNvSpPr>
          <p:nvPr>
            <p:ph idx="4294967295"/>
          </p:nvPr>
        </p:nvSpPr>
        <p:spPr>
          <a:xfrm>
            <a:off x="948096" y="4530001"/>
            <a:ext cx="9716094" cy="828089"/>
          </a:xfrm>
          <a:prstGeom prst="rect">
            <a:avLst/>
          </a:prstGeom>
        </p:spPr>
        <p:txBody>
          <a:bodyPr/>
          <a:lstStyle/>
          <a:p>
            <a:pPr marL="0" indent="0">
              <a:buNone/>
            </a:pPr>
            <a:r>
              <a:rPr lang="es-ES" sz="2000" dirty="0">
                <a:latin typeface="Muller Regular" pitchFamily="50" charset="0"/>
              </a:rPr>
              <a:t>Las </a:t>
            </a:r>
            <a:r>
              <a:rPr lang="es-ES" sz="2000" u="sng" dirty="0">
                <a:latin typeface="Muller Regular" pitchFamily="50" charset="0"/>
              </a:rPr>
              <a:t>serpientes</a:t>
            </a:r>
            <a:r>
              <a:rPr lang="es-ES" sz="2000" dirty="0">
                <a:latin typeface="Muller Regular" pitchFamily="50" charset="0"/>
              </a:rPr>
              <a:t> generalmente causan temor en la mayoría de las personas; sin embargo, los </a:t>
            </a:r>
            <a:r>
              <a:rPr lang="es-ES" sz="2000" dirty="0">
                <a:solidFill>
                  <a:srgbClr val="FF0066"/>
                </a:solidFill>
                <a:latin typeface="Muller Regular" pitchFamily="50" charset="0"/>
              </a:rPr>
              <a:t>ofidios </a:t>
            </a:r>
            <a:r>
              <a:rPr lang="es-ES" sz="2000" dirty="0">
                <a:latin typeface="Muller Regular" pitchFamily="50" charset="0"/>
              </a:rPr>
              <a:t>también son animales que debemos proteger.</a:t>
            </a:r>
            <a:endParaRPr lang="es-PE" sz="2000" dirty="0">
              <a:latin typeface="Muller Regular" pitchFamily="50" charset="0"/>
            </a:endParaRPr>
          </a:p>
        </p:txBody>
      </p:sp>
      <p:sp>
        <p:nvSpPr>
          <p:cNvPr id="9" name="Marcador de texto 4"/>
          <p:cNvSpPr txBox="1">
            <a:spLocks/>
          </p:cNvSpPr>
          <p:nvPr/>
        </p:nvSpPr>
        <p:spPr>
          <a:xfrm>
            <a:off x="773925" y="3675010"/>
            <a:ext cx="4265365" cy="544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s-PE" sz="2000" b="1" dirty="0"/>
              <a:t>Sinónimos</a:t>
            </a:r>
            <a:endParaRPr lang="es-PE" sz="2000" dirty="0"/>
          </a:p>
        </p:txBody>
      </p:sp>
    </p:spTree>
    <p:extLst>
      <p:ext uri="{BB962C8B-B14F-4D97-AF65-F5344CB8AC3E}">
        <p14:creationId xmlns:p14="http://schemas.microsoft.com/office/powerpoint/2010/main" val="235854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p:txBody>
          <a:bodyPr/>
          <a:lstStyle/>
          <a:p>
            <a:endParaRPr lang="es-PE"/>
          </a:p>
        </p:txBody>
      </p:sp>
      <p:sp>
        <p:nvSpPr>
          <p:cNvPr id="5" name="Título 4"/>
          <p:cNvSpPr>
            <a:spLocks noGrp="1"/>
          </p:cNvSpPr>
          <p:nvPr>
            <p:ph type="title"/>
          </p:nvPr>
        </p:nvSpPr>
        <p:spPr/>
        <p:txBody>
          <a:bodyPr>
            <a:normAutofit fontScale="90000"/>
          </a:bodyPr>
          <a:lstStyle/>
          <a:p>
            <a:r>
              <a:rPr lang="es-ES" dirty="0"/>
              <a:t>Aprendemos</a:t>
            </a:r>
            <a:endParaRPr lang="es-PE" dirty="0"/>
          </a:p>
        </p:txBody>
      </p:sp>
      <p:sp>
        <p:nvSpPr>
          <p:cNvPr id="10" name="Marcador de texto 15"/>
          <p:cNvSpPr txBox="1">
            <a:spLocks/>
          </p:cNvSpPr>
          <p:nvPr/>
        </p:nvSpPr>
        <p:spPr>
          <a:xfrm>
            <a:off x="739140" y="1518461"/>
            <a:ext cx="6069379" cy="544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PE" sz="2800" b="1" dirty="0" err="1">
                <a:solidFill>
                  <a:srgbClr val="8200FF"/>
                </a:solidFill>
              </a:rPr>
              <a:t>Catáfora</a:t>
            </a:r>
            <a:endParaRPr lang="es-PE" sz="2800" b="1" dirty="0">
              <a:solidFill>
                <a:srgbClr val="8200FF"/>
              </a:solidFill>
            </a:endParaRPr>
          </a:p>
        </p:txBody>
      </p:sp>
      <p:sp>
        <p:nvSpPr>
          <p:cNvPr id="11" name="2 Marcador de contenido"/>
          <p:cNvSpPr>
            <a:spLocks noGrp="1"/>
          </p:cNvSpPr>
          <p:nvPr>
            <p:ph sz="quarter" idx="1"/>
          </p:nvPr>
        </p:nvSpPr>
        <p:spPr>
          <a:xfrm>
            <a:off x="739140" y="2213069"/>
            <a:ext cx="7104470" cy="804969"/>
          </a:xfrm>
        </p:spPr>
        <p:txBody>
          <a:bodyPr>
            <a:normAutofit/>
          </a:bodyPr>
          <a:lstStyle/>
          <a:p>
            <a:pPr marL="0" indent="0" algn="just">
              <a:buClr>
                <a:srgbClr val="8200FF"/>
              </a:buClr>
              <a:buNone/>
            </a:pPr>
            <a:r>
              <a:rPr lang="es-ES" sz="2000" dirty="0"/>
              <a:t>Se produce cuando unas palabras aluden a otras que serán mencionadas luego en el texto.</a:t>
            </a:r>
            <a:endParaRPr lang="es-PE" sz="2000" dirty="0"/>
          </a:p>
        </p:txBody>
      </p:sp>
      <p:sp>
        <p:nvSpPr>
          <p:cNvPr id="12" name="2 Marcador de contenido"/>
          <p:cNvSpPr txBox="1">
            <a:spLocks/>
          </p:cNvSpPr>
          <p:nvPr/>
        </p:nvSpPr>
        <p:spPr>
          <a:xfrm>
            <a:off x="739140" y="3031966"/>
            <a:ext cx="9014637" cy="2037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s-ES" sz="2000" b="1" dirty="0">
                <a:solidFill>
                  <a:srgbClr val="FF0066"/>
                </a:solidFill>
              </a:rPr>
              <a:t>Ejemplos:</a:t>
            </a:r>
          </a:p>
          <a:p>
            <a:pPr>
              <a:buFont typeface="Arial" panose="020B0604020202020204" pitchFamily="34" charset="0"/>
              <a:buNone/>
            </a:pPr>
            <a:endParaRPr lang="es-ES" sz="100" dirty="0"/>
          </a:p>
          <a:p>
            <a:pPr marL="457200" indent="-457200">
              <a:buFont typeface="+mj-lt"/>
              <a:buAutoNum type="arabicPeriod"/>
            </a:pPr>
            <a:r>
              <a:rPr lang="es-ES" sz="2000" dirty="0">
                <a:solidFill>
                  <a:srgbClr val="FF0066"/>
                </a:solidFill>
              </a:rPr>
              <a:t>Les</a:t>
            </a:r>
            <a:r>
              <a:rPr lang="es-ES" sz="2000" dirty="0"/>
              <a:t> he dado </a:t>
            </a:r>
            <a:r>
              <a:rPr lang="es-ES" sz="2000" u="sng" dirty="0"/>
              <a:t>a tus primos </a:t>
            </a:r>
            <a:r>
              <a:rPr lang="es-ES" sz="2000" dirty="0"/>
              <a:t>mi dirección</a:t>
            </a:r>
            <a:r>
              <a:rPr lang="es-PE" sz="2000" dirty="0"/>
              <a:t>.</a:t>
            </a:r>
          </a:p>
          <a:p>
            <a:pPr marL="457200" indent="-457200">
              <a:buFont typeface="+mj-lt"/>
              <a:buAutoNum type="arabicPeriod"/>
            </a:pPr>
            <a:r>
              <a:rPr lang="es-PE" sz="2000" dirty="0">
                <a:solidFill>
                  <a:srgbClr val="FF0066"/>
                </a:solidFill>
              </a:rPr>
              <a:t>Todos</a:t>
            </a:r>
            <a:r>
              <a:rPr lang="es-PE" sz="2000" dirty="0"/>
              <a:t> estaban en casa. </a:t>
            </a:r>
            <a:r>
              <a:rPr lang="es-PE" sz="2000" u="sng" dirty="0"/>
              <a:t>Mi padre, mi madre, mis hermanos</a:t>
            </a:r>
            <a:r>
              <a:rPr lang="es-PE" sz="2000" dirty="0"/>
              <a:t>, …</a:t>
            </a:r>
          </a:p>
          <a:p>
            <a:pPr marL="457200" indent="-457200">
              <a:buFont typeface="+mj-lt"/>
              <a:buAutoNum type="arabicPeriod"/>
            </a:pPr>
            <a:r>
              <a:rPr lang="es-PE" sz="2000" dirty="0">
                <a:solidFill>
                  <a:srgbClr val="FF0066"/>
                </a:solidFill>
              </a:rPr>
              <a:t>Esto</a:t>
            </a:r>
            <a:r>
              <a:rPr lang="es-PE" sz="2000" dirty="0"/>
              <a:t> es lo que dijo: </a:t>
            </a:r>
            <a:r>
              <a:rPr lang="es-PE" sz="2000" i="1" u="sng" dirty="0"/>
              <a:t>me voy, pero volveré.</a:t>
            </a:r>
            <a:endParaRPr lang="es-ES" sz="2000" u="sng" dirty="0"/>
          </a:p>
        </p:txBody>
      </p:sp>
    </p:spTree>
    <p:extLst>
      <p:ext uri="{BB962C8B-B14F-4D97-AF65-F5344CB8AC3E}">
        <p14:creationId xmlns:p14="http://schemas.microsoft.com/office/powerpoint/2010/main" val="160239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Aprendemos</a:t>
            </a:r>
            <a:endParaRPr lang="es-PE" dirty="0"/>
          </a:p>
        </p:txBody>
      </p:sp>
      <p:sp>
        <p:nvSpPr>
          <p:cNvPr id="4" name="Marcador de texto 3"/>
          <p:cNvSpPr>
            <a:spLocks noGrp="1"/>
          </p:cNvSpPr>
          <p:nvPr>
            <p:ph type="body" sz="half" idx="2"/>
          </p:nvPr>
        </p:nvSpPr>
        <p:spPr/>
        <p:txBody>
          <a:bodyPr/>
          <a:lstStyle/>
          <a:p>
            <a:endParaRPr lang="es-PE" dirty="0"/>
          </a:p>
        </p:txBody>
      </p:sp>
      <p:sp>
        <p:nvSpPr>
          <p:cNvPr id="6" name="Marcador de texto 15"/>
          <p:cNvSpPr txBox="1">
            <a:spLocks/>
          </p:cNvSpPr>
          <p:nvPr/>
        </p:nvSpPr>
        <p:spPr>
          <a:xfrm>
            <a:off x="739140" y="1518462"/>
            <a:ext cx="6069379" cy="544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PE" sz="2800" b="1" dirty="0">
                <a:solidFill>
                  <a:srgbClr val="8200FF"/>
                </a:solidFill>
              </a:rPr>
              <a:t>Elipsis</a:t>
            </a:r>
          </a:p>
        </p:txBody>
      </p:sp>
      <p:sp>
        <p:nvSpPr>
          <p:cNvPr id="7" name="2 Marcador de contenido"/>
          <p:cNvSpPr>
            <a:spLocks noGrp="1"/>
          </p:cNvSpPr>
          <p:nvPr>
            <p:ph sz="quarter" idx="1"/>
          </p:nvPr>
        </p:nvSpPr>
        <p:spPr>
          <a:xfrm>
            <a:off x="739140" y="2213069"/>
            <a:ext cx="10377757" cy="804969"/>
          </a:xfrm>
        </p:spPr>
        <p:txBody>
          <a:bodyPr>
            <a:normAutofit/>
          </a:bodyPr>
          <a:lstStyle/>
          <a:p>
            <a:pPr marL="0" indent="0" algn="just">
              <a:buClr>
                <a:srgbClr val="8200FF"/>
              </a:buClr>
              <a:buNone/>
            </a:pPr>
            <a:r>
              <a:rPr lang="es-PE" sz="2000" dirty="0"/>
              <a:t>En el discurso (texto) ,es la omisión o supresión de una o varias palabras que ya se habían mencionado antes o que se pueden sobreentender.</a:t>
            </a:r>
          </a:p>
        </p:txBody>
      </p:sp>
      <p:sp>
        <p:nvSpPr>
          <p:cNvPr id="8" name="2 Marcador de contenido"/>
          <p:cNvSpPr txBox="1">
            <a:spLocks/>
          </p:cNvSpPr>
          <p:nvPr/>
        </p:nvSpPr>
        <p:spPr>
          <a:xfrm>
            <a:off x="739140" y="3176902"/>
            <a:ext cx="10815831" cy="2037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es-ES" sz="1000" b="1" dirty="0">
              <a:solidFill>
                <a:srgbClr val="8200FF"/>
              </a:solidFill>
            </a:endParaRPr>
          </a:p>
          <a:p>
            <a:pPr>
              <a:buFont typeface="Arial" panose="020B0604020202020204" pitchFamily="34" charset="0"/>
              <a:buNone/>
            </a:pPr>
            <a:r>
              <a:rPr lang="es-ES" sz="2000" b="1" dirty="0">
                <a:solidFill>
                  <a:srgbClr val="FF0066"/>
                </a:solidFill>
              </a:rPr>
              <a:t>Ejemplos:</a:t>
            </a:r>
          </a:p>
          <a:p>
            <a:pPr>
              <a:buFont typeface="Arial" panose="020B0604020202020204" pitchFamily="34" charset="0"/>
              <a:buNone/>
            </a:pPr>
            <a:endParaRPr lang="es-ES" sz="100" dirty="0"/>
          </a:p>
          <a:p>
            <a:pPr marL="457200" indent="-457200">
              <a:buFont typeface="+mj-lt"/>
              <a:buAutoNum type="arabicPeriod"/>
            </a:pPr>
            <a:r>
              <a:rPr lang="es-PE" sz="2000" dirty="0"/>
              <a:t>Juan </a:t>
            </a:r>
            <a:r>
              <a:rPr lang="es-PE" sz="2000" u="sng" dirty="0"/>
              <a:t>estudia</a:t>
            </a:r>
            <a:r>
              <a:rPr lang="es-PE" sz="2000" dirty="0"/>
              <a:t> matemáticas y su hermano, química. //(se ha omitido el verbo </a:t>
            </a:r>
            <a:r>
              <a:rPr lang="es-PE" sz="2000" i="1" u="sng" dirty="0"/>
              <a:t>estudia</a:t>
            </a:r>
            <a:r>
              <a:rPr lang="es-PE" sz="2000" i="1" dirty="0"/>
              <a:t>)</a:t>
            </a:r>
          </a:p>
          <a:p>
            <a:pPr marL="457200" indent="-457200">
              <a:buFont typeface="+mj-lt"/>
              <a:buAutoNum type="arabicPeriod"/>
            </a:pPr>
            <a:r>
              <a:rPr lang="es-PE" sz="2000" dirty="0"/>
              <a:t>Hoy </a:t>
            </a:r>
            <a:r>
              <a:rPr lang="es-PE" sz="2000" u="sng" dirty="0"/>
              <a:t>iré</a:t>
            </a:r>
            <a:r>
              <a:rPr lang="es-PE" sz="2000" dirty="0"/>
              <a:t> a estudiar, pero mañana no. // (se omite decir iré)</a:t>
            </a:r>
          </a:p>
          <a:p>
            <a:pPr marL="457200" indent="-457200">
              <a:buFont typeface="+mj-lt"/>
              <a:buAutoNum type="arabicPeriod"/>
            </a:pPr>
            <a:r>
              <a:rPr lang="es-PE" sz="2000" dirty="0"/>
              <a:t>Jorge </a:t>
            </a:r>
            <a:r>
              <a:rPr lang="es-PE" sz="2000" u="sng" dirty="0"/>
              <a:t>lleva</a:t>
            </a:r>
            <a:r>
              <a:rPr lang="es-PE" sz="2000" dirty="0"/>
              <a:t> la ensalada, Karen el postre. // (se omite decir lleva)</a:t>
            </a:r>
          </a:p>
          <a:p>
            <a:pPr marL="457200" indent="-457200">
              <a:buFont typeface="+mj-lt"/>
              <a:buAutoNum type="arabicPeriod"/>
            </a:pPr>
            <a:endParaRPr lang="es-PE" sz="2000" dirty="0"/>
          </a:p>
          <a:p>
            <a:pPr marL="457200" indent="-457200">
              <a:buFont typeface="+mj-lt"/>
              <a:buAutoNum type="arabicPeriod"/>
            </a:pPr>
            <a:endParaRPr lang="es-PE" sz="2000" dirty="0"/>
          </a:p>
        </p:txBody>
      </p:sp>
    </p:spTree>
    <p:extLst>
      <p:ext uri="{BB962C8B-B14F-4D97-AF65-F5344CB8AC3E}">
        <p14:creationId xmlns:p14="http://schemas.microsoft.com/office/powerpoint/2010/main" val="90046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9139" y="101718"/>
            <a:ext cx="10728841" cy="812682"/>
          </a:xfrm>
        </p:spPr>
        <p:txBody>
          <a:bodyPr>
            <a:normAutofit fontScale="90000"/>
          </a:bodyPr>
          <a:lstStyle/>
          <a:p>
            <a:br>
              <a:rPr lang="es-ES" dirty="0"/>
            </a:br>
            <a:r>
              <a:rPr lang="es-ES" dirty="0"/>
              <a:t>Ejercicio 1: Aplicamos los elementos de cohesión aprendidos. Lee los siguientes enunciados y reformúlalos utilizando la elipsis.</a:t>
            </a:r>
            <a:endParaRPr lang="es-PE" dirty="0"/>
          </a:p>
        </p:txBody>
      </p:sp>
      <p:sp>
        <p:nvSpPr>
          <p:cNvPr id="4" name="Marcador de texto 3"/>
          <p:cNvSpPr>
            <a:spLocks noGrp="1"/>
          </p:cNvSpPr>
          <p:nvPr>
            <p:ph type="body" sz="half" idx="2"/>
          </p:nvPr>
        </p:nvSpPr>
        <p:spPr/>
        <p:txBody>
          <a:bodyPr/>
          <a:lstStyle/>
          <a:p>
            <a:endParaRPr lang="es-PE"/>
          </a:p>
        </p:txBody>
      </p:sp>
      <p:sp>
        <p:nvSpPr>
          <p:cNvPr id="6" name="Rectángulo 5"/>
          <p:cNvSpPr/>
          <p:nvPr/>
        </p:nvSpPr>
        <p:spPr>
          <a:xfrm>
            <a:off x="739139" y="1358645"/>
            <a:ext cx="10663941" cy="4708981"/>
          </a:xfrm>
          <a:prstGeom prst="rect">
            <a:avLst/>
          </a:prstGeom>
        </p:spPr>
        <p:txBody>
          <a:bodyPr wrap="square">
            <a:spAutoFit/>
          </a:bodyPr>
          <a:lstStyle/>
          <a:p>
            <a:pPr marL="457200" indent="-457200" algn="just">
              <a:buFont typeface="+mj-lt"/>
              <a:buAutoNum type="arabicParenR"/>
              <a:tabLst>
                <a:tab pos="450850" algn="l"/>
              </a:tabLst>
            </a:pPr>
            <a:r>
              <a:rPr lang="es-PE" sz="2000" dirty="0">
                <a:latin typeface="Muller Regular" pitchFamily="50" charset="0"/>
              </a:rPr>
              <a:t>Según el Génesis, Adán fue creado del barro, Eva fue creada de la costilla de Adán.</a:t>
            </a:r>
          </a:p>
          <a:p>
            <a:pPr marL="457200" indent="-457200" algn="just">
              <a:buFont typeface="+mj-lt"/>
              <a:buAutoNum type="arabicParenR"/>
              <a:tabLst>
                <a:tab pos="450850" algn="l"/>
              </a:tabLst>
            </a:pPr>
            <a:endParaRPr lang="es-PE" sz="2000" dirty="0">
              <a:latin typeface="Muller Regular" pitchFamily="50" charset="0"/>
            </a:endParaRPr>
          </a:p>
          <a:p>
            <a:pPr marL="457200" indent="-457200" algn="just">
              <a:buFont typeface="+mj-lt"/>
              <a:buAutoNum type="arabicParenR"/>
              <a:tabLst>
                <a:tab pos="450850" algn="l"/>
              </a:tabLst>
            </a:pPr>
            <a:r>
              <a:rPr lang="es-ES" sz="2000" dirty="0" err="1">
                <a:latin typeface="Muller Regular" pitchFamily="50" charset="0"/>
              </a:rPr>
              <a:t>Suetonio</a:t>
            </a:r>
            <a:r>
              <a:rPr lang="es-ES" sz="2000" dirty="0">
                <a:latin typeface="Muller Regular" pitchFamily="50" charset="0"/>
              </a:rPr>
              <a:t> fue un historiador romano preferido por los emperadores. </a:t>
            </a:r>
            <a:r>
              <a:rPr lang="es-ES" sz="2000" dirty="0" err="1">
                <a:latin typeface="Muller Regular" pitchFamily="50" charset="0"/>
              </a:rPr>
              <a:t>Suetonio</a:t>
            </a:r>
            <a:r>
              <a:rPr lang="es-ES" sz="2000" dirty="0">
                <a:latin typeface="Muller Regular" pitchFamily="50" charset="0"/>
              </a:rPr>
              <a:t> escribió </a:t>
            </a:r>
            <a:r>
              <a:rPr lang="es-ES" sz="2000" i="1" dirty="0">
                <a:latin typeface="Muller Regular" pitchFamily="50" charset="0"/>
              </a:rPr>
              <a:t>La vida de los doce césares</a:t>
            </a:r>
            <a:r>
              <a:rPr lang="es-ES" sz="2000" dirty="0">
                <a:latin typeface="Muller Regular" pitchFamily="50" charset="0"/>
              </a:rPr>
              <a:t>.</a:t>
            </a:r>
          </a:p>
          <a:p>
            <a:pPr marL="457200" indent="-457200" algn="just">
              <a:buFont typeface="+mj-lt"/>
              <a:buAutoNum type="arabicParenR"/>
              <a:tabLst>
                <a:tab pos="450850" algn="l"/>
              </a:tabLst>
            </a:pPr>
            <a:endParaRPr lang="es-ES" sz="2000" dirty="0">
              <a:latin typeface="Muller Regular" pitchFamily="50" charset="0"/>
            </a:endParaRPr>
          </a:p>
          <a:p>
            <a:pPr marL="457200" indent="-457200" algn="just">
              <a:buFont typeface="+mj-lt"/>
              <a:buAutoNum type="arabicParenR"/>
              <a:tabLst>
                <a:tab pos="450850" algn="l"/>
              </a:tabLst>
            </a:pPr>
            <a:r>
              <a:rPr lang="es-ES" sz="2000" dirty="0">
                <a:latin typeface="Muller Regular" pitchFamily="50" charset="0"/>
              </a:rPr>
              <a:t>Grey Agency,  una de las mejores agencias de publicidad en el mundo, trabaja con marcas muy ambiciosas con el fin de mantenerlas posicionadas dentro de la ‘cultura popular’. Grey Agency busca abarcar todas las plataformas y canales para lograr un mayor alcance de los consumidores.</a:t>
            </a:r>
          </a:p>
          <a:p>
            <a:pPr marL="457200" indent="-457200" algn="just">
              <a:buFont typeface="+mj-lt"/>
              <a:buAutoNum type="arabicParenR"/>
              <a:tabLst>
                <a:tab pos="450850" algn="l"/>
              </a:tabLst>
            </a:pPr>
            <a:endParaRPr lang="es-ES" sz="2000" dirty="0">
              <a:latin typeface="Muller Regular" pitchFamily="50" charset="0"/>
            </a:endParaRPr>
          </a:p>
          <a:p>
            <a:pPr algn="just">
              <a:tabLst>
                <a:tab pos="450850" algn="l"/>
              </a:tabLst>
            </a:pPr>
            <a:endParaRPr lang="es-ES" sz="2000" dirty="0">
              <a:latin typeface="Muller Regular" pitchFamily="50" charset="0"/>
            </a:endParaRPr>
          </a:p>
          <a:p>
            <a:pPr marL="457200" indent="-457200" algn="just">
              <a:buFont typeface="+mj-lt"/>
              <a:buAutoNum type="arabicParenR"/>
              <a:tabLst>
                <a:tab pos="450850" algn="l"/>
              </a:tabLst>
            </a:pPr>
            <a:endParaRPr lang="es-PE" sz="2000" dirty="0">
              <a:latin typeface="Muller Regular" pitchFamily="50" charset="0"/>
            </a:endParaRPr>
          </a:p>
          <a:p>
            <a:pPr marL="457200" indent="-457200" algn="just">
              <a:buFont typeface="+mj-lt"/>
              <a:buAutoNum type="arabicParenR"/>
              <a:tabLst>
                <a:tab pos="450850" algn="l"/>
              </a:tabLst>
            </a:pPr>
            <a:endParaRPr lang="es-PE" sz="2000" dirty="0">
              <a:latin typeface="Muller Regular" pitchFamily="50" charset="0"/>
            </a:endParaRPr>
          </a:p>
        </p:txBody>
      </p:sp>
    </p:spTree>
    <p:extLst>
      <p:ext uri="{BB962C8B-B14F-4D97-AF65-F5344CB8AC3E}">
        <p14:creationId xmlns:p14="http://schemas.microsoft.com/office/powerpoint/2010/main" val="4258901561"/>
      </p:ext>
    </p:extLst>
  </p:cSld>
  <p:clrMapOvr>
    <a:masterClrMapping/>
  </p:clrMapOvr>
</p:sld>
</file>

<file path=ppt/theme/theme1.xml><?xml version="1.0" encoding="utf-8"?>
<a:theme xmlns:a="http://schemas.openxmlformats.org/drawingml/2006/main" name="tema_gener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general" id="{A3A5102C-FA0B-4C02-8BAA-89D31967CF6C}" vid="{C289E05A-AD37-4839-AC8D-E110CE06E3D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4FDBCC2C2A9E4991D3E6D92080BF1D" ma:contentTypeVersion="13" ma:contentTypeDescription="Crear nuevo documento." ma:contentTypeScope="" ma:versionID="5277ad7b935b791a40cde8710d3e961a">
  <xsd:schema xmlns:xsd="http://www.w3.org/2001/XMLSchema" xmlns:xs="http://www.w3.org/2001/XMLSchema" xmlns:p="http://schemas.microsoft.com/office/2006/metadata/properties" xmlns:ns2="2160a2c5-c60e-4388-9d8c-8cfce6077867" xmlns:ns3="35ebf031-a504-45cd-aa0d-0f096058efc2" targetNamespace="http://schemas.microsoft.com/office/2006/metadata/properties" ma:root="true" ma:fieldsID="d2da8f289e1e197f6627d43c1415a75e" ns2:_="" ns3:_="">
    <xsd:import namespace="2160a2c5-c60e-4388-9d8c-8cfce6077867"/>
    <xsd:import namespace="35ebf031-a504-45cd-aa0d-0f096058ef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60a2c5-c60e-4388-9d8c-8cfce60778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5ebf031-a504-45cd-aa0d-0f096058efc2"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46298A-5AC0-47A3-8D9B-040A7E6991C5}"/>
</file>

<file path=customXml/itemProps2.xml><?xml version="1.0" encoding="utf-8"?>
<ds:datastoreItem xmlns:ds="http://schemas.openxmlformats.org/officeDocument/2006/customXml" ds:itemID="{F04E4B01-D4D3-4727-B19F-D0E53D523BE8}"/>
</file>

<file path=customXml/itemProps3.xml><?xml version="1.0" encoding="utf-8"?>
<ds:datastoreItem xmlns:ds="http://schemas.openxmlformats.org/officeDocument/2006/customXml" ds:itemID="{37A080D6-8A85-4D5E-B261-5F0BC2D57165}"/>
</file>

<file path=docProps/app.xml><?xml version="1.0" encoding="utf-8"?>
<Properties xmlns="http://schemas.openxmlformats.org/officeDocument/2006/extended-properties" xmlns:vt="http://schemas.openxmlformats.org/officeDocument/2006/docPropsVTypes">
  <Template>tema_general</Template>
  <TotalTime>2173</TotalTime>
  <Words>746</Words>
  <Application>Microsoft Office PowerPoint</Application>
  <PresentationFormat>Panorámica</PresentationFormat>
  <Paragraphs>65</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Muller Light</vt:lpstr>
      <vt:lpstr>Muller Regular</vt:lpstr>
      <vt:lpstr>Stag Book</vt:lpstr>
      <vt:lpstr>Wingdings</vt:lpstr>
      <vt:lpstr>tema_general</vt:lpstr>
      <vt:lpstr>Comunicación  2</vt:lpstr>
      <vt:lpstr>Semana 4 : Elementos de Cohesión</vt:lpstr>
      <vt:lpstr>Observamos y respondemos </vt:lpstr>
      <vt:lpstr>Aprendemos</vt:lpstr>
      <vt:lpstr>Aprendemos</vt:lpstr>
      <vt:lpstr>Aprendemos</vt:lpstr>
      <vt:lpstr>Aprendemos</vt:lpstr>
      <vt:lpstr>Aprendemos</vt:lpstr>
      <vt:lpstr> Ejercicio 1: Aplicamos los elementos de cohesión aprendidos. Lee los siguientes enunciados y reformúlalos utilizando la elipsis.</vt:lpstr>
      <vt:lpstr>Ejercicio 2: Aplicamos los elementos de cohesión aprendidos. Lee los siguientes fragmentos e identifica las anáforas y catáforas que puedan tener.</vt:lpstr>
      <vt:lpstr>Conclusiones </vt:lpstr>
      <vt:lpstr>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MADIAN HADIT CRUZ ZEVALLOS</dc:creator>
  <cp:lastModifiedBy>Carmen</cp:lastModifiedBy>
  <cp:revision>257</cp:revision>
  <dcterms:created xsi:type="dcterms:W3CDTF">2016-02-03T16:05:27Z</dcterms:created>
  <dcterms:modified xsi:type="dcterms:W3CDTF">2021-07-28T22:08:39Z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0x0101004E4FDBCC2C2A9E4991D3E6D92080BF1D</vt:lpwstr>
  </property>
</Properties>
</file>