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9" r:id="rId3"/>
    <p:sldId id="653" r:id="rId4"/>
    <p:sldId id="652" r:id="rId5"/>
    <p:sldId id="655" r:id="rId6"/>
    <p:sldId id="662" r:id="rId7"/>
    <p:sldId id="656" r:id="rId8"/>
    <p:sldId id="664" r:id="rId9"/>
    <p:sldId id="650" r:id="rId10"/>
    <p:sldId id="273" r:id="rId11"/>
    <p:sldId id="666" r:id="rId12"/>
    <p:sldId id="665" r:id="rId13"/>
    <p:sldId id="277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FF"/>
    <a:srgbClr val="F0BDD0"/>
    <a:srgbClr val="EFB8CD"/>
    <a:srgbClr val="66CCFF"/>
    <a:srgbClr val="FE4128"/>
    <a:srgbClr val="A0CD28"/>
    <a:srgbClr val="C3E325"/>
    <a:srgbClr val="FE8372"/>
    <a:srgbClr val="43CFF7"/>
    <a:srgbClr val="19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5" autoAdjust="0"/>
    <p:restoredTop sz="86420" autoAdjust="0"/>
  </p:normalViewPr>
  <p:slideViewPr>
    <p:cSldViewPr snapToGrid="0">
      <p:cViewPr varScale="1">
        <p:scale>
          <a:sx n="71" d="100"/>
          <a:sy n="71" d="100"/>
        </p:scale>
        <p:origin x="1176" y="48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des Mayor Sergio jose" userId="2ce11969-9ba1-44e8-a4bb-f499b005aae9" providerId="ADAL" clId="{C1FECAC4-DC0C-4907-B456-707D51202194}"/>
    <pc:docChg chg="modSld">
      <pc:chgData name="Paredes Mayor Sergio jose" userId="2ce11969-9ba1-44e8-a4bb-f499b005aae9" providerId="ADAL" clId="{C1FECAC4-DC0C-4907-B456-707D51202194}" dt="2021-08-06T15:15:57.868" v="5" actId="20577"/>
      <pc:docMkLst>
        <pc:docMk/>
      </pc:docMkLst>
      <pc:sldChg chg="modSp mod">
        <pc:chgData name="Paredes Mayor Sergio jose" userId="2ce11969-9ba1-44e8-a4bb-f499b005aae9" providerId="ADAL" clId="{C1FECAC4-DC0C-4907-B456-707D51202194}" dt="2021-08-06T15:15:57.868" v="5" actId="20577"/>
        <pc:sldMkLst>
          <pc:docMk/>
          <pc:sldMk cId="1670823729" sldId="279"/>
        </pc:sldMkLst>
        <pc:spChg chg="mod">
          <ac:chgData name="Paredes Mayor Sergio jose" userId="2ce11969-9ba1-44e8-a4bb-f499b005aae9" providerId="ADAL" clId="{C1FECAC4-DC0C-4907-B456-707D51202194}" dt="2021-08-06T15:15:57.868" v="5" actId="20577"/>
          <ac:spMkLst>
            <pc:docMk/>
            <pc:sldMk cId="1670823729" sldId="279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6/08/2021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24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54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83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460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84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056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75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255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b="1" dirty="0"/>
              <a:t>Comunicación II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035040" y="5761822"/>
            <a:ext cx="6013523" cy="88640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dirty="0"/>
              <a:t>Texto instructivo I</a:t>
            </a:r>
          </a:p>
          <a:p>
            <a:r>
              <a:rPr lang="es-PE" sz="2800" dirty="0"/>
              <a:t>Semana 6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07" y="2077422"/>
            <a:ext cx="4723386" cy="4421757"/>
          </a:xfrm>
          <a:prstGeom prst="rect">
            <a:avLst/>
          </a:prstGeom>
        </p:spPr>
      </p:pic>
      <p:sp>
        <p:nvSpPr>
          <p:cNvPr id="52" name="Marcador de texto 3"/>
          <p:cNvSpPr>
            <a:spLocks noGrp="1"/>
          </p:cNvSpPr>
          <p:nvPr>
            <p:ph type="body" idx="1"/>
          </p:nvPr>
        </p:nvSpPr>
        <p:spPr>
          <a:xfrm>
            <a:off x="368329" y="3496812"/>
            <a:ext cx="1638917" cy="455459"/>
          </a:xfrm>
        </p:spPr>
        <p:txBody>
          <a:bodyPr/>
          <a:lstStyle/>
          <a:p>
            <a:r>
              <a:rPr lang="es-PE" sz="1600" dirty="0">
                <a:sym typeface="Symbol" panose="05050102010706020507" pitchFamily="18" charset="2"/>
              </a:rPr>
              <a:t>Usa conectores de secuencia</a:t>
            </a:r>
            <a:endParaRPr lang="es-PE" sz="1600" dirty="0"/>
          </a:p>
        </p:txBody>
      </p:sp>
      <p:sp>
        <p:nvSpPr>
          <p:cNvPr id="62" name="Marcador de texto 3"/>
          <p:cNvSpPr>
            <a:spLocks noGrp="1"/>
          </p:cNvSpPr>
          <p:nvPr>
            <p:ph type="body" idx="14"/>
          </p:nvPr>
        </p:nvSpPr>
        <p:spPr>
          <a:xfrm>
            <a:off x="342381" y="4940246"/>
            <a:ext cx="1690811" cy="722140"/>
          </a:xfrm>
        </p:spPr>
        <p:txBody>
          <a:bodyPr/>
          <a:lstStyle/>
          <a:p>
            <a:r>
              <a:rPr lang="es-PE" sz="1600" dirty="0">
                <a:sym typeface="Symbol" panose="05050102010706020507" pitchFamily="18" charset="2"/>
              </a:rPr>
              <a:t>Las imágenes  ejemplifican los pasos</a:t>
            </a:r>
            <a:endParaRPr lang="es-PE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2815847" y="1346317"/>
            <a:ext cx="5915475" cy="544038"/>
          </a:xfrm>
        </p:spPr>
        <p:txBody>
          <a:bodyPr/>
          <a:lstStyle/>
          <a:p>
            <a:r>
              <a:rPr lang="es-PE" sz="2600" dirty="0">
                <a:sym typeface="Symbol" panose="05050102010706020507" pitchFamily="18" charset="2"/>
              </a:rPr>
              <a:t>Características del texto instructivo</a:t>
            </a:r>
            <a:r>
              <a:rPr lang="es-PE" sz="2600" dirty="0"/>
              <a:t>                                     </a:t>
            </a:r>
          </a:p>
        </p:txBody>
      </p:sp>
      <p:sp>
        <p:nvSpPr>
          <p:cNvPr id="17" name="Marcador de texto 3"/>
          <p:cNvSpPr>
            <a:spLocks noGrp="1"/>
          </p:cNvSpPr>
          <p:nvPr>
            <p:ph type="body" idx="3"/>
          </p:nvPr>
        </p:nvSpPr>
        <p:spPr>
          <a:xfrm>
            <a:off x="310697" y="1817731"/>
            <a:ext cx="2308691" cy="900721"/>
          </a:xfrm>
        </p:spPr>
        <p:txBody>
          <a:bodyPr/>
          <a:lstStyle/>
          <a:p>
            <a:r>
              <a:rPr lang="es-PE" sz="1600" dirty="0">
                <a:solidFill>
                  <a:schemeClr val="tx1"/>
                </a:solidFill>
                <a:sym typeface="Symbol" panose="05050102010706020507" pitchFamily="18" charset="2"/>
              </a:rPr>
              <a:t>Utiliza lenguaje claro y directo. Indicando materiales.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9" name="Elipse 8"/>
          <p:cNvSpPr/>
          <p:nvPr/>
        </p:nvSpPr>
        <p:spPr>
          <a:xfrm>
            <a:off x="8414486" y="1899728"/>
            <a:ext cx="415997" cy="376339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1</a:t>
            </a:r>
          </a:p>
        </p:txBody>
      </p:sp>
      <p:sp>
        <p:nvSpPr>
          <p:cNvPr id="16" name="Elipse 15"/>
          <p:cNvSpPr/>
          <p:nvPr/>
        </p:nvSpPr>
        <p:spPr>
          <a:xfrm>
            <a:off x="1954372" y="2438641"/>
            <a:ext cx="367364" cy="33507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2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8269753" y="2706124"/>
            <a:ext cx="527384" cy="2157217"/>
            <a:chOff x="7077201" y="2882563"/>
            <a:chExt cx="527384" cy="3195423"/>
          </a:xfrm>
        </p:grpSpPr>
        <p:sp>
          <p:nvSpPr>
            <p:cNvPr id="19" name="Abrir corchete 18"/>
            <p:cNvSpPr/>
            <p:nvPr/>
          </p:nvSpPr>
          <p:spPr>
            <a:xfrm rot="10800000">
              <a:off x="7077201" y="2882563"/>
              <a:ext cx="74242" cy="3195423"/>
            </a:xfrm>
            <a:prstGeom prst="leftBracket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7155598" y="4543151"/>
              <a:ext cx="448987" cy="243"/>
            </a:xfrm>
            <a:prstGeom prst="line">
              <a:avLst/>
            </a:prstGeom>
            <a:ln w="12700">
              <a:solidFill>
                <a:srgbClr val="82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ipse 20"/>
          <p:cNvSpPr/>
          <p:nvPr/>
        </p:nvSpPr>
        <p:spPr>
          <a:xfrm>
            <a:off x="8731322" y="3617193"/>
            <a:ext cx="367364" cy="33507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3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109756" y="2998976"/>
            <a:ext cx="26559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latin typeface="Muller Regular" pitchFamily="50" charset="0"/>
                <a:sym typeface="Symbol" panose="05050102010706020507" pitchFamily="18" charset="2"/>
              </a:rPr>
              <a:t>Desarrollo de procedimientos compuesto por pasos en  orden numérico</a:t>
            </a:r>
            <a:endParaRPr lang="es-PE" sz="1600" dirty="0">
              <a:latin typeface="Muller Regular" pitchFamily="50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8748021" y="5198684"/>
            <a:ext cx="333966" cy="33507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4</a:t>
            </a:r>
          </a:p>
        </p:txBody>
      </p:sp>
      <p:cxnSp>
        <p:nvCxnSpPr>
          <p:cNvPr id="36" name="Conector recto de flecha 35"/>
          <p:cNvCxnSpPr>
            <a:stCxn id="33" idx="2"/>
          </p:cNvCxnSpPr>
          <p:nvPr/>
        </p:nvCxnSpPr>
        <p:spPr>
          <a:xfrm flipH="1">
            <a:off x="7085927" y="5366223"/>
            <a:ext cx="1662094" cy="288612"/>
          </a:xfrm>
          <a:prstGeom prst="straightConnector1">
            <a:avLst/>
          </a:prstGeom>
          <a:ln w="12700"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9064509" y="5077611"/>
            <a:ext cx="2701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latin typeface="Muller Regular" pitchFamily="50" charset="0"/>
                <a:sym typeface="Symbol" panose="05050102010706020507" pitchFamily="18" charset="2"/>
              </a:rPr>
              <a:t>Las instrucciones o pasos empiezan con verbos indicativos</a:t>
            </a:r>
            <a:endParaRPr lang="es-PE" sz="1600" dirty="0">
              <a:latin typeface="Muller Regular" pitchFamily="50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984401" y="3883193"/>
            <a:ext cx="373386" cy="386002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5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2313444" y="4170994"/>
            <a:ext cx="1389876" cy="370526"/>
          </a:xfrm>
          <a:prstGeom prst="straightConnector1">
            <a:avLst/>
          </a:prstGeom>
          <a:ln w="12700"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2007246" y="5197519"/>
            <a:ext cx="333967" cy="335078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6</a:t>
            </a:r>
          </a:p>
        </p:txBody>
      </p:sp>
      <p:cxnSp>
        <p:nvCxnSpPr>
          <p:cNvPr id="54" name="Conector recto de flecha 53"/>
          <p:cNvCxnSpPr>
            <a:stCxn id="53" idx="6"/>
          </p:cNvCxnSpPr>
          <p:nvPr/>
        </p:nvCxnSpPr>
        <p:spPr>
          <a:xfrm>
            <a:off x="2341213" y="5365058"/>
            <a:ext cx="2098146" cy="20306"/>
          </a:xfrm>
          <a:prstGeom prst="straightConnector1">
            <a:avLst/>
          </a:prstGeom>
          <a:ln w="12700"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16" idx="6"/>
          </p:cNvCxnSpPr>
          <p:nvPr/>
        </p:nvCxnSpPr>
        <p:spPr>
          <a:xfrm>
            <a:off x="2321736" y="2606180"/>
            <a:ext cx="3530424" cy="535432"/>
          </a:xfrm>
          <a:prstGeom prst="straightConnector1">
            <a:avLst/>
          </a:prstGeom>
          <a:ln w="12700"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/>
          <p:cNvSpPr>
            <a:spLocks noGrp="1"/>
          </p:cNvSpPr>
          <p:nvPr>
            <p:ph type="body" idx="16"/>
          </p:nvPr>
        </p:nvSpPr>
        <p:spPr>
          <a:xfrm>
            <a:off x="8894735" y="1842592"/>
            <a:ext cx="873050" cy="36064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1600" dirty="0">
                <a:solidFill>
                  <a:schemeClr val="tx1"/>
                </a:solidFill>
                <a:sym typeface="Symbol" panose="05050102010706020507" pitchFamily="18" charset="2"/>
              </a:rPr>
              <a:t>Título </a:t>
            </a:r>
            <a:r>
              <a:rPr lang="es-PE" sz="1600" dirty="0">
                <a:solidFill>
                  <a:schemeClr val="tx1"/>
                </a:solidFill>
              </a:rPr>
              <a:t>                                                             </a:t>
            </a:r>
          </a:p>
        </p:txBody>
      </p:sp>
      <p:cxnSp>
        <p:nvCxnSpPr>
          <p:cNvPr id="44" name="Conector recto de flecha 43"/>
          <p:cNvCxnSpPr>
            <a:stCxn id="9" idx="2"/>
          </p:cNvCxnSpPr>
          <p:nvPr/>
        </p:nvCxnSpPr>
        <p:spPr>
          <a:xfrm flipH="1">
            <a:off x="5471160" y="2087898"/>
            <a:ext cx="2943326" cy="188169"/>
          </a:xfrm>
          <a:prstGeom prst="straightConnector1">
            <a:avLst/>
          </a:prstGeom>
          <a:ln>
            <a:solidFill>
              <a:srgbClr val="82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667DF37-B5FE-44DA-AEF9-A3542C9B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Selecciona un tema de tu preferencia para generar un texto instructivo.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DCFF9-CFA9-426D-AD97-71A78B62098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00C2B6-F2C8-4857-8738-BEDD5DFB6E8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EFE95D-5574-4F00-B102-FD459C05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59AFFB2-84DF-4959-AE51-E6D3D74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Aplicamos lo aprendido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563474-62EA-47EF-B263-40B4FB68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ECEB2A-5353-4889-802A-0A3BF73C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82" y="2030731"/>
            <a:ext cx="5184027" cy="3207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37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F0FE8D5-68FC-4B70-BAB3-017C5862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39" y="2055170"/>
            <a:ext cx="10264657" cy="389985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Los textos instructivos son útiles pues te permite dar indicaciones claras y explícitas ante una actividad.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dirty="0"/>
              <a:t>Es importante emplear los verbos indicativos, así como la secuencia para ejecutarla.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C76D86-C61D-4D27-8693-9BE7C50FC86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CB8E10-213C-4BE9-93DB-ACC117FF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FE8C82-C58C-46C9-AE8E-CF8AE1DD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08F3744-83C9-47B2-9C26-67043470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9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9139" y="2150069"/>
            <a:ext cx="4793756" cy="3904760"/>
          </a:xfrm>
        </p:spPr>
        <p:txBody>
          <a:bodyPr/>
          <a:lstStyle/>
          <a:p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Produce textos instructivos cohesionados y coherentes.</a:t>
            </a:r>
            <a:endParaRPr lang="es-PE" sz="24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435093" y="2150068"/>
            <a:ext cx="4655133" cy="3899859"/>
          </a:xfrm>
        </p:spPr>
        <p:txBody>
          <a:bodyPr/>
          <a:lstStyle/>
          <a:p>
            <a:pPr lvl="0"/>
            <a:r>
              <a:rPr lang="es-PE" sz="2400" dirty="0"/>
              <a:t>Texto instructivo 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PE" sz="2400" dirty="0"/>
              <a:t>  </a:t>
            </a:r>
            <a:r>
              <a:rPr lang="es-ES" sz="2400" dirty="0"/>
              <a:t>Estructura</a:t>
            </a:r>
            <a:endParaRPr lang="es-PE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ES" sz="2400" dirty="0"/>
              <a:t>Características</a:t>
            </a:r>
            <a:endParaRPr lang="es-P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Plan de redacción: Borrador</a:t>
            </a:r>
            <a:endParaRPr lang="es-PE" sz="24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8" y="1606030"/>
            <a:ext cx="5017770" cy="544038"/>
          </a:xfrm>
        </p:spPr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435093" y="1559021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800" dirty="0"/>
              <a:t>Semana  6:  Texto instructivo 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/>
          <p:cNvSpPr txBox="1">
            <a:spLocks/>
          </p:cNvSpPr>
          <p:nvPr/>
        </p:nvSpPr>
        <p:spPr>
          <a:xfrm>
            <a:off x="629650" y="588849"/>
            <a:ext cx="9410699" cy="6372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>
                <a:solidFill>
                  <a:srgbClr val="8200FF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PE" sz="2800" dirty="0"/>
              <a:t>Observamos y respondemos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D0409-44F2-41EA-9D91-BBF1D7B3490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6545062" cy="544038"/>
          </a:xfrm>
        </p:spPr>
        <p:txBody>
          <a:bodyPr/>
          <a:lstStyle/>
          <a:p>
            <a:r>
              <a:rPr lang="es-PE" sz="2400" b="1" dirty="0"/>
              <a:t>¿Para que sirven las instrucciones?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60BC77-4142-48A1-B7CD-728C102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15" y="2301888"/>
            <a:ext cx="7966952" cy="3268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98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739139" y="719529"/>
            <a:ext cx="6111365" cy="197870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400" dirty="0">
                <a:sym typeface="Symbol" panose="05050102010706020507" pitchFamily="18" charset="2"/>
              </a:rPr>
              <a:t>Texto Instructivo</a:t>
            </a:r>
            <a:endParaRPr lang="es-PE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24020" y="528551"/>
            <a:ext cx="10728841" cy="381955"/>
          </a:xfrm>
        </p:spPr>
        <p:txBody>
          <a:bodyPr>
            <a:noAutofit/>
          </a:bodyPr>
          <a:lstStyle/>
          <a:p>
            <a:r>
              <a:rPr lang="es-PE" sz="2800" dirty="0"/>
              <a:t>Aprendemos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13FFBA0-7DB2-4FC0-9428-426C0A19BBAB}"/>
              </a:ext>
            </a:extLst>
          </p:cNvPr>
          <p:cNvSpPr txBox="1">
            <a:spLocks/>
          </p:cNvSpPr>
          <p:nvPr/>
        </p:nvSpPr>
        <p:spPr>
          <a:xfrm>
            <a:off x="878624" y="2107769"/>
            <a:ext cx="5072725" cy="27543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PE" sz="2400" dirty="0">
                <a:solidFill>
                  <a:schemeClr val="tx1"/>
                </a:solidFill>
                <a:sym typeface="Symbol" panose="05050102010706020507" pitchFamily="18" charset="2"/>
              </a:rPr>
              <a:t>Orientar al lector a ejecutar correctamente una serie de acciones a fin de que pueda alcanzar el objetivo que desea, soslayando cualquier interacción con las personas. </a:t>
            </a:r>
            <a:endParaRPr lang="es-PE" sz="24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D26FF7-0C41-4AA9-8F13-17B490F4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89" y="1555530"/>
            <a:ext cx="3858825" cy="385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40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s-PE"/>
              <a:t>Tipos de texto instructivo</a:t>
            </a:r>
          </a:p>
          <a:p>
            <a:r>
              <a:rPr lang="es-PE"/>
              <a:t>Entre los tipos más comunes, tenemos 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/>
              <a:t>Los manuales.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/>
              <a:t>Los reglamentos institucionales.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/>
              <a:t>Las prescripciones médicas.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/>
              <a:t>Las recetas de cocina. </a:t>
            </a:r>
          </a:p>
        </p:txBody>
      </p:sp>
      <p:pic>
        <p:nvPicPr>
          <p:cNvPr id="5" name="Imagen 4" descr="Un joven sentado en un escritorio&#10;&#10;Descripción generada automáticamente con confianza baja">
            <a:extLst>
              <a:ext uri="{FF2B5EF4-FFF2-40B4-BE49-F238E27FC236}">
                <a16:creationId xmlns:a16="http://schemas.microsoft.com/office/drawing/2014/main" id="{8F6748E6-603F-413D-8E64-AD8517D51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6" r="24695" b="-1"/>
          <a:stretch/>
        </p:blipFill>
        <p:spPr>
          <a:xfrm>
            <a:off x="6197602" y="1396555"/>
            <a:ext cx="4836234" cy="406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B6DE42-880B-4AF4-A845-0DC1D3D1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1" y="640585"/>
            <a:ext cx="1085791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s-ES" sz="2800" dirty="0">
                <a:solidFill>
                  <a:schemeClr val="bg1"/>
                </a:solidFill>
                <a:latin typeface="Muller Regular" pitchFamily="50" charset="0"/>
              </a:rPr>
              <a:t>Un manual es un folleto o libro en que se dan las instrucciones para el uso y mantenimiento de un aparato, una máquina, un programa informático, incluso el manejo de ciertos procedimientos en una organización, etc.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rmAutofit/>
          </a:bodyPr>
          <a:lstStyle/>
          <a:p>
            <a:r>
              <a:rPr lang="es-ES" sz="2100"/>
              <a:t>Característica de manuales</a:t>
            </a:r>
            <a:endParaRPr lang="es-PE" sz="2100"/>
          </a:p>
        </p:txBody>
      </p:sp>
      <p:pic>
        <p:nvPicPr>
          <p:cNvPr id="2" name="Imagen 1" descr="Gráfico radial&#10;&#10;Descripción generada automáticamente">
            <a:extLst>
              <a:ext uri="{FF2B5EF4-FFF2-40B4-BE49-F238E27FC236}">
                <a16:creationId xmlns:a16="http://schemas.microsoft.com/office/drawing/2014/main" id="{75FC1E01-D1D0-4F41-BCEF-0B007A72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11" y="2012042"/>
            <a:ext cx="5017770" cy="3225709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1E22FF2-BDBB-4E87-8A0B-C61ED141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140" y="6215064"/>
            <a:ext cx="9925050" cy="506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PASO 1: PREPARACIÓN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Para preparar el aderezo, freír en aceite vegetal, el ajo molido, el ají colorado, la cebolla picada en cuadraditos.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Luego, agregar las arvejas, la papa picada en cuadraditos y cocinar.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Después agregar el pan remojado en la leche, el queso, los huevos batidos, el huacatay picado y la sal; y dejar cocinar.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</a:rPr>
              <a:t>Finalmente servir acompañado con arroz graneado.</a:t>
            </a:r>
            <a:endParaRPr lang="es-PE" sz="24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A2E76E-2C85-4840-959F-460E8756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1" y="353851"/>
            <a:ext cx="10857917" cy="7559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278AC5-0E74-4B23-9271-01FEA9CCA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2" y="1874122"/>
            <a:ext cx="5676238" cy="34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/>
              <a:t>Ejemplo de prescripción médica</a:t>
            </a:r>
            <a:endParaRPr lang="es-PE" sz="2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51" y="1804987"/>
            <a:ext cx="7869835" cy="41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idx="16"/>
          </p:nvPr>
        </p:nvSpPr>
        <p:spPr>
          <a:xfrm>
            <a:off x="642320" y="1478517"/>
            <a:ext cx="10696075" cy="4507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600" dirty="0">
                <a:sym typeface="Symbol" panose="05050102010706020507" pitchFamily="18" charset="2"/>
              </a:rPr>
              <a:t>Estructura del texto instructivo</a:t>
            </a:r>
            <a:r>
              <a:rPr lang="es-PE" sz="1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7" name="Marcador de texto 3"/>
          <p:cNvSpPr>
            <a:spLocks noGrp="1"/>
          </p:cNvSpPr>
          <p:nvPr>
            <p:ph type="body" idx="16"/>
          </p:nvPr>
        </p:nvSpPr>
        <p:spPr>
          <a:xfrm>
            <a:off x="550768" y="3859961"/>
            <a:ext cx="3242425" cy="2106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s-PE" dirty="0">
                <a:solidFill>
                  <a:schemeClr val="tx1"/>
                </a:solidFill>
                <a:sym typeface="Symbol" panose="05050102010706020507" pitchFamily="18" charset="2"/>
              </a:rPr>
              <a:t>Tiene que ver con el objetivo o la finalidad del texto.</a:t>
            </a:r>
          </a:p>
          <a:p>
            <a:pPr algn="just">
              <a:lnSpc>
                <a:spcPct val="100000"/>
              </a:lnSpc>
            </a:pPr>
            <a:r>
              <a:rPr lang="es-PE" dirty="0">
                <a:solidFill>
                  <a:schemeClr val="tx1"/>
                </a:solidFill>
                <a:sym typeface="Symbol" panose="05050102010706020507" pitchFamily="18" charset="2"/>
              </a:rPr>
              <a:t>Se anuncia con el título o en forma de un texto explicativo breve.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2" name="Marcador de texto 3"/>
          <p:cNvSpPr>
            <a:spLocks noGrp="1"/>
          </p:cNvSpPr>
          <p:nvPr>
            <p:ph type="body" idx="16"/>
          </p:nvPr>
        </p:nvSpPr>
        <p:spPr>
          <a:xfrm>
            <a:off x="4225977" y="3789990"/>
            <a:ext cx="2949615" cy="249406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dirty="0">
                <a:solidFill>
                  <a:schemeClr val="tx1"/>
                </a:solidFill>
                <a:sym typeface="Symbol" panose="05050102010706020507" pitchFamily="18" charset="2"/>
              </a:rPr>
              <a:t>Se refiere a las instrucciones.</a:t>
            </a:r>
          </a:p>
          <a:p>
            <a:pPr algn="just">
              <a:lnSpc>
                <a:spcPct val="100000"/>
              </a:lnSpc>
            </a:pPr>
            <a:r>
              <a:rPr lang="es-PE" dirty="0">
                <a:solidFill>
                  <a:schemeClr val="tx1"/>
                </a:solidFill>
                <a:sym typeface="Symbol" panose="05050102010706020507" pitchFamily="18" charset="2"/>
              </a:rPr>
              <a:t>Estos permiten la secuencia de tal objetivo. Se presenta con una distribución adecuada.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6" name="Marcador de texto 3"/>
          <p:cNvSpPr>
            <a:spLocks noGrp="1"/>
          </p:cNvSpPr>
          <p:nvPr>
            <p:ph type="body" idx="16"/>
          </p:nvPr>
        </p:nvSpPr>
        <p:spPr>
          <a:xfrm>
            <a:off x="7835987" y="4363935"/>
            <a:ext cx="3992311" cy="107047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dirty="0">
                <a:solidFill>
                  <a:schemeClr val="tx1"/>
                </a:solidFill>
                <a:sym typeface="Symbol" panose="05050102010706020507" pitchFamily="18" charset="2"/>
              </a:rPr>
              <a:t>Explica como elaborar algo a partir de elementos y procesos desarrollando las instrucciones.</a:t>
            </a:r>
            <a:endParaRPr lang="es-PE" dirty="0">
              <a:solidFill>
                <a:srgbClr val="FFFF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92" name="Elipse 3091"/>
          <p:cNvSpPr/>
          <p:nvPr/>
        </p:nvSpPr>
        <p:spPr>
          <a:xfrm>
            <a:off x="1608017" y="2597901"/>
            <a:ext cx="432762" cy="419430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1</a:t>
            </a:r>
          </a:p>
        </p:txBody>
      </p:sp>
      <p:sp>
        <p:nvSpPr>
          <p:cNvPr id="60" name="Elipse 59"/>
          <p:cNvSpPr/>
          <p:nvPr/>
        </p:nvSpPr>
        <p:spPr>
          <a:xfrm>
            <a:off x="5503862" y="2603623"/>
            <a:ext cx="486496" cy="440282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2</a:t>
            </a:r>
          </a:p>
        </p:txBody>
      </p:sp>
      <p:sp>
        <p:nvSpPr>
          <p:cNvPr id="24" name="Elipse 23"/>
          <p:cNvSpPr/>
          <p:nvPr/>
        </p:nvSpPr>
        <p:spPr>
          <a:xfrm>
            <a:off x="9699828" y="2608214"/>
            <a:ext cx="486496" cy="440282"/>
          </a:xfrm>
          <a:prstGeom prst="ellipse">
            <a:avLst/>
          </a:prstGeom>
          <a:solidFill>
            <a:srgbClr val="82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Muller Regular" pitchFamily="50" charset="0"/>
              </a:rPr>
              <a:t>3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3926890" y="2469253"/>
            <a:ext cx="13343" cy="3250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7517355" y="2334955"/>
            <a:ext cx="51238" cy="35861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3"/>
          <p:cNvSpPr>
            <a:spLocks noGrp="1"/>
          </p:cNvSpPr>
          <p:nvPr>
            <p:ph type="body" idx="16"/>
          </p:nvPr>
        </p:nvSpPr>
        <p:spPr>
          <a:xfrm>
            <a:off x="690731" y="3303675"/>
            <a:ext cx="2707941" cy="4507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600" dirty="0">
                <a:sym typeface="Symbol" panose="05050102010706020507" pitchFamily="18" charset="2"/>
              </a:rPr>
              <a:t>Presentación</a:t>
            </a:r>
            <a:r>
              <a:rPr lang="es-PE" sz="1000" dirty="0">
                <a:solidFill>
                  <a:schemeClr val="tx1"/>
                </a:solidFill>
              </a:rPr>
              <a:t> </a:t>
            </a:r>
            <a:r>
              <a:rPr lang="es-PE" sz="1000" i="1" dirty="0">
                <a:solidFill>
                  <a:srgbClr val="FFFFFF"/>
                </a:solidFill>
                <a:ea typeface="DejaVu Sans" charset="0"/>
                <a:cs typeface="DejaVu Sans" charset="0"/>
              </a:rPr>
              <a:t>ti, vi</a:t>
            </a:r>
            <a:r>
              <a:rPr lang="es-PE" sz="2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,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8" name="Marcador de texto 3"/>
          <p:cNvSpPr>
            <a:spLocks noGrp="1"/>
          </p:cNvSpPr>
          <p:nvPr>
            <p:ph type="body" idx="16"/>
          </p:nvPr>
        </p:nvSpPr>
        <p:spPr>
          <a:xfrm>
            <a:off x="4272630" y="3336810"/>
            <a:ext cx="2848415" cy="4507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600" dirty="0">
                <a:sym typeface="Symbol" panose="05050102010706020507" pitchFamily="18" charset="2"/>
              </a:rPr>
              <a:t>Procedimiento</a:t>
            </a:r>
            <a:r>
              <a:rPr lang="es-PE" sz="1000" i="1" dirty="0">
                <a:solidFill>
                  <a:srgbClr val="FFFFFF"/>
                </a:solidFill>
                <a:ea typeface="DejaVu Sans" charset="0"/>
                <a:cs typeface="DejaVu Sans" charset="0"/>
              </a:rPr>
              <a:t>, vi</a:t>
            </a:r>
            <a:r>
              <a:rPr lang="es-PE" sz="22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,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Marcador de texto 3"/>
          <p:cNvSpPr>
            <a:spLocks noGrp="1"/>
          </p:cNvSpPr>
          <p:nvPr>
            <p:ph type="body" idx="16"/>
          </p:nvPr>
        </p:nvSpPr>
        <p:spPr>
          <a:xfrm>
            <a:off x="8705167" y="3409255"/>
            <a:ext cx="2440547" cy="45070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PE" sz="2600" dirty="0">
                <a:sym typeface="Symbol" panose="05050102010706020507" pitchFamily="18" charset="2"/>
              </a:rPr>
              <a:t>Explicación</a:t>
            </a:r>
          </a:p>
        </p:txBody>
      </p:sp>
    </p:spTree>
    <p:extLst>
      <p:ext uri="{BB962C8B-B14F-4D97-AF65-F5344CB8AC3E}">
        <p14:creationId xmlns:p14="http://schemas.microsoft.com/office/powerpoint/2010/main" val="370263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93B37C-C925-48D7-8D40-D89873969778}"/>
</file>

<file path=customXml/itemProps2.xml><?xml version="1.0" encoding="utf-8"?>
<ds:datastoreItem xmlns:ds="http://schemas.openxmlformats.org/officeDocument/2006/customXml" ds:itemID="{2DE785B3-B35A-4CD4-BDCE-A80D3029C0DF}"/>
</file>

<file path=customXml/itemProps3.xml><?xml version="1.0" encoding="utf-8"?>
<ds:datastoreItem xmlns:ds="http://schemas.openxmlformats.org/officeDocument/2006/customXml" ds:itemID="{D488FBB3-695A-4ED2-828A-9C55C9C7CC73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2908</TotalTime>
  <Words>416</Words>
  <Application>Microsoft Office PowerPoint</Application>
  <PresentationFormat>Panorámica</PresentationFormat>
  <Paragraphs>71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Muller Light</vt:lpstr>
      <vt:lpstr>Muller Regular</vt:lpstr>
      <vt:lpstr>Stag Book</vt:lpstr>
      <vt:lpstr>Wingdings</vt:lpstr>
      <vt:lpstr>tema_general</vt:lpstr>
      <vt:lpstr>Comunicación II</vt:lpstr>
      <vt:lpstr>Semana  6:  Texto instructivo I</vt:lpstr>
      <vt:lpstr>Presentación de PowerPoint</vt:lpstr>
      <vt:lpstr>Aprendemos</vt:lpstr>
      <vt:lpstr>Presentación de PowerPoint</vt:lpstr>
      <vt:lpstr>Característica de manuales</vt:lpstr>
      <vt:lpstr>Presentación de PowerPoint</vt:lpstr>
      <vt:lpstr>Ejemplo de prescripción médica</vt:lpstr>
      <vt:lpstr>Aprendemos</vt:lpstr>
      <vt:lpstr>Aprendemos</vt:lpstr>
      <vt:lpstr>Aplicamos lo aprendido </vt:lpstr>
      <vt:lpstr>Conclusiones </vt:lpstr>
      <vt:lpstr>¡ Gracias por la atención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MADIAN HADIT CRUZ ZEVALLOS</dc:creator>
  <cp:lastModifiedBy>Paredes Mayor Sergio jose</cp:lastModifiedBy>
  <cp:revision>310</cp:revision>
  <dcterms:created xsi:type="dcterms:W3CDTF">2016-02-23T16:58:46Z</dcterms:created>
  <dcterms:modified xsi:type="dcterms:W3CDTF">2021-08-06T15:16:03Z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