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98" r:id="rId5"/>
    <p:sldId id="277" r:id="rId6"/>
    <p:sldId id="311" r:id="rId7"/>
    <p:sldId id="312" r:id="rId8"/>
    <p:sldId id="313" r:id="rId9"/>
    <p:sldId id="299" r:id="rId10"/>
    <p:sldId id="292" r:id="rId11"/>
    <p:sldId id="297" r:id="rId12"/>
    <p:sldId id="293" r:id="rId13"/>
    <p:sldId id="294" r:id="rId14"/>
    <p:sldId id="295" r:id="rId15"/>
    <p:sldId id="305" r:id="rId16"/>
    <p:sldId id="306" r:id="rId17"/>
    <p:sldId id="307" r:id="rId18"/>
    <p:sldId id="314" r:id="rId19"/>
    <p:sldId id="308" r:id="rId20"/>
    <p:sldId id="273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6710BB2-81AF-440C-A0C2-945BDF95949B}">
          <p14:sldIdLst>
            <p14:sldId id="256"/>
            <p14:sldId id="275"/>
            <p14:sldId id="276"/>
            <p14:sldId id="298"/>
            <p14:sldId id="277"/>
            <p14:sldId id="311"/>
            <p14:sldId id="312"/>
            <p14:sldId id="313"/>
            <p14:sldId id="299"/>
            <p14:sldId id="292"/>
            <p14:sldId id="297"/>
            <p14:sldId id="293"/>
            <p14:sldId id="294"/>
            <p14:sldId id="295"/>
            <p14:sldId id="305"/>
            <p14:sldId id="306"/>
            <p14:sldId id="307"/>
            <p14:sldId id="314"/>
            <p14:sldId id="30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hyperlink" Target="https://www.oracle.com/java/technologies/javase/javase8-archive-downloads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jetbrains.com/es-es/idea/download/#section=window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9B36-5BB8-4E01-9638-00C2B3F8C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DESARROLLO AVANZADO DE APLICACIONES II</a:t>
            </a:r>
          </a:p>
        </p:txBody>
      </p:sp>
    </p:spTree>
    <p:extLst>
      <p:ext uri="{BB962C8B-B14F-4D97-AF65-F5344CB8AC3E}">
        <p14:creationId xmlns:p14="http://schemas.microsoft.com/office/powerpoint/2010/main" val="400591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WEB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7D17DE-9618-4E3A-ABA5-1D566602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14" y="1316781"/>
            <a:ext cx="8066372" cy="47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WEB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Resultado de imagen para PAGINAS WEB">
            <a:extLst>
              <a:ext uri="{FF2B5EF4-FFF2-40B4-BE49-F238E27FC236}">
                <a16:creationId xmlns:a16="http://schemas.microsoft.com/office/drawing/2014/main" id="{BC3EB8E7-18F2-494F-99F6-28BB61BE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23" y="1539606"/>
            <a:ext cx="5276425" cy="27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openenglish">
            <a:extLst>
              <a:ext uri="{FF2B5EF4-FFF2-40B4-BE49-F238E27FC236}">
                <a16:creationId xmlns:a16="http://schemas.microsoft.com/office/drawing/2014/main" id="{177CC71B-25AF-49B7-BFBE-E1990884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6" y="4769519"/>
            <a:ext cx="2698988" cy="14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ebay">
            <a:extLst>
              <a:ext uri="{FF2B5EF4-FFF2-40B4-BE49-F238E27FC236}">
                <a16:creationId xmlns:a16="http://schemas.microsoft.com/office/drawing/2014/main" id="{0EC5F4ED-3DC0-4409-B864-A3666720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06" y="4878349"/>
            <a:ext cx="2090898" cy="8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n para facebook">
            <a:extLst>
              <a:ext uri="{FF2B5EF4-FFF2-40B4-BE49-F238E27FC236}">
                <a16:creationId xmlns:a16="http://schemas.microsoft.com/office/drawing/2014/main" id="{7E0E6FA5-8A2F-4724-BE9F-61FC0F4D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7" y="4693851"/>
            <a:ext cx="2124439" cy="11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google">
            <a:extLst>
              <a:ext uri="{FF2B5EF4-FFF2-40B4-BE49-F238E27FC236}">
                <a16:creationId xmlns:a16="http://schemas.microsoft.com/office/drawing/2014/main" id="{B848BB33-96C0-4970-B773-5B7981F1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93" y="4669705"/>
            <a:ext cx="1269073" cy="12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amazon">
            <a:extLst>
              <a:ext uri="{FF2B5EF4-FFF2-40B4-BE49-F238E27FC236}">
                <a16:creationId xmlns:a16="http://schemas.microsoft.com/office/drawing/2014/main" id="{52ED03C6-53A0-4F13-9A2A-FA24E0CC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5" y="1326441"/>
            <a:ext cx="3822031" cy="11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para terra">
            <a:extLst>
              <a:ext uri="{FF2B5EF4-FFF2-40B4-BE49-F238E27FC236}">
                <a16:creationId xmlns:a16="http://schemas.microsoft.com/office/drawing/2014/main" id="{3CDF10D5-8656-4FBB-B32B-BE614679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61" y="3277992"/>
            <a:ext cx="1692441" cy="118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para twitter">
            <a:extLst>
              <a:ext uri="{FF2B5EF4-FFF2-40B4-BE49-F238E27FC236}">
                <a16:creationId xmlns:a16="http://schemas.microsoft.com/office/drawing/2014/main" id="{40A65D15-9B5E-44FA-B666-14100AE5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33" y="3129689"/>
            <a:ext cx="1283511" cy="10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WEB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Resultado de imagen para html5 css3">
            <a:extLst>
              <a:ext uri="{FF2B5EF4-FFF2-40B4-BE49-F238E27FC236}">
                <a16:creationId xmlns:a16="http://schemas.microsoft.com/office/drawing/2014/main" id="{26E5F010-6863-4F8A-BA6A-9CE3A7589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9858" r="14303" b="10376"/>
          <a:stretch/>
        </p:blipFill>
        <p:spPr bwMode="auto">
          <a:xfrm>
            <a:off x="2551354" y="1386951"/>
            <a:ext cx="7104412" cy="44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9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CFAA5C-DC27-6ACE-9B1A-A7056B2B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214166"/>
            <a:ext cx="5016500" cy="282178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rmAutofit/>
          </a:bodyPr>
          <a:lstStyle/>
          <a:p>
            <a:r>
              <a:rPr lang="es-ES" sz="2100"/>
              <a:t>FRAMEWORKS VS LIBRERÍAS</a:t>
            </a:r>
            <a:endParaRPr lang="es-PE" sz="2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4C9F39A-EF83-E60C-5729-180CD4AE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" y="6215064"/>
            <a:ext cx="9925050" cy="506412"/>
          </a:xfrm>
        </p:spPr>
        <p:txBody>
          <a:bodyPr/>
          <a:lstStyle/>
          <a:p>
            <a:endParaRPr lang="en-US"/>
          </a:p>
        </p:txBody>
      </p:sp>
      <p:pic>
        <p:nvPicPr>
          <p:cNvPr id="25" name="Marcador de contenido 2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EE9A3ED-6ED6-2892-6F2A-08B1542DDB7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13" y="2621439"/>
            <a:ext cx="5018087" cy="2007234"/>
          </a:xfrm>
        </p:spPr>
      </p:pic>
    </p:spTree>
    <p:extLst>
      <p:ext uri="{BB962C8B-B14F-4D97-AF65-F5344CB8AC3E}">
        <p14:creationId xmlns:p14="http://schemas.microsoft.com/office/powerpoint/2010/main" val="278784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rmAutofit/>
          </a:bodyPr>
          <a:lstStyle/>
          <a:p>
            <a:r>
              <a:rPr lang="es-ES" sz="2100"/>
              <a:t>FRAMEWORKS CSS</a:t>
            </a:r>
            <a:endParaRPr lang="es-PE" sz="2100"/>
          </a:p>
        </p:txBody>
      </p:sp>
      <p:pic>
        <p:nvPicPr>
          <p:cNvPr id="6" name="Imagen 5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291D737B-8F7F-8A19-A297-3E92AAAB6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 r="-1" b="1916"/>
          <a:stretch/>
        </p:blipFill>
        <p:spPr>
          <a:xfrm>
            <a:off x="739140" y="1356361"/>
            <a:ext cx="10728960" cy="459867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BB1EB5E-E065-0B66-3639-12FE4B4D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" y="6215064"/>
            <a:ext cx="9925050" cy="506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32" y="1616342"/>
            <a:ext cx="10086535" cy="2082019"/>
          </a:xfrm>
        </p:spPr>
        <p:txBody>
          <a:bodyPr/>
          <a:lstStyle/>
          <a:p>
            <a:pPr algn="ctr" hangingPunct="0">
              <a:lnSpc>
                <a:spcPct val="100000"/>
              </a:lnSpc>
            </a:pPr>
            <a:r>
              <a:rPr lang="es-ES" sz="2400" dirty="0"/>
              <a:t>Ingresar al siguiente link  </a:t>
            </a:r>
          </a:p>
          <a:p>
            <a:pPr marL="342900" indent="-342900" hangingPunc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hlinkClick r:id="rId2"/>
              </a:rPr>
              <a:t>https://www.oracle.com/java/technologies/javase/javase8-archive-downloads.html</a:t>
            </a:r>
            <a:r>
              <a:rPr lang="es-ES" sz="2400" dirty="0"/>
              <a:t>  JDK 8.</a:t>
            </a:r>
          </a:p>
          <a:p>
            <a:pPr marL="342900" indent="-342900" hangingPunc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https://www.oracle.com/java/technologies/downloads/</a:t>
            </a:r>
            <a:r>
              <a:rPr lang="es-ES" sz="2400" dirty="0"/>
              <a:t> JDK 18 y 17</a:t>
            </a:r>
          </a:p>
          <a:p>
            <a:pPr algn="ctr" hangingPunct="0">
              <a:lnSpc>
                <a:spcPct val="100000"/>
              </a:lnSpc>
            </a:pPr>
            <a:endParaRPr lang="es-ES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</p:spTree>
    <p:extLst>
      <p:ext uri="{BB962C8B-B14F-4D97-AF65-F5344CB8AC3E}">
        <p14:creationId xmlns:p14="http://schemas.microsoft.com/office/powerpoint/2010/main" val="13102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32" y="1234388"/>
            <a:ext cx="10086535" cy="836761"/>
          </a:xfrm>
        </p:spPr>
        <p:txBody>
          <a:bodyPr/>
          <a:lstStyle/>
          <a:p>
            <a:pPr algn="ctr" hangingPunct="0">
              <a:lnSpc>
                <a:spcPct val="150000"/>
              </a:lnSpc>
            </a:pPr>
            <a:r>
              <a:rPr lang="es-ES" sz="2400" dirty="0"/>
              <a:t>Ingresar al siguiente link  </a:t>
            </a:r>
            <a:r>
              <a:rPr lang="es-ES" sz="2400" u="sng" dirty="0">
                <a:hlinkClick r:id="rId2"/>
              </a:rPr>
              <a:t>https://spring.io/tools</a:t>
            </a:r>
            <a:endParaRPr lang="es-ES" sz="2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1F130F-293A-408E-B229-9C1C5E43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35" y="2071149"/>
            <a:ext cx="8600328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32" y="1234388"/>
            <a:ext cx="10086535" cy="836761"/>
          </a:xfrm>
        </p:spPr>
        <p:txBody>
          <a:bodyPr/>
          <a:lstStyle/>
          <a:p>
            <a:pPr algn="ctr" hangingPunct="0">
              <a:lnSpc>
                <a:spcPct val="150000"/>
              </a:lnSpc>
            </a:pPr>
            <a:r>
              <a:rPr lang="es-ES" dirty="0"/>
              <a:t>Ingresar al siguiente link  </a:t>
            </a:r>
            <a:r>
              <a:rPr lang="es-ES" u="sng" dirty="0">
                <a:hlinkClick r:id="rId2"/>
              </a:rPr>
              <a:t>https://www.eclipse.org/downloads/</a:t>
            </a:r>
            <a:endParaRPr lang="es-ES" u="sng" dirty="0"/>
          </a:p>
          <a:p>
            <a:pPr algn="ctr" hangingPunct="0">
              <a:lnSpc>
                <a:spcPct val="150000"/>
              </a:lnSpc>
            </a:pPr>
            <a:endParaRPr lang="es-ES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EDED8CF-D143-4EC0-B9B8-F9BAFD9A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84" y="2071149"/>
            <a:ext cx="2680731" cy="41153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942C49-B4D7-416D-9942-447BDB8F5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725"/>
          <a:stretch/>
        </p:blipFill>
        <p:spPr>
          <a:xfrm>
            <a:off x="1684304" y="2071148"/>
            <a:ext cx="4447316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0" y="1234388"/>
            <a:ext cx="10922071" cy="836761"/>
          </a:xfrm>
        </p:spPr>
        <p:txBody>
          <a:bodyPr/>
          <a:lstStyle/>
          <a:p>
            <a:pPr algn="ctr" hangingPunct="0">
              <a:lnSpc>
                <a:spcPct val="150000"/>
              </a:lnSpc>
            </a:pPr>
            <a:r>
              <a:rPr lang="es-ES" sz="2000" dirty="0"/>
              <a:t>Ingresar al siguiente link  </a:t>
            </a:r>
            <a:r>
              <a:rPr lang="es-ES" sz="2000" u="sng" dirty="0">
                <a:hlinkClick r:id="rId2"/>
              </a:rPr>
              <a:t>https://www.jetbrains.com/es-es/idea/download/#section=windows</a:t>
            </a:r>
            <a:endParaRPr lang="es-ES" sz="2000" u="sng" dirty="0"/>
          </a:p>
          <a:p>
            <a:pPr algn="ctr" hangingPunct="0">
              <a:lnSpc>
                <a:spcPct val="150000"/>
              </a:lnSpc>
            </a:pPr>
            <a:endParaRPr lang="es-ES" sz="1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64E6FA-5C2D-4EF7-BF60-AD9BF8A2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38" y="1985750"/>
            <a:ext cx="8650826" cy="37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A UTILIZAR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sz="800" dirty="0"/>
          </a:p>
        </p:txBody>
      </p:sp>
      <p:pic>
        <p:nvPicPr>
          <p:cNvPr id="10" name="Marcador de contenido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7FE1267-6591-4D24-B990-81623A9B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42" y="1355725"/>
            <a:ext cx="7729391" cy="4598988"/>
          </a:xfrm>
        </p:spPr>
      </p:pic>
    </p:spTree>
    <p:extLst>
      <p:ext uri="{BB962C8B-B14F-4D97-AF65-F5344CB8AC3E}">
        <p14:creationId xmlns:p14="http://schemas.microsoft.com/office/powerpoint/2010/main" val="12150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5993-970C-4DDD-9130-822AB58A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92974-2630-4CFA-A28A-EE2A60E4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CD0265-6178-42C1-BCBD-0BFA8BD0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AA1C548-FD76-4D2D-A56C-02271CCC1372}"/>
              </a:ext>
            </a:extLst>
          </p:cNvPr>
          <p:cNvGrpSpPr/>
          <p:nvPr/>
        </p:nvGrpSpPr>
        <p:grpSpPr>
          <a:xfrm>
            <a:off x="4285452" y="3246123"/>
            <a:ext cx="6913045" cy="553634"/>
            <a:chOff x="646054" y="777590"/>
            <a:chExt cx="4954646" cy="569499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E59657-7D67-497F-B6C8-79A912BDF150}"/>
                </a:ext>
              </a:extLst>
            </p:cNvPr>
            <p:cNvSpPr/>
            <p:nvPr/>
          </p:nvSpPr>
          <p:spPr>
            <a:xfrm>
              <a:off x="646054" y="777590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Historia de JAVA</a:t>
              </a:r>
            </a:p>
          </p:txBody>
        </p:sp>
        <p:sp>
          <p:nvSpPr>
            <p:cNvPr id="7" name="Right Arrow Callout 7">
              <a:extLst>
                <a:ext uri="{FF2B5EF4-FFF2-40B4-BE49-F238E27FC236}">
                  <a16:creationId xmlns:a16="http://schemas.microsoft.com/office/drawing/2014/main" id="{1F35EAA7-E11D-4E7F-8920-347534B5D006}"/>
                </a:ext>
              </a:extLst>
            </p:cNvPr>
            <p:cNvSpPr/>
            <p:nvPr/>
          </p:nvSpPr>
          <p:spPr>
            <a:xfrm>
              <a:off x="739269" y="845891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rgbClr val="DF3E8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03</a:t>
              </a: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A6C06DC9-A9DD-49C3-A518-94FD9AD7A44A}"/>
              </a:ext>
            </a:extLst>
          </p:cNvPr>
          <p:cNvGrpSpPr/>
          <p:nvPr/>
        </p:nvGrpSpPr>
        <p:grpSpPr>
          <a:xfrm>
            <a:off x="4285452" y="3817478"/>
            <a:ext cx="6913045" cy="553634"/>
            <a:chOff x="646054" y="1425228"/>
            <a:chExt cx="4954646" cy="569499"/>
          </a:xfrm>
        </p:grpSpPr>
        <p:sp>
          <p:nvSpPr>
            <p:cNvPr id="9" name="Rounded Rectangle 17">
              <a:extLst>
                <a:ext uri="{FF2B5EF4-FFF2-40B4-BE49-F238E27FC236}">
                  <a16:creationId xmlns:a16="http://schemas.microsoft.com/office/drawing/2014/main" id="{ADCA4F7C-53B3-4605-AC09-D73D51C6747A}"/>
                </a:ext>
              </a:extLst>
            </p:cNvPr>
            <p:cNvSpPr/>
            <p:nvPr/>
          </p:nvSpPr>
          <p:spPr>
            <a:xfrm>
              <a:off x="646054" y="1425228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Spring Framework</a:t>
              </a:r>
            </a:p>
          </p:txBody>
        </p:sp>
        <p:sp>
          <p:nvSpPr>
            <p:cNvPr id="10" name="Right Arrow Callout 18">
              <a:extLst>
                <a:ext uri="{FF2B5EF4-FFF2-40B4-BE49-F238E27FC236}">
                  <a16:creationId xmlns:a16="http://schemas.microsoft.com/office/drawing/2014/main" id="{6FB1858D-AB6D-49C0-BE05-8169AD156A02}"/>
                </a:ext>
              </a:extLst>
            </p:cNvPr>
            <p:cNvSpPr/>
            <p:nvPr/>
          </p:nvSpPr>
          <p:spPr>
            <a:xfrm>
              <a:off x="739269" y="1493529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04</a:t>
              </a:r>
            </a:p>
          </p:txBody>
        </p:sp>
      </p:grpSp>
      <p:grpSp>
        <p:nvGrpSpPr>
          <p:cNvPr id="14" name="Group 34">
            <a:extLst>
              <a:ext uri="{FF2B5EF4-FFF2-40B4-BE49-F238E27FC236}">
                <a16:creationId xmlns:a16="http://schemas.microsoft.com/office/drawing/2014/main" id="{EF263BEF-DE28-4BE7-BEB7-0AE405F7216B}"/>
              </a:ext>
            </a:extLst>
          </p:cNvPr>
          <p:cNvGrpSpPr/>
          <p:nvPr/>
        </p:nvGrpSpPr>
        <p:grpSpPr>
          <a:xfrm>
            <a:off x="4285451" y="4430053"/>
            <a:ext cx="6913045" cy="553634"/>
            <a:chOff x="646054" y="2714368"/>
            <a:chExt cx="4954646" cy="569499"/>
          </a:xfrm>
        </p:grpSpPr>
        <p:sp>
          <p:nvSpPr>
            <p:cNvPr id="15" name="Rounded Rectangle 23">
              <a:extLst>
                <a:ext uri="{FF2B5EF4-FFF2-40B4-BE49-F238E27FC236}">
                  <a16:creationId xmlns:a16="http://schemas.microsoft.com/office/drawing/2014/main" id="{29CC6AE3-A4F8-498F-A94F-392BCE343FC6}"/>
                </a:ext>
              </a:extLst>
            </p:cNvPr>
            <p:cNvSpPr/>
            <p:nvPr/>
          </p:nvSpPr>
          <p:spPr>
            <a:xfrm>
              <a:off x="646054" y="2714368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Herramientas a utilizar</a:t>
              </a:r>
            </a:p>
          </p:txBody>
        </p:sp>
        <p:sp>
          <p:nvSpPr>
            <p:cNvPr id="16" name="Right Arrow Callout 24">
              <a:extLst>
                <a:ext uri="{FF2B5EF4-FFF2-40B4-BE49-F238E27FC236}">
                  <a16:creationId xmlns:a16="http://schemas.microsoft.com/office/drawing/2014/main" id="{B66B080B-C343-42F3-833C-CCB1B7C6DC04}"/>
                </a:ext>
              </a:extLst>
            </p:cNvPr>
            <p:cNvSpPr/>
            <p:nvPr/>
          </p:nvSpPr>
          <p:spPr>
            <a:xfrm>
              <a:off x="739269" y="2782669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rgbClr val="92D05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05</a:t>
              </a:r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CA372530-2D35-4B74-B567-1AE3D51FE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1750" r="18720" b="3251"/>
          <a:stretch/>
        </p:blipFill>
        <p:spPr>
          <a:xfrm>
            <a:off x="739140" y="1825046"/>
            <a:ext cx="2573326" cy="3637403"/>
          </a:xfrm>
          <a:prstGeom prst="rect">
            <a:avLst/>
          </a:prstGeom>
        </p:spPr>
      </p:pic>
      <p:grpSp>
        <p:nvGrpSpPr>
          <p:cNvPr id="21" name="Group 1">
            <a:extLst>
              <a:ext uri="{FF2B5EF4-FFF2-40B4-BE49-F238E27FC236}">
                <a16:creationId xmlns:a16="http://schemas.microsoft.com/office/drawing/2014/main" id="{B340C1EB-5076-4C63-A31D-54612E36A451}"/>
              </a:ext>
            </a:extLst>
          </p:cNvPr>
          <p:cNvGrpSpPr/>
          <p:nvPr/>
        </p:nvGrpSpPr>
        <p:grpSpPr>
          <a:xfrm>
            <a:off x="4285452" y="2062193"/>
            <a:ext cx="6913045" cy="553634"/>
            <a:chOff x="646054" y="777590"/>
            <a:chExt cx="4954646" cy="569499"/>
          </a:xfrm>
        </p:grpSpPr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B3DD301A-0F71-4270-B038-5C1275F77CB1}"/>
                </a:ext>
              </a:extLst>
            </p:cNvPr>
            <p:cNvSpPr/>
            <p:nvPr/>
          </p:nvSpPr>
          <p:spPr>
            <a:xfrm>
              <a:off x="646054" y="777590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de la sesión.</a:t>
              </a:r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15D96DE7-9BDC-468C-90F1-BFA650989C53}"/>
                </a:ext>
              </a:extLst>
            </p:cNvPr>
            <p:cNvSpPr/>
            <p:nvPr/>
          </p:nvSpPr>
          <p:spPr>
            <a:xfrm>
              <a:off x="739269" y="845891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01</a:t>
              </a: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88C91C20-1D34-45C4-8314-C4CE526A49DB}"/>
              </a:ext>
            </a:extLst>
          </p:cNvPr>
          <p:cNvGrpSpPr/>
          <p:nvPr/>
        </p:nvGrpSpPr>
        <p:grpSpPr>
          <a:xfrm>
            <a:off x="4285451" y="2665111"/>
            <a:ext cx="6913045" cy="553634"/>
            <a:chOff x="646054" y="777590"/>
            <a:chExt cx="4954646" cy="569499"/>
          </a:xfrm>
        </p:grpSpPr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4BB15427-41ED-42B9-AA62-71DE810D2FD5}"/>
                </a:ext>
              </a:extLst>
            </p:cNvPr>
            <p:cNvSpPr/>
            <p:nvPr/>
          </p:nvSpPr>
          <p:spPr>
            <a:xfrm>
              <a:off x="646054" y="777590"/>
              <a:ext cx="4954646" cy="56949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63040" rIns="243840" rtlCol="0" anchor="ctr"/>
            <a:lstStyle/>
            <a:p>
              <a:r>
                <a:rPr lang="es-PE" sz="17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Estructura del curso</a:t>
              </a:r>
            </a:p>
          </p:txBody>
        </p:sp>
        <p:sp>
          <p:nvSpPr>
            <p:cNvPr id="32" name="Right Arrow Callout 7">
              <a:extLst>
                <a:ext uri="{FF2B5EF4-FFF2-40B4-BE49-F238E27FC236}">
                  <a16:creationId xmlns:a16="http://schemas.microsoft.com/office/drawing/2014/main" id="{4B19DF02-D3A5-4D3E-861B-B9F1F52B707E}"/>
                </a:ext>
              </a:extLst>
            </p:cNvPr>
            <p:cNvSpPr/>
            <p:nvPr/>
          </p:nvSpPr>
          <p:spPr>
            <a:xfrm>
              <a:off x="739269" y="845891"/>
              <a:ext cx="519477" cy="432897"/>
            </a:xfrm>
            <a:prstGeom prst="rightArrowCallout">
              <a:avLst>
                <a:gd name="adj1" fmla="val 30564"/>
                <a:gd name="adj2" fmla="val 15282"/>
                <a:gd name="adj3" fmla="val 13933"/>
                <a:gd name="adj4" fmla="val 88389"/>
              </a:avLst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PE" sz="2133" b="1" dirty="0"/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40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74B2-9B8E-46AD-AC9A-D0DCCFD32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094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48223-8607-4B51-9C99-505F9D48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OBJETIVO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65449-B90B-41A1-97DC-42D3BA52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410759"/>
            <a:ext cx="5462877" cy="2447013"/>
          </a:xfrm>
        </p:spPr>
        <p:txBody>
          <a:bodyPr/>
          <a:lstStyle/>
          <a:p>
            <a:pPr algn="just"/>
            <a:r>
              <a:rPr lang="es-PE" dirty="0"/>
              <a:t>Conocer la arquitectura web en JAVA; asimismo acerca de internet e intranet; también los  fundamentos principales de páginas web / HTML y </a:t>
            </a:r>
            <a:r>
              <a:rPr lang="es-PE" dirty="0" err="1"/>
              <a:t>frameworks</a:t>
            </a:r>
            <a:r>
              <a:rPr lang="es-PE" dirty="0"/>
              <a:t> de </a:t>
            </a:r>
            <a:r>
              <a:rPr lang="es-PE" dirty="0" err="1"/>
              <a:t>javascript</a:t>
            </a:r>
            <a:r>
              <a:rPr lang="es-PE" dirty="0"/>
              <a:t> y CSS.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25F81-212B-4497-9836-30281D5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Resultado de imagen para objetivo">
            <a:extLst>
              <a:ext uri="{FF2B5EF4-FFF2-40B4-BE49-F238E27FC236}">
                <a16:creationId xmlns:a16="http://schemas.microsoft.com/office/drawing/2014/main" id="{93547C74-B63D-4EEE-AE01-A2098334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70" y="1534742"/>
            <a:ext cx="4727311" cy="41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48223-8607-4B51-9C99-505F9D48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ESTRUCTURA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65449-B90B-41A1-97DC-42D3BA52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1534742"/>
            <a:ext cx="5462877" cy="438775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Aplicaciones web con Spring Framework.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Componentes de Spring MVC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Uso del patrón MVC.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HTML, CSS y </a:t>
            </a:r>
            <a:r>
              <a:rPr lang="es-PE" dirty="0" err="1"/>
              <a:t>Javascpript</a:t>
            </a:r>
            <a:r>
              <a:rPr lang="es-PE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Bootstrap, </a:t>
            </a:r>
            <a:r>
              <a:rPr lang="es-PE" dirty="0" err="1"/>
              <a:t>Jquery</a:t>
            </a:r>
            <a:r>
              <a:rPr lang="es-PE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 err="1"/>
              <a:t>Thymeleaf</a:t>
            </a:r>
            <a:r>
              <a:rPr lang="es-PE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Spring Data, JPA y </a:t>
            </a:r>
            <a:r>
              <a:rPr lang="es-PE" dirty="0" err="1"/>
              <a:t>Hibernate</a:t>
            </a:r>
            <a:r>
              <a:rPr lang="es-PE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dirty="0"/>
              <a:t>Transacciones a base de datos.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25F81-212B-4497-9836-30281D5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D4048CF-4880-468F-90B2-95DCCCED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88" y="1413802"/>
            <a:ext cx="6874577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HISTORIA DE JAVA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942" y="1412612"/>
            <a:ext cx="5869038" cy="4572476"/>
          </a:xfrm>
        </p:spPr>
        <p:txBody>
          <a:bodyPr/>
          <a:lstStyle/>
          <a:p>
            <a:pPr algn="just" hangingPunct="0"/>
            <a:r>
              <a:rPr lang="es-ES" dirty="0"/>
              <a:t>Java aparece en 1995 como un nuevo Lenguaje de Programación con soporte multiplataforma desarrollado por James Gosling y </a:t>
            </a:r>
            <a:r>
              <a:rPr lang="es-ES" dirty="0" err="1"/>
              <a:t>Sun</a:t>
            </a:r>
            <a:r>
              <a:rPr lang="es-ES" dirty="0"/>
              <a:t> </a:t>
            </a:r>
            <a:r>
              <a:rPr lang="es-ES" dirty="0" err="1"/>
              <a:t>MicroSystems</a:t>
            </a:r>
            <a:r>
              <a:rPr lang="es-ES" dirty="0"/>
              <a:t>.  </a:t>
            </a:r>
          </a:p>
          <a:p>
            <a:pPr algn="just" hangingPunct="0"/>
            <a:r>
              <a:rPr lang="es-ES" dirty="0"/>
              <a:t>En la actualidad, la empresa Oracle </a:t>
            </a:r>
            <a:r>
              <a:rPr lang="es-ES" dirty="0" err="1"/>
              <a:t>Corporation</a:t>
            </a:r>
            <a:r>
              <a:rPr lang="es-ES" dirty="0"/>
              <a:t> es el dueño de todas las ediciones de Java.</a:t>
            </a:r>
          </a:p>
          <a:p>
            <a:pPr algn="just" hangingPunct="0"/>
            <a:r>
              <a:rPr lang="es-ES" dirty="0"/>
              <a:t>La Edición Empresarial (Java EE) la donó a Eclipse </a:t>
            </a:r>
            <a:r>
              <a:rPr lang="es-ES" dirty="0" err="1"/>
              <a:t>Foundation</a:t>
            </a:r>
            <a:r>
              <a:rPr lang="es-ES" dirty="0"/>
              <a:t> a finales del 2017, que ahora se denomina </a:t>
            </a:r>
            <a:r>
              <a:rPr lang="es-ES" dirty="0" err="1"/>
              <a:t>Jakarta</a:t>
            </a:r>
            <a:r>
              <a:rPr lang="es-ES" dirty="0"/>
              <a:t> EE (Java EE 8)</a:t>
            </a:r>
          </a:p>
          <a:p>
            <a:pPr algn="just" hangingPunct="0"/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Picture 2" descr="Resultado de imagen para creador de java">
            <a:extLst>
              <a:ext uri="{FF2B5EF4-FFF2-40B4-BE49-F238E27FC236}">
                <a16:creationId xmlns:a16="http://schemas.microsoft.com/office/drawing/2014/main" id="{D649A53D-F793-4DF6-B115-D3C37E1E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1977626"/>
            <a:ext cx="4358479" cy="29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EDICIONES DE JAVA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942" y="1603716"/>
            <a:ext cx="5869038" cy="4381371"/>
          </a:xfrm>
        </p:spPr>
        <p:txBody>
          <a:bodyPr/>
          <a:lstStyle/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dirty="0"/>
              <a:t>JSE (Java Standard </a:t>
            </a:r>
            <a:r>
              <a:rPr lang="es-ES" dirty="0" err="1"/>
              <a:t>Edition</a:t>
            </a:r>
            <a:r>
              <a:rPr lang="es-ES" dirty="0"/>
              <a:t>) Orientado al desarrollo de aplicaciones cliente / servidor. 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dirty="0"/>
              <a:t>JEE (Java Enterprise </a:t>
            </a:r>
            <a:r>
              <a:rPr lang="es-ES" dirty="0" err="1"/>
              <a:t>Edition</a:t>
            </a:r>
            <a:r>
              <a:rPr lang="es-ES" dirty="0"/>
              <a:t>) Orientado a empresas y a la integración entre sistemas. Incluye soporte a tecnologías para internet. 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dirty="0"/>
              <a:t>JME (Java 2 Micro </a:t>
            </a:r>
            <a:r>
              <a:rPr lang="es-ES" dirty="0" err="1"/>
              <a:t>Edition</a:t>
            </a:r>
            <a:r>
              <a:rPr lang="es-ES" dirty="0"/>
              <a:t>) Orientado a pequeños dispositivos móviles (teléfonos, tabletas, etc.).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DDA02-A16C-46D3-B212-67FCEB5B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58" y="1423987"/>
            <a:ext cx="40005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JDK-JRE-JVM.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FFF62-48DD-4E4F-BF55-07E38F60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1350498"/>
            <a:ext cx="5356860" cy="4628271"/>
          </a:xfrm>
        </p:spPr>
        <p:txBody>
          <a:bodyPr/>
          <a:lstStyle/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dirty="0"/>
              <a:t>Java </a:t>
            </a:r>
            <a:r>
              <a:rPr lang="es-ES" dirty="0" err="1"/>
              <a:t>Developer</a:t>
            </a:r>
            <a:r>
              <a:rPr lang="es-ES" dirty="0"/>
              <a:t> Kit. Es el entorno de desarrollo de software utilizado para desarrollar aplicaciones Java 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dirty="0"/>
              <a:t>Java </a:t>
            </a:r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. Proporciona los requisitos mínimos para ejecutar una aplicación Java </a:t>
            </a:r>
          </a:p>
          <a:p>
            <a:pPr marL="457200" indent="-457200" algn="just" hangingPunct="0">
              <a:buFont typeface="Arial" panose="020B0604020202020204" pitchFamily="34" charset="0"/>
              <a:buChar char="•"/>
            </a:pPr>
            <a:r>
              <a:rPr lang="es-ES" dirty="0"/>
              <a:t>Java Virtual Machine. Es una instancia en tiempo de ejecución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FFD17D-8CF8-4A81-83DA-8D7ECBDB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60" y="1642401"/>
            <a:ext cx="5492718" cy="39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VERSIONES DE JAVA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B4F7EE-B1DD-4497-A688-A2253ED0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3"/>
          <a:stretch/>
        </p:blipFill>
        <p:spPr bwMode="auto">
          <a:xfrm>
            <a:off x="1695303" y="1480772"/>
            <a:ext cx="8801393" cy="42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BAA2-E004-4809-876A-37295D2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SURVEY 2022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Overflow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14016-5E92-44B6-9107-5578AD5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Fuente: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2022 Developer Survey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StackOverflow</a:t>
            </a:r>
            <a:endParaRPr lang="es-PE" sz="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ECAFEA-DB36-E8DC-95D8-F6929061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43" y="1444605"/>
            <a:ext cx="6954913" cy="43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781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c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acion" id="{706AB4F1-172C-422D-8B07-7C7A96067946}" vid="{9F549561-CE1C-4C11-838A-B6AE7FD159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tema_computacioneinformatica</Template>
  <TotalTime>1151</TotalTime>
  <Words>408</Words>
  <Application>Microsoft Office PowerPoint</Application>
  <PresentationFormat>Panorámica</PresentationFormat>
  <Paragraphs>55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Muller Light</vt:lpstr>
      <vt:lpstr>Muller Regular</vt:lpstr>
      <vt:lpstr>Roboto</vt:lpstr>
      <vt:lpstr>Stag Book</vt:lpstr>
      <vt:lpstr>computacion</vt:lpstr>
      <vt:lpstr>DESARROLLO AVANZADO DE APLICACIONES II</vt:lpstr>
      <vt:lpstr>AGENDA DE LA SESIÓN</vt:lpstr>
      <vt:lpstr>OBJETIVO DE LA SESIÓN</vt:lpstr>
      <vt:lpstr>ESTRUCTURA DEL CURSO</vt:lpstr>
      <vt:lpstr>HISTORIA DE JAVA</vt:lpstr>
      <vt:lpstr>EDICIONES DE JAVA</vt:lpstr>
      <vt:lpstr>JDK-JRE-JVM.</vt:lpstr>
      <vt:lpstr>VERSIONES DE JAVA</vt:lpstr>
      <vt:lpstr>SURVEY 2022 Stack Overflow</vt:lpstr>
      <vt:lpstr>APLICACIONES WEB</vt:lpstr>
      <vt:lpstr>APLICACIONES WEB</vt:lpstr>
      <vt:lpstr>APLICACIONES WEB</vt:lpstr>
      <vt:lpstr>FRAMEWORKS VS LIBRERÍAS</vt:lpstr>
      <vt:lpstr>FRAMEWORKS CSS</vt:lpstr>
      <vt:lpstr>HERRAMIENTAS A UTILIZAR</vt:lpstr>
      <vt:lpstr>HERRAMIENTAS A UTILIZAR</vt:lpstr>
      <vt:lpstr>HERRAMIENTAS A UTILIZAR</vt:lpstr>
      <vt:lpstr>HERRAMIENTAS A UTILIZAR</vt:lpstr>
      <vt:lpstr>HERRAMIENTAS A UTILIZAR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Salvatierra Aquino</dc:creator>
  <cp:lastModifiedBy>u201115352 (Salvatierra Aquino, Luis angel)</cp:lastModifiedBy>
  <cp:revision>75</cp:revision>
  <dcterms:created xsi:type="dcterms:W3CDTF">2020-04-06T17:43:09Z</dcterms:created>
  <dcterms:modified xsi:type="dcterms:W3CDTF">2023-01-29T13:17:28Z</dcterms:modified>
</cp:coreProperties>
</file>