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96" r:id="rId5"/>
    <p:sldId id="300" r:id="rId6"/>
    <p:sldId id="301" r:id="rId7"/>
    <p:sldId id="302" r:id="rId8"/>
    <p:sldId id="303" r:id="rId9"/>
    <p:sldId id="304" r:id="rId10"/>
    <p:sldId id="310" r:id="rId11"/>
    <p:sldId id="309" r:id="rId12"/>
    <p:sldId id="273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6710BB2-81AF-440C-A0C2-945BDF95949B}">
          <p14:sldIdLst>
            <p14:sldId id="256"/>
            <p14:sldId id="275"/>
            <p14:sldId id="276"/>
            <p14:sldId id="296"/>
            <p14:sldId id="300"/>
            <p14:sldId id="301"/>
            <p14:sldId id="302"/>
            <p14:sldId id="303"/>
            <p14:sldId id="304"/>
            <p14:sldId id="310"/>
            <p14:sldId id="30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es/docs/Glossary/MVC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9B36-5BB8-4E01-9638-00C2B3F8C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DESARROLLO AVANZADO DE APLICACIONES II</a:t>
            </a:r>
          </a:p>
        </p:txBody>
      </p:sp>
    </p:spTree>
    <p:extLst>
      <p:ext uri="{BB962C8B-B14F-4D97-AF65-F5344CB8AC3E}">
        <p14:creationId xmlns:p14="http://schemas.microsoft.com/office/powerpoint/2010/main" val="400591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rmAutofit/>
          </a:bodyPr>
          <a:lstStyle/>
          <a:p>
            <a:r>
              <a:rPr lang="es-ES" sz="2100" dirty="0"/>
              <a:t>MVC – MVP - MVVM</a:t>
            </a:r>
            <a:endParaRPr lang="es-PE" sz="2100" dirty="0"/>
          </a:p>
        </p:txBody>
      </p:sp>
      <p:pic>
        <p:nvPicPr>
          <p:cNvPr id="13" name="Marcador de contenido 1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23301A3-0C19-4C20-9450-5BB0F2655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" r="-1" b="13288"/>
          <a:stretch/>
        </p:blipFill>
        <p:spPr>
          <a:xfrm>
            <a:off x="739140" y="1356361"/>
            <a:ext cx="10728960" cy="4598670"/>
          </a:xfr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77F7061-0B4D-DF11-363C-F4062074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140" y="6215064"/>
            <a:ext cx="9925050" cy="506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MVC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PE" dirty="0"/>
              <a:t>Fuente: </a:t>
            </a:r>
            <a:r>
              <a:rPr lang="es-PE" dirty="0">
                <a:hlinkClick r:id="rId2"/>
              </a:rPr>
              <a:t>https://developer.mozilla.org/es/docs/Glossary/MVC</a:t>
            </a:r>
            <a:endParaRPr lang="es-PE" dirty="0"/>
          </a:p>
          <a:p>
            <a:endParaRPr lang="es-PE" dirty="0"/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972F0506-B638-4580-A9DE-274557D9A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3840" r="11953" b="6840"/>
          <a:stretch/>
        </p:blipFill>
        <p:spPr>
          <a:xfrm>
            <a:off x="6255641" y="2244470"/>
            <a:ext cx="4993976" cy="2779591"/>
          </a:xfr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6D956ACA-DFA9-4A46-85F4-81523A5D6E75}"/>
              </a:ext>
            </a:extLst>
          </p:cNvPr>
          <p:cNvSpPr txBox="1">
            <a:spLocks/>
          </p:cNvSpPr>
          <p:nvPr/>
        </p:nvSpPr>
        <p:spPr>
          <a:xfrm>
            <a:off x="739140" y="1692322"/>
            <a:ext cx="4993976" cy="39066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hangingPunct="0"/>
            <a:r>
              <a:rPr lang="es-ES" sz="2400" dirty="0"/>
              <a:t>Es un patrón en el diseño de software comúnmente utilizado para implementar interfaces de usuario, datos y lógica de control. </a:t>
            </a:r>
          </a:p>
          <a:p>
            <a:pPr algn="just" hangingPunct="0"/>
            <a:r>
              <a:rPr lang="es-ES" sz="2400" dirty="0"/>
              <a:t>Enfatiza una separación entre la lógica de negocios y su visualización. Esta "separación de preocupaciones" proporciona una mejor división del trabajo y una mejora de mantenimiento.</a:t>
            </a:r>
          </a:p>
        </p:txBody>
      </p:sp>
    </p:spTree>
    <p:extLst>
      <p:ext uri="{BB962C8B-B14F-4D97-AF65-F5344CB8AC3E}">
        <p14:creationId xmlns:p14="http://schemas.microsoft.com/office/powerpoint/2010/main" val="15603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774B2-9B8E-46AD-AC9A-D0DCCFD32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0945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5993-970C-4DDD-9130-822AB58A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AGENDA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92974-2630-4CFA-A28A-EE2A60E4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CD0265-6178-42C1-BCBD-0BFA8BD0B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A6C06DC9-A9DD-49C3-A518-94FD9AD7A44A}"/>
              </a:ext>
            </a:extLst>
          </p:cNvPr>
          <p:cNvGrpSpPr/>
          <p:nvPr/>
        </p:nvGrpSpPr>
        <p:grpSpPr>
          <a:xfrm>
            <a:off x="4299966" y="3152183"/>
            <a:ext cx="6913045" cy="553634"/>
            <a:chOff x="646054" y="1425228"/>
            <a:chExt cx="4954646" cy="569499"/>
          </a:xfrm>
        </p:grpSpPr>
        <p:sp>
          <p:nvSpPr>
            <p:cNvPr id="9" name="Rounded Rectangle 17">
              <a:extLst>
                <a:ext uri="{FF2B5EF4-FFF2-40B4-BE49-F238E27FC236}">
                  <a16:creationId xmlns:a16="http://schemas.microsoft.com/office/drawing/2014/main" id="{ADCA4F7C-53B3-4605-AC09-D73D51C6747A}"/>
                </a:ext>
              </a:extLst>
            </p:cNvPr>
            <p:cNvSpPr/>
            <p:nvPr/>
          </p:nvSpPr>
          <p:spPr>
            <a:xfrm>
              <a:off x="646054" y="1425228"/>
              <a:ext cx="4954646" cy="56949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63040" rIns="243840" rtlCol="0" anchor="ctr"/>
            <a:lstStyle/>
            <a:p>
              <a:r>
                <a:rPr lang="es-PE" sz="17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Spring Framework</a:t>
              </a:r>
            </a:p>
          </p:txBody>
        </p:sp>
        <p:sp>
          <p:nvSpPr>
            <p:cNvPr id="10" name="Right Arrow Callout 18">
              <a:extLst>
                <a:ext uri="{FF2B5EF4-FFF2-40B4-BE49-F238E27FC236}">
                  <a16:creationId xmlns:a16="http://schemas.microsoft.com/office/drawing/2014/main" id="{6FB1858D-AB6D-49C0-BE05-8169AD156A02}"/>
                </a:ext>
              </a:extLst>
            </p:cNvPr>
            <p:cNvSpPr/>
            <p:nvPr/>
          </p:nvSpPr>
          <p:spPr>
            <a:xfrm>
              <a:off x="739269" y="1493529"/>
              <a:ext cx="519477" cy="432897"/>
            </a:xfrm>
            <a:prstGeom prst="rightArrowCallout">
              <a:avLst>
                <a:gd name="adj1" fmla="val 30564"/>
                <a:gd name="adj2" fmla="val 15282"/>
                <a:gd name="adj3" fmla="val 13933"/>
                <a:gd name="adj4" fmla="val 88389"/>
              </a:avLst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PE" sz="2133" b="1" dirty="0"/>
                <a:t>02</a:t>
              </a:r>
            </a:p>
          </p:txBody>
        </p:sp>
      </p:grpSp>
      <p:grpSp>
        <p:nvGrpSpPr>
          <p:cNvPr id="11" name="Group 33">
            <a:extLst>
              <a:ext uri="{FF2B5EF4-FFF2-40B4-BE49-F238E27FC236}">
                <a16:creationId xmlns:a16="http://schemas.microsoft.com/office/drawing/2014/main" id="{D57CED8A-1F5D-4E60-91CC-FA077C2868FD}"/>
              </a:ext>
            </a:extLst>
          </p:cNvPr>
          <p:cNvGrpSpPr/>
          <p:nvPr/>
        </p:nvGrpSpPr>
        <p:grpSpPr>
          <a:xfrm>
            <a:off x="4299966" y="3736790"/>
            <a:ext cx="6913045" cy="553634"/>
            <a:chOff x="646054" y="2066730"/>
            <a:chExt cx="4954646" cy="569499"/>
          </a:xfrm>
        </p:grpSpPr>
        <p:sp>
          <p:nvSpPr>
            <p:cNvPr id="12" name="Rounded Rectangle 20">
              <a:extLst>
                <a:ext uri="{FF2B5EF4-FFF2-40B4-BE49-F238E27FC236}">
                  <a16:creationId xmlns:a16="http://schemas.microsoft.com/office/drawing/2014/main" id="{0EC11ACD-95D2-4900-82D8-99AA9D5DA087}"/>
                </a:ext>
              </a:extLst>
            </p:cNvPr>
            <p:cNvSpPr/>
            <p:nvPr/>
          </p:nvSpPr>
          <p:spPr>
            <a:xfrm>
              <a:off x="646054" y="2066730"/>
              <a:ext cx="4954646" cy="56949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63040" rIns="243840" rtlCol="0" anchor="ctr"/>
            <a:lstStyle/>
            <a:p>
              <a:r>
                <a:rPr lang="es-PE" sz="17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MVC – MVP – MVVM </a:t>
              </a:r>
            </a:p>
          </p:txBody>
        </p:sp>
        <p:sp>
          <p:nvSpPr>
            <p:cNvPr id="13" name="Right Arrow Callout 21">
              <a:extLst>
                <a:ext uri="{FF2B5EF4-FFF2-40B4-BE49-F238E27FC236}">
                  <a16:creationId xmlns:a16="http://schemas.microsoft.com/office/drawing/2014/main" id="{2F7D0467-801A-468A-AD4D-B636A279350C}"/>
                </a:ext>
              </a:extLst>
            </p:cNvPr>
            <p:cNvSpPr/>
            <p:nvPr/>
          </p:nvSpPr>
          <p:spPr>
            <a:xfrm>
              <a:off x="739269" y="2135031"/>
              <a:ext cx="519477" cy="432897"/>
            </a:xfrm>
            <a:prstGeom prst="rightArrowCallout">
              <a:avLst>
                <a:gd name="adj1" fmla="val 30564"/>
                <a:gd name="adj2" fmla="val 15282"/>
                <a:gd name="adj3" fmla="val 13933"/>
                <a:gd name="adj4" fmla="val 88389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PE" sz="2133" b="1" dirty="0"/>
                <a:t>03</a:t>
              </a:r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CA372530-2D35-4B74-B567-1AE3D51FE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1750" r="18720" b="3251"/>
          <a:stretch/>
        </p:blipFill>
        <p:spPr>
          <a:xfrm>
            <a:off x="739140" y="1825046"/>
            <a:ext cx="2573326" cy="3637403"/>
          </a:xfrm>
          <a:prstGeom prst="rect">
            <a:avLst/>
          </a:prstGeom>
        </p:spPr>
      </p:pic>
      <p:grpSp>
        <p:nvGrpSpPr>
          <p:cNvPr id="21" name="Group 1">
            <a:extLst>
              <a:ext uri="{FF2B5EF4-FFF2-40B4-BE49-F238E27FC236}">
                <a16:creationId xmlns:a16="http://schemas.microsoft.com/office/drawing/2014/main" id="{B340C1EB-5076-4C63-A31D-54612E36A451}"/>
              </a:ext>
            </a:extLst>
          </p:cNvPr>
          <p:cNvGrpSpPr/>
          <p:nvPr/>
        </p:nvGrpSpPr>
        <p:grpSpPr>
          <a:xfrm>
            <a:off x="4299966" y="2543526"/>
            <a:ext cx="6913045" cy="553634"/>
            <a:chOff x="646054" y="777590"/>
            <a:chExt cx="4954646" cy="569499"/>
          </a:xfrm>
        </p:grpSpPr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B3DD301A-0F71-4270-B038-5C1275F77CB1}"/>
                </a:ext>
              </a:extLst>
            </p:cNvPr>
            <p:cNvSpPr/>
            <p:nvPr/>
          </p:nvSpPr>
          <p:spPr>
            <a:xfrm>
              <a:off x="646054" y="777590"/>
              <a:ext cx="4954646" cy="56949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63040" rIns="243840" rtlCol="0" anchor="ctr"/>
            <a:lstStyle/>
            <a:p>
              <a:r>
                <a:rPr lang="es-PE" sz="17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de la sesión.</a:t>
              </a:r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15D96DE7-9BDC-468C-90F1-BFA650989C53}"/>
                </a:ext>
              </a:extLst>
            </p:cNvPr>
            <p:cNvSpPr/>
            <p:nvPr/>
          </p:nvSpPr>
          <p:spPr>
            <a:xfrm>
              <a:off x="739269" y="845891"/>
              <a:ext cx="519477" cy="432897"/>
            </a:xfrm>
            <a:prstGeom prst="rightArrowCallout">
              <a:avLst>
                <a:gd name="adj1" fmla="val 30564"/>
                <a:gd name="adj2" fmla="val 15282"/>
                <a:gd name="adj3" fmla="val 13933"/>
                <a:gd name="adj4" fmla="val 88389"/>
              </a:avLst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PE" sz="2133" b="1" dirty="0"/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40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48223-8607-4B51-9C99-505F9D48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OBJETIVO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65449-B90B-41A1-97DC-42D3BA52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410759"/>
            <a:ext cx="5835831" cy="2447013"/>
          </a:xfrm>
        </p:spPr>
        <p:txBody>
          <a:bodyPr/>
          <a:lstStyle/>
          <a:p>
            <a:pPr algn="just"/>
            <a:r>
              <a:rPr lang="es-PE" dirty="0"/>
              <a:t>Describir los conceptos básico de Spring </a:t>
            </a:r>
            <a:r>
              <a:rPr lang="es-PE"/>
              <a:t>y MVC; </a:t>
            </a:r>
            <a:r>
              <a:rPr lang="es-PE" dirty="0"/>
              <a:t>para crear una aplicación web con Spring Framework, utilizando la herramienta de Spring </a:t>
            </a:r>
            <a:r>
              <a:rPr lang="es-PE" dirty="0" err="1"/>
              <a:t>Boot</a:t>
            </a:r>
            <a:r>
              <a:rPr lang="es-PE" dirty="0"/>
              <a:t>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F25F81-212B-4497-9836-30281D5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 descr="Resultado de imagen para objetivo">
            <a:extLst>
              <a:ext uri="{FF2B5EF4-FFF2-40B4-BE49-F238E27FC236}">
                <a16:creationId xmlns:a16="http://schemas.microsoft.com/office/drawing/2014/main" id="{93547C74-B63D-4EEE-AE01-A2098334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70" y="1534742"/>
            <a:ext cx="4727311" cy="41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3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HERRAMIENTAS PARA JAVA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Picture 6" descr="Resultado de imagen para hibernate">
            <a:extLst>
              <a:ext uri="{FF2B5EF4-FFF2-40B4-BE49-F238E27FC236}">
                <a16:creationId xmlns:a16="http://schemas.microsoft.com/office/drawing/2014/main" id="{92EBBD09-876F-4952-85C1-55C63AE0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49" y="1560949"/>
            <a:ext cx="3741180" cy="206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esultado de imagen para spring java">
            <a:extLst>
              <a:ext uri="{FF2B5EF4-FFF2-40B4-BE49-F238E27FC236}">
                <a16:creationId xmlns:a16="http://schemas.microsoft.com/office/drawing/2014/main" id="{3BB755E9-DA7D-48E3-8750-98EC6D5A0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28561" r="3875" b="23008"/>
          <a:stretch/>
        </p:blipFill>
        <p:spPr bwMode="auto">
          <a:xfrm>
            <a:off x="3493975" y="4105162"/>
            <a:ext cx="6287467" cy="17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para java historia">
            <a:extLst>
              <a:ext uri="{FF2B5EF4-FFF2-40B4-BE49-F238E27FC236}">
                <a16:creationId xmlns:a16="http://schemas.microsoft.com/office/drawing/2014/main" id="{F96FBB29-F432-4404-B41F-53A7984A8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2"/>
          <a:stretch/>
        </p:blipFill>
        <p:spPr bwMode="auto">
          <a:xfrm>
            <a:off x="1051407" y="3736254"/>
            <a:ext cx="1817970" cy="186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maven">
            <a:extLst>
              <a:ext uri="{FF2B5EF4-FFF2-40B4-BE49-F238E27FC236}">
                <a16:creationId xmlns:a16="http://schemas.microsoft.com/office/drawing/2014/main" id="{C575ED70-75FA-4428-A604-CF4A17AAE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185" y="1710311"/>
            <a:ext cx="2968404" cy="132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6EB1887-928F-427A-80E0-CCE266EF1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50" y="3161304"/>
            <a:ext cx="4018073" cy="929825"/>
          </a:xfrm>
          <a:prstGeom prst="rect">
            <a:avLst/>
          </a:prstGeom>
        </p:spPr>
      </p:pic>
      <p:pic>
        <p:nvPicPr>
          <p:cNvPr id="11" name="Picture 2" descr="Resultado de imagen para html5 css3">
            <a:extLst>
              <a:ext uri="{FF2B5EF4-FFF2-40B4-BE49-F238E27FC236}">
                <a16:creationId xmlns:a16="http://schemas.microsoft.com/office/drawing/2014/main" id="{460FC37C-4C75-4D2D-A130-C0F997042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9858" r="14303" b="10376"/>
          <a:stretch/>
        </p:blipFill>
        <p:spPr bwMode="auto">
          <a:xfrm>
            <a:off x="895924" y="1710311"/>
            <a:ext cx="2423555" cy="153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SPRING FRAMEWORK?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9" y="1609564"/>
            <a:ext cx="10609852" cy="3947179"/>
          </a:xfrm>
        </p:spPr>
        <p:txBody>
          <a:bodyPr/>
          <a:lstStyle/>
          <a:p>
            <a:pPr algn="just" hangingPunct="0"/>
            <a:r>
              <a:rPr lang="es-ES" sz="2400" dirty="0"/>
              <a:t>Es un marco de trabajo que proporciona un soporte de infraestructura integral para desarrollar aplicaciones Java. Está repleto de algunas características interesantes como </a:t>
            </a:r>
            <a:r>
              <a:rPr lang="es-ES" sz="2400" dirty="0" err="1"/>
              <a:t>Dependency</a:t>
            </a:r>
            <a:r>
              <a:rPr lang="es-ES" sz="2400" dirty="0"/>
              <a:t> </a:t>
            </a:r>
            <a:r>
              <a:rPr lang="es-ES" sz="2400" dirty="0" err="1"/>
              <a:t>Injection</a:t>
            </a:r>
            <a:r>
              <a:rPr lang="es-ES" sz="2400" dirty="0"/>
              <a:t> y módulos listos para usar como: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Spring JDBC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Spring MVC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Spring Security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Spring Data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Spring ORM.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Spring Test.</a:t>
            </a:r>
            <a:endParaRPr lang="es-PE" sz="2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794D39-A387-4219-BFF6-EF212393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5" y="2764103"/>
            <a:ext cx="4406064" cy="3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0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SPRING 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9" y="2130070"/>
            <a:ext cx="5880296" cy="2906165"/>
          </a:xfrm>
        </p:spPr>
        <p:txBody>
          <a:bodyPr/>
          <a:lstStyle/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Escrito inicialmente por </a:t>
            </a:r>
            <a:r>
              <a:rPr lang="es-ES" sz="2400" dirty="0" err="1"/>
              <a:t>Rod</a:t>
            </a:r>
            <a:r>
              <a:rPr lang="es-ES" sz="2400" dirty="0"/>
              <a:t> Johnson,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lanzado en Junio del 2003 bajo la licencia Apache 2.0.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En la actualidad brinda soporte a otros </a:t>
            </a:r>
            <a:r>
              <a:rPr lang="es-ES" sz="2400" dirty="0" err="1"/>
              <a:t>Frameworks</a:t>
            </a:r>
            <a:r>
              <a:rPr lang="es-ES" sz="2400" dirty="0"/>
              <a:t> </a:t>
            </a:r>
            <a:r>
              <a:rPr lang="es-ES" sz="2400" dirty="0" err="1"/>
              <a:t>Hibernate</a:t>
            </a:r>
            <a:r>
              <a:rPr lang="es-ES" sz="2400" dirty="0"/>
              <a:t>, Struts, </a:t>
            </a:r>
            <a:r>
              <a:rPr lang="es-ES" sz="2400" dirty="0" err="1"/>
              <a:t>Tapestry</a:t>
            </a:r>
            <a:r>
              <a:rPr lang="es-ES" sz="2400" dirty="0"/>
              <a:t>, EJB, JSF.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sz="2400" dirty="0"/>
              <a:t>Versión actual estable 5.1.6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794D39-A387-4219-BFF6-EF212393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07" y="2061058"/>
            <a:ext cx="4406064" cy="3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SPRING 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9" y="1378634"/>
            <a:ext cx="5092505" cy="4192172"/>
          </a:xfrm>
        </p:spPr>
        <p:txBody>
          <a:bodyPr/>
          <a:lstStyle/>
          <a:p>
            <a:r>
              <a:rPr lang="es-ES" dirty="0"/>
              <a:t>Características</a:t>
            </a:r>
            <a:endParaRPr lang="es-ES" sz="24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ES" dirty="0"/>
              <a:t>Acceso a datos.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ES" dirty="0"/>
              <a:t>Gestión de transacciones.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ES" dirty="0"/>
              <a:t>MVC (Modelo Vista Controlador).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ES" dirty="0"/>
              <a:t>Pruebas (</a:t>
            </a:r>
            <a:r>
              <a:rPr lang="es-ES" dirty="0" err="1"/>
              <a:t>Testing</a:t>
            </a:r>
            <a:r>
              <a:rPr lang="es-ES" dirty="0"/>
              <a:t>): simulacro de objetos, el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TestContext</a:t>
            </a:r>
            <a:r>
              <a:rPr lang="es-ES" dirty="0"/>
              <a:t>, Spring MVC prueba, </a:t>
            </a:r>
            <a:r>
              <a:rPr lang="es-ES" dirty="0" err="1"/>
              <a:t>WebTestClient</a:t>
            </a:r>
            <a:r>
              <a:rPr lang="es-ES" dirty="0"/>
              <a:t>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C8370AE-B62A-4012-B790-E85AD0EBFA58}"/>
              </a:ext>
            </a:extLst>
          </p:cNvPr>
          <p:cNvSpPr txBox="1">
            <a:spLocks/>
          </p:cNvSpPr>
          <p:nvPr/>
        </p:nvSpPr>
        <p:spPr>
          <a:xfrm>
            <a:off x="6375476" y="1378634"/>
            <a:ext cx="5092505" cy="41921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Beneficios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Organizado de forma modular.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Spring es un </a:t>
            </a:r>
            <a:r>
              <a:rPr lang="es-ES" dirty="0" err="1"/>
              <a:t>framework</a:t>
            </a:r>
            <a:r>
              <a:rPr lang="es-ES" dirty="0"/>
              <a:t> MVC web bien diseñado.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Plantillas JDBC, </a:t>
            </a:r>
            <a:r>
              <a:rPr lang="es-ES" dirty="0" err="1"/>
              <a:t>Hibernate</a:t>
            </a:r>
            <a:r>
              <a:rPr lang="es-ES" dirty="0"/>
              <a:t> y JPA.</a:t>
            </a:r>
          </a:p>
          <a:p>
            <a:endParaRPr lang="es-E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E337CE0-69C0-4566-A884-025536EF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814" y="3870924"/>
            <a:ext cx="3427828" cy="23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SPRING BOOT?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222102"/>
            <a:ext cx="5237871" cy="2413794"/>
          </a:xfrm>
        </p:spPr>
        <p:txBody>
          <a:bodyPr/>
          <a:lstStyle/>
          <a:p>
            <a:pPr algn="just"/>
            <a:r>
              <a:rPr lang="es-ES" dirty="0"/>
              <a:t>Es básicamente una extensión del Framework Spring que eliminó la configuración estándar requerida para configurar una aplicación Spring.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E4CD55-39F5-45EF-8F3F-4A646432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48" y="1189159"/>
            <a:ext cx="4479681" cy="44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SPRING BOOT?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1878768"/>
            <a:ext cx="5430129" cy="3376246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b="1" dirty="0"/>
              <a:t>Incorporación</a:t>
            </a:r>
            <a:r>
              <a:rPr lang="es-ES" dirty="0"/>
              <a:t> directa de aplicaciones de servidores web.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b="1" dirty="0"/>
              <a:t>Simplificación</a:t>
            </a:r>
            <a:r>
              <a:rPr lang="es-ES" dirty="0"/>
              <a:t> de la configuración de Maven.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b="1" dirty="0"/>
              <a:t>Configuración</a:t>
            </a:r>
            <a:r>
              <a:rPr lang="es-ES" dirty="0"/>
              <a:t> automática de Spring.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E6CBAF-10F5-425F-A313-8FF416425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48" y="1189159"/>
            <a:ext cx="4479681" cy="44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mputac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acion" id="{706AB4F1-172C-422D-8B07-7C7A96067946}" vid="{9F549561-CE1C-4C11-838A-B6AE7FD159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tema_computacioneinformatica</Template>
  <TotalTime>1777</TotalTime>
  <Words>334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Muller Light</vt:lpstr>
      <vt:lpstr>Muller Regular</vt:lpstr>
      <vt:lpstr>Stag Book</vt:lpstr>
      <vt:lpstr>computacion</vt:lpstr>
      <vt:lpstr>DESARROLLO AVANZADO DE APLICACIONES II</vt:lpstr>
      <vt:lpstr>AGENDA DE LA SESIÓN</vt:lpstr>
      <vt:lpstr>OBJETIVO DE LA SESIÓN</vt:lpstr>
      <vt:lpstr>HERRAMIENTAS PARA JAVA</vt:lpstr>
      <vt:lpstr>¿QUÉ ES SPRING FRAMEWORK?</vt:lpstr>
      <vt:lpstr>SPRING FRAMEWORK</vt:lpstr>
      <vt:lpstr>SPRING FRAMEWORK</vt:lpstr>
      <vt:lpstr>¿QUÉ ES SPRING BOOT?</vt:lpstr>
      <vt:lpstr>¿QUÉ ES SPRING BOOT?</vt:lpstr>
      <vt:lpstr>MVC – MVP - MVVM</vt:lpstr>
      <vt:lpstr>MVC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Angel Salvatierra Aquino</dc:creator>
  <cp:lastModifiedBy>u201115352 (Salvatierra Aquino, Luis angel)</cp:lastModifiedBy>
  <cp:revision>76</cp:revision>
  <dcterms:created xsi:type="dcterms:W3CDTF">2020-04-06T17:43:09Z</dcterms:created>
  <dcterms:modified xsi:type="dcterms:W3CDTF">2023-09-29T13:35:19Z</dcterms:modified>
</cp:coreProperties>
</file>