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E82E27E-6856-45FE-B6C2-7E639E905AE4}" type="datetimeFigureOut">
              <a:rPr lang="es-PE" smtClean="0"/>
              <a:t>21/04/2022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1970583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E82E27E-6856-45FE-B6C2-7E639E905AE4}" type="datetimeFigureOut">
              <a:rPr lang="es-PE" smtClean="0"/>
              <a:t>21/04/2022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70258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3E82E27E-6856-45FE-B6C2-7E639E905AE4}" type="datetimeFigureOut">
              <a:rPr lang="es-PE" smtClean="0"/>
              <a:t>21/04/2022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4090596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3E82E27E-6856-45FE-B6C2-7E639E905AE4}" type="datetimeFigureOut">
              <a:rPr lang="es-PE" smtClean="0"/>
              <a:t>21/04/2022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4EB757-7BD8-458C-A02B-D615AF40BA25}" type="slidenum">
              <a:rPr lang="es-PE" smtClean="0"/>
              <a:t>‹Nº›</a:t>
            </a:fld>
            <a:endParaRPr lang="es-P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41531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E82E27E-6856-45FE-B6C2-7E639E905AE4}" type="datetimeFigureOut">
              <a:rPr lang="es-PE" smtClean="0"/>
              <a:t>21/04/2022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66132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82E27E-6856-45FE-B6C2-7E639E905AE4}" type="datetimeFigureOut">
              <a:rPr lang="es-PE" smtClean="0"/>
              <a:t>21/04/2022</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2157210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82E27E-6856-45FE-B6C2-7E639E905AE4}" type="datetimeFigureOut">
              <a:rPr lang="es-PE" smtClean="0"/>
              <a:t>21/04/2022</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774530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E82E27E-6856-45FE-B6C2-7E639E905AE4}" type="datetimeFigureOut">
              <a:rPr lang="es-PE" smtClean="0"/>
              <a:t>21/04/2022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2669051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E82E27E-6856-45FE-B6C2-7E639E905AE4}" type="datetimeFigureOut">
              <a:rPr lang="es-PE" smtClean="0"/>
              <a:t>21/04/2022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400183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3E82E27E-6856-45FE-B6C2-7E639E905AE4}" type="datetimeFigureOut">
              <a:rPr lang="es-PE" smtClean="0"/>
              <a:t>21/04/2022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389969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E82E27E-6856-45FE-B6C2-7E639E905AE4}" type="datetimeFigureOut">
              <a:rPr lang="es-PE" smtClean="0"/>
              <a:t>21/04/2022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47583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E82E27E-6856-45FE-B6C2-7E639E905AE4}" type="datetimeFigureOut">
              <a:rPr lang="es-PE" smtClean="0"/>
              <a:t>21/04/2022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350740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E82E27E-6856-45FE-B6C2-7E639E905AE4}" type="datetimeFigureOut">
              <a:rPr lang="es-PE" smtClean="0"/>
              <a:t>21/04/2022</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177550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3E82E27E-6856-45FE-B6C2-7E639E905AE4}" type="datetimeFigureOut">
              <a:rPr lang="es-PE" smtClean="0"/>
              <a:t>21/04/2022</a:t>
            </a:fld>
            <a:endParaRPr lang="es-PE"/>
          </a:p>
        </p:txBody>
      </p:sp>
      <p:sp>
        <p:nvSpPr>
          <p:cNvPr id="5" name="Footer Placeholder 3"/>
          <p:cNvSpPr>
            <a:spLocks noGrp="1"/>
          </p:cNvSpPr>
          <p:nvPr>
            <p:ph type="ftr" sz="quarter" idx="11"/>
          </p:nvPr>
        </p:nvSpPr>
        <p:spPr/>
        <p:txBody>
          <a:bodyPr/>
          <a:lstStyle/>
          <a:p>
            <a:endParaRPr lang="es-PE"/>
          </a:p>
        </p:txBody>
      </p:sp>
      <p:sp>
        <p:nvSpPr>
          <p:cNvPr id="6" name="Slide Number Placeholder 4"/>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414629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82E27E-6856-45FE-B6C2-7E639E905AE4}" type="datetimeFigureOut">
              <a:rPr lang="es-PE" smtClean="0"/>
              <a:t>21/04/2022</a:t>
            </a:fld>
            <a:endParaRPr lang="es-PE"/>
          </a:p>
        </p:txBody>
      </p:sp>
      <p:sp>
        <p:nvSpPr>
          <p:cNvPr id="5" name="Footer Placeholder 2"/>
          <p:cNvSpPr>
            <a:spLocks noGrp="1"/>
          </p:cNvSpPr>
          <p:nvPr>
            <p:ph type="ftr" sz="quarter" idx="11"/>
          </p:nvPr>
        </p:nvSpPr>
        <p:spPr/>
        <p:txBody>
          <a:bodyPr/>
          <a:lstStyle/>
          <a:p>
            <a:endParaRPr lang="es-PE"/>
          </a:p>
        </p:txBody>
      </p:sp>
      <p:sp>
        <p:nvSpPr>
          <p:cNvPr id="6" name="Slide Number Placeholder 3"/>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155357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3E82E27E-6856-45FE-B6C2-7E639E905AE4}" type="datetimeFigureOut">
              <a:rPr lang="es-PE" smtClean="0"/>
              <a:t>21/04/2022</a:t>
            </a:fld>
            <a:endParaRPr lang="es-PE"/>
          </a:p>
        </p:txBody>
      </p:sp>
      <p:sp>
        <p:nvSpPr>
          <p:cNvPr id="5" name="Footer Placeholder 5"/>
          <p:cNvSpPr>
            <a:spLocks noGrp="1"/>
          </p:cNvSpPr>
          <p:nvPr>
            <p:ph type="ftr" sz="quarter" idx="11"/>
          </p:nvPr>
        </p:nvSpPr>
        <p:spPr/>
        <p:txBody>
          <a:bodyPr/>
          <a:lstStyle/>
          <a:p>
            <a:endParaRPr lang="es-PE"/>
          </a:p>
        </p:txBody>
      </p:sp>
      <p:sp>
        <p:nvSpPr>
          <p:cNvPr id="6" name="Slide Number Placeholder 6"/>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42228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E82E27E-6856-45FE-B6C2-7E639E905AE4}" type="datetimeFigureOut">
              <a:rPr lang="es-PE" smtClean="0"/>
              <a:t>21/04/2022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C4EB757-7BD8-458C-A02B-D615AF40BA25}" type="slidenum">
              <a:rPr lang="es-PE" smtClean="0"/>
              <a:t>‹Nº›</a:t>
            </a:fld>
            <a:endParaRPr lang="es-PE"/>
          </a:p>
        </p:txBody>
      </p:sp>
    </p:spTree>
    <p:extLst>
      <p:ext uri="{BB962C8B-B14F-4D97-AF65-F5344CB8AC3E}">
        <p14:creationId xmlns:p14="http://schemas.microsoft.com/office/powerpoint/2010/main" val="395452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E82E27E-6856-45FE-B6C2-7E639E905AE4}" type="datetimeFigureOut">
              <a:rPr lang="es-PE" smtClean="0"/>
              <a:t>21/04/2022</a:t>
            </a:fld>
            <a:endParaRPr lang="es-P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P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C4EB757-7BD8-458C-A02B-D615AF40BA25}" type="slidenum">
              <a:rPr lang="es-PE" smtClean="0"/>
              <a:t>‹Nº›</a:t>
            </a:fld>
            <a:endParaRPr lang="es-PE"/>
          </a:p>
        </p:txBody>
      </p:sp>
    </p:spTree>
    <p:extLst>
      <p:ext uri="{BB962C8B-B14F-4D97-AF65-F5344CB8AC3E}">
        <p14:creationId xmlns:p14="http://schemas.microsoft.com/office/powerpoint/2010/main" val="102698302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B8F76A-5AA0-48A7-A1B2-493767BEB356}"/>
              </a:ext>
            </a:extLst>
          </p:cNvPr>
          <p:cNvSpPr/>
          <p:nvPr/>
        </p:nvSpPr>
        <p:spPr>
          <a:xfrm>
            <a:off x="329036" y="2325806"/>
            <a:ext cx="11533928" cy="1754326"/>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rgbClr val="FFC000"/>
                </a:solidFill>
                <a:effectLst>
                  <a:outerShdw blurRad="12700" dist="38100" dir="2700000" algn="tl" rotWithShape="0">
                    <a:schemeClr val="bg1">
                      <a:lumMod val="50000"/>
                    </a:schemeClr>
                  </a:outerShdw>
                </a:effectLst>
              </a:rPr>
              <a:t>El uso de la CMS para la creación</a:t>
            </a:r>
          </a:p>
          <a:p>
            <a:pPr algn="ctr"/>
            <a:r>
              <a:rPr lang="es-ES" sz="5400" b="1" dirty="0">
                <a:ln w="9525">
                  <a:solidFill>
                    <a:schemeClr val="bg1"/>
                  </a:solidFill>
                  <a:prstDash val="solid"/>
                </a:ln>
                <a:solidFill>
                  <a:srgbClr val="FFC000"/>
                </a:solidFill>
                <a:effectLst>
                  <a:outerShdw blurRad="12700" dist="38100" dir="2700000" algn="tl" rotWithShape="0">
                    <a:schemeClr val="bg1">
                      <a:lumMod val="50000"/>
                    </a:schemeClr>
                  </a:outerShdw>
                </a:effectLst>
              </a:rPr>
              <a:t>De sitios Web</a:t>
            </a:r>
            <a:endParaRPr lang="es-ES" sz="5400" b="1" cap="none" spc="0" dirty="0">
              <a:ln w="9525">
                <a:solidFill>
                  <a:schemeClr val="bg1"/>
                </a:solidFill>
                <a:prstDash val="solid"/>
              </a:ln>
              <a:solidFill>
                <a:srgbClr val="FFC00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052806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5342286-A29F-4A1D-90E1-632B049B72AA}"/>
              </a:ext>
            </a:extLst>
          </p:cNvPr>
          <p:cNvSpPr/>
          <p:nvPr/>
        </p:nvSpPr>
        <p:spPr>
          <a:xfrm>
            <a:off x="251669" y="260283"/>
            <a:ext cx="5489003" cy="830997"/>
          </a:xfrm>
          <a:prstGeom prst="rect">
            <a:avLst/>
          </a:prstGeom>
          <a:noFill/>
        </p:spPr>
        <p:txBody>
          <a:bodyPr wrap="none" lIns="91440" tIns="45720" rIns="91440" bIns="45720">
            <a:spAutoFit/>
          </a:bodyPr>
          <a:lstStyle/>
          <a:p>
            <a:pPr algn="ctr"/>
            <a:r>
              <a:rPr lang="es-ES" sz="4800" b="1" cap="none" spc="0" dirty="0">
                <a:ln w="9525">
                  <a:solidFill>
                    <a:schemeClr val="bg1"/>
                  </a:solidFill>
                  <a:prstDash val="solid"/>
                </a:ln>
                <a:solidFill>
                  <a:srgbClr val="FFC000"/>
                </a:solidFill>
                <a:effectLst>
                  <a:outerShdw blurRad="12700" dist="38100" dir="2700000" algn="tl" rotWithShape="0">
                    <a:schemeClr val="bg1">
                      <a:lumMod val="50000"/>
                    </a:schemeClr>
                  </a:outerShdw>
                </a:effectLst>
              </a:rPr>
              <a:t>Que es una CMS?</a:t>
            </a:r>
          </a:p>
        </p:txBody>
      </p:sp>
      <p:sp>
        <p:nvSpPr>
          <p:cNvPr id="3" name="CuadroTexto 2">
            <a:extLst>
              <a:ext uri="{FF2B5EF4-FFF2-40B4-BE49-F238E27FC236}">
                <a16:creationId xmlns:a16="http://schemas.microsoft.com/office/drawing/2014/main" id="{0063FE59-9825-411C-9E84-E113E27DB06D}"/>
              </a:ext>
            </a:extLst>
          </p:cNvPr>
          <p:cNvSpPr txBox="1"/>
          <p:nvPr/>
        </p:nvSpPr>
        <p:spPr>
          <a:xfrm>
            <a:off x="251669" y="1364119"/>
            <a:ext cx="6066004" cy="4524315"/>
          </a:xfrm>
          <a:prstGeom prst="rect">
            <a:avLst/>
          </a:prstGeom>
          <a:noFill/>
        </p:spPr>
        <p:txBody>
          <a:bodyPr wrap="square" rtlCol="0">
            <a:spAutoFit/>
          </a:bodyPr>
          <a:lstStyle/>
          <a:p>
            <a:pPr marL="285750" indent="-285750" algn="just">
              <a:buFont typeface="Arial" panose="020B0604020202020204" pitchFamily="34" charset="0"/>
              <a:buChar char="•"/>
            </a:pPr>
            <a:r>
              <a:rPr lang="es-PE" dirty="0"/>
              <a:t>El CMS también conocido como “Sistema Gestor de Contenidos”, son sistemas que permiten crear contenidos, editar textos, imágenes, videos sin la necesidad de programar con códigos de un lenguaje de programación. Esta opción permite a los demás usuarios administrar por un medio digital gestionando los contenidos de un sitio web.</a:t>
            </a:r>
          </a:p>
          <a:p>
            <a:pPr marL="285750" indent="-285750" algn="just">
              <a:buFont typeface="Arial" panose="020B0604020202020204" pitchFamily="34" charset="0"/>
              <a:buChar char="•"/>
            </a:pPr>
            <a:endParaRPr lang="es-PE" dirty="0"/>
          </a:p>
          <a:p>
            <a:pPr marL="285750" indent="-285750" algn="just">
              <a:buFont typeface="Arial" panose="020B0604020202020204" pitchFamily="34" charset="0"/>
              <a:buChar char="•"/>
            </a:pPr>
            <a:r>
              <a:rPr lang="es-PE" dirty="0"/>
              <a:t>Las herramientas de CMS contiene solo una interfaz basada en formularios permitiendo acceder en los navegadores de internet mostrando un contenido simple y sencillo. Aquellos contenidos diseñados por un CMS se dividen en dos partes: “Back” y “Front”.</a:t>
            </a:r>
          </a:p>
          <a:p>
            <a:pPr marL="285750" indent="-285750" algn="just">
              <a:buFont typeface="Arial" panose="020B0604020202020204" pitchFamily="34" charset="0"/>
              <a:buChar char="•"/>
            </a:pPr>
            <a:endParaRPr lang="es-ES" dirty="0"/>
          </a:p>
        </p:txBody>
      </p:sp>
    </p:spTree>
    <p:extLst>
      <p:ext uri="{BB962C8B-B14F-4D97-AF65-F5344CB8AC3E}">
        <p14:creationId xmlns:p14="http://schemas.microsoft.com/office/powerpoint/2010/main" val="203304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DE7D244-BE9E-4325-9B6B-698B91D608B5}"/>
              </a:ext>
            </a:extLst>
          </p:cNvPr>
          <p:cNvSpPr/>
          <p:nvPr/>
        </p:nvSpPr>
        <p:spPr>
          <a:xfrm>
            <a:off x="360155" y="343433"/>
            <a:ext cx="7388562" cy="830997"/>
          </a:xfrm>
          <a:prstGeom prst="rect">
            <a:avLst/>
          </a:prstGeom>
          <a:noFill/>
        </p:spPr>
        <p:txBody>
          <a:bodyPr wrap="none" lIns="91440" tIns="45720" rIns="91440" bIns="45720">
            <a:spAutoFit/>
          </a:bodyPr>
          <a:lstStyle/>
          <a:p>
            <a:pPr algn="ctr"/>
            <a:r>
              <a:rPr lang="es-ES" sz="4800" b="1" cap="none" spc="0" dirty="0">
                <a:ln w="9525">
                  <a:solidFill>
                    <a:schemeClr val="bg1"/>
                  </a:solidFill>
                  <a:prstDash val="solid"/>
                </a:ln>
                <a:solidFill>
                  <a:srgbClr val="FFC000"/>
                </a:solidFill>
                <a:effectLst>
                  <a:outerShdw blurRad="12700" dist="38100" dir="2700000" algn="tl" rotWithShape="0">
                    <a:schemeClr val="bg1">
                      <a:lumMod val="50000"/>
                    </a:schemeClr>
                  </a:outerShdw>
                </a:effectLst>
              </a:rPr>
              <a:t>CMS vs Códigos propios</a:t>
            </a:r>
          </a:p>
        </p:txBody>
      </p:sp>
      <p:sp>
        <p:nvSpPr>
          <p:cNvPr id="3" name="CuadroTexto 2">
            <a:extLst>
              <a:ext uri="{FF2B5EF4-FFF2-40B4-BE49-F238E27FC236}">
                <a16:creationId xmlns:a16="http://schemas.microsoft.com/office/drawing/2014/main" id="{A21DA9F0-B893-4453-868B-8EDB163346BF}"/>
              </a:ext>
            </a:extLst>
          </p:cNvPr>
          <p:cNvSpPr txBox="1"/>
          <p:nvPr/>
        </p:nvSpPr>
        <p:spPr>
          <a:xfrm>
            <a:off x="196715" y="1447246"/>
            <a:ext cx="7960050" cy="4801314"/>
          </a:xfrm>
          <a:prstGeom prst="rect">
            <a:avLst/>
          </a:prstGeom>
          <a:noFill/>
        </p:spPr>
        <p:txBody>
          <a:bodyPr wrap="square" rtlCol="0">
            <a:spAutoFit/>
          </a:bodyPr>
          <a:lstStyle/>
          <a:p>
            <a:pPr marL="285750" indent="-285750" algn="just">
              <a:buFont typeface="Arial" panose="020B0604020202020204" pitchFamily="34" charset="0"/>
              <a:buChar char="•"/>
            </a:pPr>
            <a:r>
              <a:rPr lang="es-ES" dirty="0"/>
              <a:t>Solía haber un tiempo donde las creaciones de sitios web, para que tengan una presencia en línea se les consideraba una tarea complicada. Se tenia que equiparse con los conocimientos necesarios o conseguir a alguien que ya lo tuviera, pero hoy en la actualidad se dispone de varios sistemas de gestión de contenidos que puede facilitar el trabajo de un desarrollador web.</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la pregunta que se hacen los desarrolladores web es si decidir construir un sitio web por medio de programas utilizando HTML, CSS, JAVASCRIP o simplemente utilizar las CMS como WordPress, Joomla, Squarespace y Drupal.</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Además de la diferencia en la cantidad de tiempo y dinero necesarios para crear un sitio web con código propio personalizado, frente a un CMS veremos algunas ventajas que nos brinda: Reducción de tiempo, independencia y conveniencia, personalización, etc.</a:t>
            </a:r>
            <a:endParaRPr lang="es-PE" dirty="0"/>
          </a:p>
        </p:txBody>
      </p:sp>
    </p:spTree>
    <p:extLst>
      <p:ext uri="{BB962C8B-B14F-4D97-AF65-F5344CB8AC3E}">
        <p14:creationId xmlns:p14="http://schemas.microsoft.com/office/powerpoint/2010/main" val="360599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B74D88B-BDF0-49B5-A4E2-81AF94E301B4}"/>
              </a:ext>
            </a:extLst>
          </p:cNvPr>
          <p:cNvSpPr/>
          <p:nvPr/>
        </p:nvSpPr>
        <p:spPr>
          <a:xfrm>
            <a:off x="410728" y="310160"/>
            <a:ext cx="5849679" cy="830997"/>
          </a:xfrm>
          <a:prstGeom prst="rect">
            <a:avLst/>
          </a:prstGeom>
          <a:noFill/>
        </p:spPr>
        <p:txBody>
          <a:bodyPr wrap="none" lIns="91440" tIns="45720" rIns="91440" bIns="45720">
            <a:spAutoFit/>
          </a:bodyPr>
          <a:lstStyle/>
          <a:p>
            <a:pPr algn="ctr"/>
            <a:r>
              <a:rPr lang="es-ES" sz="4800" b="1" cap="none" spc="0" dirty="0">
                <a:ln w="9525">
                  <a:solidFill>
                    <a:schemeClr val="bg1"/>
                  </a:solidFill>
                  <a:prstDash val="solid"/>
                </a:ln>
                <a:solidFill>
                  <a:srgbClr val="FFC000"/>
                </a:solidFill>
                <a:effectLst>
                  <a:outerShdw blurRad="12700" dist="38100" dir="2700000" algn="tl" rotWithShape="0">
                    <a:schemeClr val="bg1">
                      <a:lumMod val="50000"/>
                    </a:schemeClr>
                  </a:outerShdw>
                </a:effectLst>
              </a:rPr>
              <a:t>Que es WordPress?</a:t>
            </a:r>
          </a:p>
        </p:txBody>
      </p:sp>
      <p:sp>
        <p:nvSpPr>
          <p:cNvPr id="3" name="CuadroTexto 2">
            <a:extLst>
              <a:ext uri="{FF2B5EF4-FFF2-40B4-BE49-F238E27FC236}">
                <a16:creationId xmlns:a16="http://schemas.microsoft.com/office/drawing/2014/main" id="{5D6C2DFE-5A88-4134-8ACC-34D0596217CB}"/>
              </a:ext>
            </a:extLst>
          </p:cNvPr>
          <p:cNvSpPr txBox="1"/>
          <p:nvPr/>
        </p:nvSpPr>
        <p:spPr>
          <a:xfrm>
            <a:off x="410728" y="1443841"/>
            <a:ext cx="5184855" cy="3970318"/>
          </a:xfrm>
          <a:prstGeom prst="rect">
            <a:avLst/>
          </a:prstGeom>
          <a:noFill/>
        </p:spPr>
        <p:txBody>
          <a:bodyPr wrap="square" rtlCol="0">
            <a:spAutoFit/>
          </a:bodyPr>
          <a:lstStyle/>
          <a:p>
            <a:pPr marL="285750" indent="-285750" algn="just">
              <a:buFont typeface="Arial" panose="020B0604020202020204" pitchFamily="34" charset="0"/>
              <a:buChar char="•"/>
            </a:pPr>
            <a:r>
              <a:rPr lang="es-PE" dirty="0"/>
              <a:t>WordPress es un sistema de gestión de contenidos web, en pocas palabras es un sistema para crear sitios web sin la necesidad de programar y realizar el diseño de manera sencilla, WordPress es el líder total a nivel nacional para los diseños y creaciones de sitios web</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a:t>
            </a:r>
            <a:r>
              <a:rPr lang="es-PE" dirty="0"/>
              <a:t>n el año 2003, WordPress llego para democratizar los sitios web diseñados por códigos, es la creación de contenidos web donde no requiere un programador y de personas tituladas con conocimientos técnicos superiores.</a:t>
            </a:r>
          </a:p>
        </p:txBody>
      </p:sp>
    </p:spTree>
    <p:extLst>
      <p:ext uri="{BB962C8B-B14F-4D97-AF65-F5344CB8AC3E}">
        <p14:creationId xmlns:p14="http://schemas.microsoft.com/office/powerpoint/2010/main" val="297053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B92177DA-320B-4E14-987B-91147F6C119F}"/>
              </a:ext>
            </a:extLst>
          </p:cNvPr>
          <p:cNvSpPr/>
          <p:nvPr/>
        </p:nvSpPr>
        <p:spPr>
          <a:xfrm>
            <a:off x="534830" y="360036"/>
            <a:ext cx="4386137" cy="830997"/>
          </a:xfrm>
          <a:prstGeom prst="rect">
            <a:avLst/>
          </a:prstGeom>
          <a:noFill/>
        </p:spPr>
        <p:txBody>
          <a:bodyPr wrap="none" lIns="91440" tIns="45720" rIns="91440" bIns="45720">
            <a:spAutoFit/>
          </a:bodyPr>
          <a:lstStyle/>
          <a:p>
            <a:pPr algn="ctr"/>
            <a:r>
              <a:rPr lang="es-ES" sz="4800" b="1" cap="none" spc="0" dirty="0">
                <a:ln w="9525">
                  <a:solidFill>
                    <a:schemeClr val="bg1"/>
                  </a:solidFill>
                  <a:prstDash val="solid"/>
                </a:ln>
                <a:solidFill>
                  <a:srgbClr val="FFC000"/>
                </a:solidFill>
                <a:effectLst>
                  <a:outerShdw blurRad="12700" dist="38100" dir="2700000" algn="tl" rotWithShape="0">
                    <a:schemeClr val="bg1">
                      <a:lumMod val="50000"/>
                    </a:schemeClr>
                  </a:outerShdw>
                </a:effectLst>
              </a:rPr>
              <a:t>WordPress.org</a:t>
            </a:r>
          </a:p>
        </p:txBody>
      </p:sp>
      <p:sp>
        <p:nvSpPr>
          <p:cNvPr id="4" name="CuadroTexto 3">
            <a:extLst>
              <a:ext uri="{FF2B5EF4-FFF2-40B4-BE49-F238E27FC236}">
                <a16:creationId xmlns:a16="http://schemas.microsoft.com/office/drawing/2014/main" id="{6BAE806E-AC7F-4E48-9438-BDED14143185}"/>
              </a:ext>
            </a:extLst>
          </p:cNvPr>
          <p:cNvSpPr txBox="1"/>
          <p:nvPr/>
        </p:nvSpPr>
        <p:spPr>
          <a:xfrm>
            <a:off x="310342" y="1432573"/>
            <a:ext cx="5988858" cy="4524315"/>
          </a:xfrm>
          <a:prstGeom prst="rect">
            <a:avLst/>
          </a:prstGeom>
          <a:noFill/>
        </p:spPr>
        <p:txBody>
          <a:bodyPr wrap="square" rtlCol="0">
            <a:spAutoFit/>
          </a:bodyPr>
          <a:lstStyle/>
          <a:p>
            <a:pPr marL="285750" indent="-285750" algn="just">
              <a:buFont typeface="Arial" panose="020B0604020202020204" pitchFamily="34" charset="0"/>
              <a:buChar char="•"/>
            </a:pPr>
            <a:r>
              <a:rPr lang="es-ES" dirty="0"/>
              <a:t>En esta web podemos encontrar un software que podemos conseguir de forma gratis, instalar en un servidor( en el espacio que contratamos a nuestra empresa de hosting) y empezar a usarlo.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Este software no tiene limitaciones, se puede modificar y alterar a través de </a:t>
            </a:r>
            <a:r>
              <a:rPr lang="es-ES" dirty="0" err="1"/>
              <a:t>themes</a:t>
            </a:r>
            <a:r>
              <a:rPr lang="es-ES" dirty="0"/>
              <a:t> y </a:t>
            </a:r>
            <a:r>
              <a:rPr lang="es-ES" dirty="0" err="1"/>
              <a:t>plunings</a:t>
            </a:r>
            <a:r>
              <a:rPr lang="es-ES" dirty="0"/>
              <a:t> e incluso podemos manipular el propio código.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Esta plataforma gratuita de código abierto permite usar, cambiar y contribuir al software principal, su panel de control tiene una apariencia similar a la de wordpress.com y tendrá acceso a ciertas cantidades de </a:t>
            </a:r>
            <a:r>
              <a:rPr lang="es-ES" dirty="0" err="1"/>
              <a:t>plunings</a:t>
            </a:r>
            <a:r>
              <a:rPr lang="es-ES" dirty="0"/>
              <a:t> y temas para poder personalizar el aspecto del sitio web.</a:t>
            </a:r>
            <a:endParaRPr lang="es-PE" dirty="0"/>
          </a:p>
        </p:txBody>
      </p:sp>
    </p:spTree>
    <p:extLst>
      <p:ext uri="{BB962C8B-B14F-4D97-AF65-F5344CB8AC3E}">
        <p14:creationId xmlns:p14="http://schemas.microsoft.com/office/powerpoint/2010/main" val="116643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6DF7F41-CDEA-4F33-A828-D11E6E87477D}"/>
              </a:ext>
            </a:extLst>
          </p:cNvPr>
          <p:cNvSpPr/>
          <p:nvPr/>
        </p:nvSpPr>
        <p:spPr>
          <a:xfrm>
            <a:off x="466864" y="326785"/>
            <a:ext cx="4754828" cy="830997"/>
          </a:xfrm>
          <a:prstGeom prst="rect">
            <a:avLst/>
          </a:prstGeom>
          <a:noFill/>
        </p:spPr>
        <p:txBody>
          <a:bodyPr wrap="none" lIns="91440" tIns="45720" rIns="91440" bIns="45720">
            <a:spAutoFit/>
          </a:bodyPr>
          <a:lstStyle/>
          <a:p>
            <a:pPr algn="ctr"/>
            <a:r>
              <a:rPr lang="es-ES" sz="4800" b="1" cap="none" spc="0" dirty="0">
                <a:ln w="9525">
                  <a:solidFill>
                    <a:schemeClr val="bg1"/>
                  </a:solidFill>
                  <a:prstDash val="solid"/>
                </a:ln>
                <a:solidFill>
                  <a:srgbClr val="FFC000"/>
                </a:solidFill>
                <a:effectLst>
                  <a:outerShdw blurRad="12700" dist="38100" dir="2700000" algn="tl" rotWithShape="0">
                    <a:schemeClr val="bg1">
                      <a:lumMod val="50000"/>
                    </a:schemeClr>
                  </a:outerShdw>
                </a:effectLst>
              </a:rPr>
              <a:t>WordPress.com</a:t>
            </a:r>
          </a:p>
        </p:txBody>
      </p:sp>
      <p:sp>
        <p:nvSpPr>
          <p:cNvPr id="3" name="CuadroTexto 2">
            <a:extLst>
              <a:ext uri="{FF2B5EF4-FFF2-40B4-BE49-F238E27FC236}">
                <a16:creationId xmlns:a16="http://schemas.microsoft.com/office/drawing/2014/main" id="{8185C80B-E279-42E8-AEE2-C8AF0C4AE27F}"/>
              </a:ext>
            </a:extLst>
          </p:cNvPr>
          <p:cNvSpPr txBox="1"/>
          <p:nvPr/>
        </p:nvSpPr>
        <p:spPr>
          <a:xfrm>
            <a:off x="310342" y="1432573"/>
            <a:ext cx="5907578" cy="4524315"/>
          </a:xfrm>
          <a:prstGeom prst="rect">
            <a:avLst/>
          </a:prstGeom>
          <a:noFill/>
        </p:spPr>
        <p:txBody>
          <a:bodyPr wrap="square" rtlCol="0">
            <a:spAutoFit/>
          </a:bodyPr>
          <a:lstStyle/>
          <a:p>
            <a:pPr marL="285750" indent="-285750" algn="just">
              <a:buFont typeface="Arial" panose="020B0604020202020204" pitchFamily="34" charset="0"/>
              <a:buChar char="•"/>
            </a:pPr>
            <a:r>
              <a:rPr lang="es-ES" dirty="0"/>
              <a:t>Es un servicio online en que no se descarga nada, simplemente se puede registrar y crear un sitio web dentro de sus servidores, no se necesita contratar un hosting ya que todo sitio web creado en esta plataforma esta conectado por su servidor.</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Abrir un sitio web en WordPress también es gratuito, pero para poder mejorar requiere un costo, lo usual es el incremento del disco o un dominio personalizado.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err="1"/>
              <a:t>Wordpress</a:t>
            </a:r>
            <a:r>
              <a:rPr lang="es-ES" dirty="0"/>
              <a:t> es una web que se instalo en el wordpress.org para ofrecer a la gente la opción de crear una web sin tener que contratar dominios ni hostings.</a:t>
            </a:r>
            <a:endParaRPr lang="es-PE" dirty="0"/>
          </a:p>
        </p:txBody>
      </p:sp>
    </p:spTree>
    <p:extLst>
      <p:ext uri="{BB962C8B-B14F-4D97-AF65-F5344CB8AC3E}">
        <p14:creationId xmlns:p14="http://schemas.microsoft.com/office/powerpoint/2010/main" val="63696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63D2F2B-CF00-4366-B2C3-7640F3876542}"/>
              </a:ext>
            </a:extLst>
          </p:cNvPr>
          <p:cNvSpPr/>
          <p:nvPr/>
        </p:nvSpPr>
        <p:spPr>
          <a:xfrm>
            <a:off x="161345" y="360036"/>
            <a:ext cx="10039929" cy="707886"/>
          </a:xfrm>
          <a:prstGeom prst="rect">
            <a:avLst/>
          </a:prstGeom>
          <a:noFill/>
        </p:spPr>
        <p:txBody>
          <a:bodyPr wrap="none" lIns="91440" tIns="45720" rIns="91440" bIns="45720">
            <a:spAutoFit/>
          </a:bodyPr>
          <a:lstStyle/>
          <a:p>
            <a:pPr algn="ctr"/>
            <a:r>
              <a:rPr lang="es-ES" sz="4000" b="1" cap="none" spc="0" dirty="0">
                <a:ln w="9525">
                  <a:solidFill>
                    <a:schemeClr val="bg1"/>
                  </a:solidFill>
                  <a:prstDash val="solid"/>
                </a:ln>
                <a:solidFill>
                  <a:srgbClr val="FFC000"/>
                </a:solidFill>
                <a:effectLst>
                  <a:outerShdw blurRad="12700" dist="38100" dir="2700000" algn="tl" rotWithShape="0">
                    <a:schemeClr val="bg1">
                      <a:lumMod val="50000"/>
                    </a:schemeClr>
                  </a:outerShdw>
                </a:effectLst>
              </a:rPr>
              <a:t>Diferencias entre WordPress .com y .org</a:t>
            </a:r>
          </a:p>
        </p:txBody>
      </p:sp>
      <p:sp>
        <p:nvSpPr>
          <p:cNvPr id="3" name="CuadroTexto 2">
            <a:extLst>
              <a:ext uri="{FF2B5EF4-FFF2-40B4-BE49-F238E27FC236}">
                <a16:creationId xmlns:a16="http://schemas.microsoft.com/office/drawing/2014/main" id="{760C6A62-AAF0-4FCB-8ED1-934952C609EF}"/>
              </a:ext>
            </a:extLst>
          </p:cNvPr>
          <p:cNvSpPr txBox="1"/>
          <p:nvPr/>
        </p:nvSpPr>
        <p:spPr>
          <a:xfrm>
            <a:off x="161345" y="1596043"/>
            <a:ext cx="7730837" cy="4801314"/>
          </a:xfrm>
          <a:prstGeom prst="rect">
            <a:avLst/>
          </a:prstGeom>
          <a:noFill/>
        </p:spPr>
        <p:txBody>
          <a:bodyPr wrap="square" rtlCol="0">
            <a:spAutoFit/>
          </a:bodyPr>
          <a:lstStyle/>
          <a:p>
            <a:pPr marL="285750" indent="-285750" algn="just">
              <a:buFont typeface="Arial" panose="020B0604020202020204" pitchFamily="34" charset="0"/>
              <a:buChar char="•"/>
            </a:pPr>
            <a:r>
              <a:rPr lang="es-ES" dirty="0"/>
              <a:t>Propiedad: wordpress.org es totalmente gratuito y sin animo de lucro por WordPress Foundation mientras que wordpress.com es una marca con animo de lucro de la empresa Automattic.</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err="1"/>
              <a:t>Themes</a:t>
            </a:r>
            <a:r>
              <a:rPr lang="es-ES" dirty="0"/>
              <a:t>: El software que descargamos e wordpress.org permite instalar temas ajenos, mientras que wordpress.com permite instalar </a:t>
            </a:r>
            <a:r>
              <a:rPr lang="es-ES" dirty="0" err="1"/>
              <a:t>themes</a:t>
            </a:r>
            <a:r>
              <a:rPr lang="es-ES" dirty="0"/>
              <a:t> ilimitados solo lo que ellos ofrecen.</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err="1"/>
              <a:t>Plunings</a:t>
            </a:r>
            <a:r>
              <a:rPr lang="es-ES" dirty="0"/>
              <a:t>: Wordpress.org permite instalar extensiones o </a:t>
            </a:r>
            <a:r>
              <a:rPr lang="es-ES" dirty="0" err="1"/>
              <a:t>plunings</a:t>
            </a:r>
            <a:r>
              <a:rPr lang="es-ES" dirty="0"/>
              <a:t> que son un fragmento de códigos que se conecta a nuestro sitio web para extender sus funcionalidades.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Monetización: El software que descargamos e wordpress.org puede monetizarse, sin limites que marca la ley en el país, es decir podemos usarlo libremente, en cuanto al servidor de wordpress.com tiene una monetización limitada, porque se debe cumplir con sus requisitos además de repartir sus ingresos.</a:t>
            </a:r>
            <a:endParaRPr lang="es-PE" dirty="0"/>
          </a:p>
        </p:txBody>
      </p:sp>
    </p:spTree>
    <p:extLst>
      <p:ext uri="{BB962C8B-B14F-4D97-AF65-F5344CB8AC3E}">
        <p14:creationId xmlns:p14="http://schemas.microsoft.com/office/powerpoint/2010/main" val="50890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3960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132</TotalTime>
  <Words>737</Words>
  <Application>Microsoft Office PowerPoint</Application>
  <PresentationFormat>Panorámica</PresentationFormat>
  <Paragraphs>36</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a19202278 (Vega Ortiz, David Kenshin)</dc:creator>
  <cp:lastModifiedBy>a19202278 (Vega Ortiz, David Kenshin)</cp:lastModifiedBy>
  <cp:revision>10</cp:revision>
  <dcterms:created xsi:type="dcterms:W3CDTF">2022-04-21T20:37:12Z</dcterms:created>
  <dcterms:modified xsi:type="dcterms:W3CDTF">2022-04-21T22:50:06Z</dcterms:modified>
</cp:coreProperties>
</file>