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711" r:id="rId2"/>
    <p:sldMasterId id="2147483666" r:id="rId3"/>
    <p:sldMasterId id="2147483657" r:id="rId4"/>
    <p:sldMasterId id="2147483675" r:id="rId5"/>
    <p:sldMasterId id="2147483684" r:id="rId6"/>
    <p:sldMasterId id="2147483693" r:id="rId7"/>
    <p:sldMasterId id="2147483702" r:id="rId8"/>
  </p:sldMasterIdLst>
  <p:sldIdLst>
    <p:sldId id="256" r:id="rId9"/>
    <p:sldId id="257" r:id="rId10"/>
    <p:sldId id="301" r:id="rId11"/>
    <p:sldId id="258" r:id="rId12"/>
    <p:sldId id="278" r:id="rId13"/>
    <p:sldId id="269" r:id="rId14"/>
    <p:sldId id="292" r:id="rId15"/>
    <p:sldId id="293" r:id="rId16"/>
    <p:sldId id="294" r:id="rId17"/>
    <p:sldId id="260" r:id="rId18"/>
    <p:sldId id="272" r:id="rId19"/>
    <p:sldId id="261" r:id="rId20"/>
    <p:sldId id="265" r:id="rId21"/>
    <p:sldId id="295" r:id="rId22"/>
    <p:sldId id="296" r:id="rId23"/>
    <p:sldId id="297" r:id="rId24"/>
    <p:sldId id="298" r:id="rId25"/>
    <p:sldId id="299" r:id="rId26"/>
    <p:sldId id="264" r:id="rId27"/>
    <p:sldId id="262" r:id="rId28"/>
    <p:sldId id="273" r:id="rId29"/>
    <p:sldId id="300" r:id="rId30"/>
    <p:sldId id="266" r:id="rId31"/>
    <p:sldId id="291" r:id="rId32"/>
    <p:sldId id="285" r:id="rId33"/>
    <p:sldId id="267" r:id="rId34"/>
  </p:sldIdLst>
  <p:sldSz cx="12192000" cy="6858000"/>
  <p:notesSz cx="6858000" cy="9144000"/>
  <p:embeddedFontLst>
    <p:embeddedFont>
      <p:font typeface="Stag Light" panose="02000603060000020004" charset="0"/>
      <p:regular r:id="rId35"/>
      <p:italic r:id="rId36"/>
    </p:embeddedFont>
    <p:embeddedFont>
      <p:font typeface="Muller Regular" charset="0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font" Target="fonts/font5.fntdata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font" Target="fonts/font2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font" Target="fonts/font4.fntdata"/><Relationship Id="rId20" Type="http://schemas.openxmlformats.org/officeDocument/2006/relationships/slide" Target="slides/slide12.xml"/><Relationship Id="rId41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084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617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129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432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40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293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71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13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010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65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57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149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499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53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81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3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998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085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420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8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8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12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90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30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23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7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2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90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069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1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29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19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46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412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37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661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129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06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56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99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24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45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66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21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55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414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067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29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12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12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2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04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61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782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142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25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705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513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47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66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93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5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00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97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636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4" r:id="rId6"/>
    <p:sldLayoutId id="2147483655" r:id="rId7"/>
    <p:sldLayoutId id="2147483651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720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288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872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3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45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96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14/02/2019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81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7597462" cy="1057275"/>
          </a:xfrm>
        </p:spPr>
        <p:txBody>
          <a:bodyPr/>
          <a:lstStyle/>
          <a:p>
            <a:r>
              <a:rPr lang="es-PE" b="1" dirty="0" smtClean="0"/>
              <a:t>FUNDAMENTOS DE PROGRAMACIÓN</a:t>
            </a:r>
            <a:endParaRPr lang="es-PE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SEMANA 11: ARREGLOS DE DATOS 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696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FF0000"/>
                </a:solidFill>
              </a:rPr>
              <a:t>Sintaxis</a:t>
            </a:r>
            <a:r>
              <a:rPr lang="es-PE" dirty="0" smtClean="0"/>
              <a:t>: Ingresar y mostrar datos en un vector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4367144"/>
          </a:xfr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Considerando un vector (v) de n elementos: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FF0000"/>
                </a:solidFill>
              </a:rPr>
              <a:t>Ingresar datos: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dirty="0"/>
              <a:t>	</a:t>
            </a:r>
            <a:r>
              <a:rPr lang="es-PE" dirty="0" smtClean="0"/>
              <a:t>para i=0 hasta  n-1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dirty="0"/>
              <a:t>	</a:t>
            </a:r>
            <a:r>
              <a:rPr lang="es-PE" dirty="0" smtClean="0"/>
              <a:t>	imprimir “Ingrese el valor” , i+1, “:”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dirty="0"/>
              <a:t>	</a:t>
            </a:r>
            <a:r>
              <a:rPr lang="es-PE" dirty="0" smtClean="0"/>
              <a:t>	leer v(i)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dirty="0"/>
              <a:t>	</a:t>
            </a:r>
            <a:r>
              <a:rPr lang="es-PE" dirty="0" err="1" smtClean="0"/>
              <a:t>finpara</a:t>
            </a:r>
            <a:endParaRPr lang="es-PE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PE" dirty="0" smtClean="0"/>
          </a:p>
          <a:p>
            <a:pPr marL="7239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FF0000"/>
                </a:solidFill>
              </a:rPr>
              <a:t>Mostrar </a:t>
            </a:r>
            <a:r>
              <a:rPr lang="es-PE" sz="2400" b="1" dirty="0">
                <a:solidFill>
                  <a:srgbClr val="FF0000"/>
                </a:solidFill>
              </a:rPr>
              <a:t>datos</a:t>
            </a:r>
            <a:r>
              <a:rPr lang="es-PE" sz="2400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dirty="0" smtClean="0"/>
              <a:t>	para </a:t>
            </a:r>
            <a:r>
              <a:rPr lang="es-PE" dirty="0"/>
              <a:t>i=0 hasta  </a:t>
            </a:r>
            <a:r>
              <a:rPr lang="es-PE" dirty="0" smtClean="0"/>
              <a:t>n-1</a:t>
            </a:r>
            <a:endParaRPr lang="es-P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dirty="0"/>
              <a:t>		imprimir </a:t>
            </a:r>
            <a:r>
              <a:rPr lang="es-PE" dirty="0" smtClean="0"/>
              <a:t>“valor</a:t>
            </a:r>
            <a:r>
              <a:rPr lang="es-PE" dirty="0"/>
              <a:t>” , i+1, </a:t>
            </a:r>
            <a:r>
              <a:rPr lang="es-PE" dirty="0" smtClean="0"/>
              <a:t>“:”, v(i)</a:t>
            </a:r>
            <a:endParaRPr lang="es-P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dirty="0" smtClean="0"/>
              <a:t>	</a:t>
            </a:r>
            <a:r>
              <a:rPr lang="es-PE" dirty="0" err="1" smtClean="0"/>
              <a:t>finpara</a:t>
            </a:r>
            <a:endParaRPr lang="es-PE" dirty="0"/>
          </a:p>
          <a:p>
            <a:pPr marL="1181100" lvl="2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s-PE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422491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8443"/>
            <a:ext cx="10175543" cy="1419726"/>
          </a:xfrm>
        </p:spPr>
        <p:txBody>
          <a:bodyPr/>
          <a:lstStyle/>
          <a:p>
            <a:r>
              <a:rPr lang="es-PE" sz="2400" dirty="0" smtClean="0"/>
              <a:t>Ejemplo </a:t>
            </a:r>
            <a:r>
              <a:rPr lang="es-PE" sz="2400" dirty="0"/>
              <a:t>1</a:t>
            </a:r>
            <a:r>
              <a:rPr lang="es-PE" sz="2400" dirty="0" smtClean="0"/>
              <a:t>: </a:t>
            </a:r>
            <a:r>
              <a:rPr lang="es-PE" sz="2400" dirty="0"/>
              <a:t>Hacer un algoritmo que registre 20 números en un arreglo de una dimensión y muestre posteriormente los elementos que ocupan posiciones impares</a:t>
            </a:r>
            <a:r>
              <a:rPr lang="es-PE" sz="2400" dirty="0" smtClean="0"/>
              <a:t>.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3194"/>
            <a:ext cx="10515600" cy="4700789"/>
          </a:xfrm>
        </p:spPr>
        <p:txBody>
          <a:bodyPr>
            <a:normAutofit fontScale="62500" lnSpcReduction="20000"/>
          </a:bodyPr>
          <a:lstStyle/>
          <a:p>
            <a:r>
              <a:rPr lang="es-PE" sz="3200" b="1" dirty="0" err="1" smtClean="0">
                <a:solidFill>
                  <a:srgbClr val="FF0000"/>
                </a:solidFill>
              </a:rPr>
              <a:t>Pseint</a:t>
            </a:r>
            <a:endParaRPr lang="es-PE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b="1" dirty="0">
                <a:solidFill>
                  <a:srgbClr val="FF0000"/>
                </a:solidFill>
              </a:rPr>
              <a:t>	</a:t>
            </a:r>
            <a:r>
              <a:rPr lang="es-PE" sz="2900" b="1" dirty="0"/>
              <a:t>Proceso </a:t>
            </a:r>
            <a:r>
              <a:rPr lang="es-PE" sz="2900" b="1" dirty="0" err="1"/>
              <a:t>sin_titulo</a:t>
            </a:r>
            <a:endParaRPr lang="es-PE" sz="29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</a:t>
            </a:r>
            <a:r>
              <a:rPr lang="es-PE" sz="2900" b="1" dirty="0" err="1"/>
              <a:t>dimension</a:t>
            </a:r>
            <a:r>
              <a:rPr lang="es-PE" sz="2900" b="1" dirty="0"/>
              <a:t> a(20)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definir x Como Entero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x=0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mientras (x&lt;=19)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	imprimir "Ingrese valor ", x+1,":"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	leer a(x)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	x=x+1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</a:t>
            </a:r>
            <a:r>
              <a:rPr lang="es-PE" sz="2900" b="1" dirty="0" err="1"/>
              <a:t>FinMientras</a:t>
            </a:r>
            <a:endParaRPr lang="es-PE" sz="29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x=0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mientras (x&lt;=19)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	imprimir "</a:t>
            </a:r>
            <a:r>
              <a:rPr lang="es-PE" sz="2900" b="1" dirty="0" err="1"/>
              <a:t>posicion</a:t>
            </a:r>
            <a:r>
              <a:rPr lang="es-PE" sz="2900" b="1" dirty="0"/>
              <a:t> impar: ", x+1,":" ,a(x)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	x=x+2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</a:t>
            </a:r>
            <a:r>
              <a:rPr lang="es-PE" sz="2900" b="1" dirty="0" err="1"/>
              <a:t>FinMientras</a:t>
            </a:r>
            <a:endParaRPr lang="es-PE" sz="29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 smtClean="0"/>
              <a:t>	</a:t>
            </a:r>
            <a:r>
              <a:rPr lang="es-PE" sz="2900" b="1" dirty="0" err="1" smtClean="0"/>
              <a:t>FinProceso</a:t>
            </a:r>
            <a:endParaRPr lang="es-PE" sz="2900" dirty="0"/>
          </a:p>
        </p:txBody>
      </p:sp>
    </p:spTree>
    <p:extLst>
      <p:ext uri="{BB962C8B-B14F-4D97-AF65-F5344CB8AC3E}">
        <p14:creationId xmlns:p14="http://schemas.microsoft.com/office/powerpoint/2010/main" val="45349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0305"/>
            <a:ext cx="9990221" cy="1311611"/>
          </a:xfrm>
        </p:spPr>
        <p:txBody>
          <a:bodyPr/>
          <a:lstStyle/>
          <a:p>
            <a:r>
              <a:rPr lang="es-PE" sz="2400" dirty="0" smtClean="0"/>
              <a:t>Ejemplo  2:  Hacer </a:t>
            </a:r>
            <a:r>
              <a:rPr lang="es-PE" sz="2400" dirty="0"/>
              <a:t>un algoritmo que registre 50 números en un </a:t>
            </a:r>
            <a:r>
              <a:rPr lang="es-PE" sz="2400" dirty="0" err="1"/>
              <a:t>array</a:t>
            </a:r>
            <a:r>
              <a:rPr lang="es-PE" sz="2400" dirty="0"/>
              <a:t> de una dimensión y muestre posteriormente los elementos que </a:t>
            </a:r>
            <a:r>
              <a:rPr lang="es-PE" sz="2400" dirty="0" smtClean="0"/>
              <a:t>son </a:t>
            </a:r>
            <a:r>
              <a:rPr lang="es-PE" sz="2400" dirty="0"/>
              <a:t>números múltiplos de 3</a:t>
            </a:r>
            <a:r>
              <a:rPr lang="es-ES" sz="2400" dirty="0"/>
              <a:t/>
            </a:r>
            <a:br>
              <a:rPr lang="es-ES" sz="2400" dirty="0"/>
            </a:b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15921"/>
            <a:ext cx="10515600" cy="4662152"/>
          </a:xfrm>
        </p:spPr>
        <p:txBody>
          <a:bodyPr>
            <a:normAutofit fontScale="62500" lnSpcReduction="20000"/>
          </a:bodyPr>
          <a:lstStyle/>
          <a:p>
            <a:r>
              <a:rPr lang="es-PE" sz="2900" b="1" dirty="0" err="1" smtClean="0">
                <a:solidFill>
                  <a:srgbClr val="FF0000"/>
                </a:solidFill>
              </a:rPr>
              <a:t>Pseint</a:t>
            </a:r>
            <a:endParaRPr lang="es-PE" sz="2900" b="1" dirty="0" smtClean="0">
              <a:solidFill>
                <a:srgbClr val="FF0000"/>
              </a:solidFill>
            </a:endParaRP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Proceso </a:t>
            </a:r>
            <a:r>
              <a:rPr lang="es-PE" sz="2900" b="1" dirty="0" err="1"/>
              <a:t>sin_titulo</a:t>
            </a:r>
            <a:endParaRPr lang="es-PE" sz="2900" b="1" dirty="0"/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</a:t>
            </a:r>
            <a:r>
              <a:rPr lang="es-PE" sz="2900" b="1" dirty="0" err="1"/>
              <a:t>Dimension</a:t>
            </a:r>
            <a:r>
              <a:rPr lang="es-PE" sz="2900" b="1" dirty="0"/>
              <a:t>  V(50)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definir i Como Entero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para i=0 hasta 49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	imprimir "Ingrese el valor ", i+1,":"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	leer v(i)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</a:t>
            </a:r>
            <a:r>
              <a:rPr lang="es-PE" sz="2900" b="1" dirty="0" err="1"/>
              <a:t>FinPara</a:t>
            </a:r>
            <a:endParaRPr lang="es-PE" sz="2900" b="1" dirty="0"/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imprimir "Los valores que son múltiplos de 3 son:"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para i=0 hasta 49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	si v(i) % </a:t>
            </a:r>
            <a:r>
              <a:rPr lang="es-PE" sz="2900" b="1" dirty="0" smtClean="0"/>
              <a:t>3=0 </a:t>
            </a:r>
            <a:r>
              <a:rPr lang="es-PE" sz="2900" b="1" dirty="0"/>
              <a:t>entonces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		imprimir v(i)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	</a:t>
            </a:r>
            <a:r>
              <a:rPr lang="es-PE" sz="2900" b="1" dirty="0" err="1"/>
              <a:t>FinSi</a:t>
            </a:r>
            <a:endParaRPr lang="es-PE" sz="2900" b="1" dirty="0"/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/>
              <a:t>	</a:t>
            </a:r>
            <a:r>
              <a:rPr lang="es-PE" sz="2900" b="1" dirty="0" err="1"/>
              <a:t>FinPara</a:t>
            </a:r>
            <a:endParaRPr lang="es-PE" sz="2900" b="1" dirty="0"/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900" b="1" dirty="0" err="1"/>
              <a:t>FinProceso</a:t>
            </a:r>
            <a:endParaRPr lang="es-PE" sz="2900" b="1" dirty="0" smtClean="0"/>
          </a:p>
          <a:p>
            <a:pPr marL="0" indent="0">
              <a:buNone/>
            </a:pPr>
            <a:r>
              <a:rPr lang="es-P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648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449" y="368496"/>
            <a:ext cx="10587790" cy="1214650"/>
          </a:xfrm>
        </p:spPr>
        <p:txBody>
          <a:bodyPr/>
          <a:lstStyle/>
          <a:p>
            <a:pPr algn="just"/>
            <a:r>
              <a:rPr lang="es-PE" sz="1800" dirty="0" smtClean="0"/>
              <a:t>Ejemplo 3: </a:t>
            </a:r>
            <a:r>
              <a:rPr lang="es-ES" sz="1800" dirty="0"/>
              <a:t>Crear 2 vectores  que almacene 10 números. Luego crear un tercer vector que se obtiene del producto del vector 1 y vector 2 respectivamente de acuerdo a lo siguiente: al multiplicar  el primer valor del vector 1 y el último valor del vector 2 da como  resultado el primer valor del vector 3 ;y así sucesivamente hasta multiplicar el último valor del vector 1 con el primer valor del vector2 obteniendo el último valor del vector 3</a:t>
            </a:r>
            <a:r>
              <a:rPr lang="es-ES" sz="1800" dirty="0" smtClean="0"/>
              <a:t>.</a:t>
            </a:r>
            <a:endParaRPr lang="es-PE" sz="1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67436"/>
            <a:ext cx="10515600" cy="4888205"/>
          </a:xfrm>
        </p:spPr>
        <p:txBody>
          <a:bodyPr>
            <a:normAutofit fontScale="55000" lnSpcReduction="20000"/>
          </a:bodyPr>
          <a:lstStyle/>
          <a:p>
            <a:r>
              <a:rPr lang="es-PE" sz="2900" b="1" dirty="0" err="1" smtClean="0">
                <a:solidFill>
                  <a:srgbClr val="FF0000"/>
                </a:solidFill>
              </a:rPr>
              <a:t>Pseint</a:t>
            </a:r>
            <a:endParaRPr lang="es-PE" b="1" dirty="0" smtClean="0">
              <a:solidFill>
                <a:srgbClr val="FF0000"/>
              </a:solidFill>
            </a:endParaRP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 smtClean="0"/>
              <a:t>Proceso </a:t>
            </a:r>
            <a:r>
              <a:rPr lang="es-PE" sz="2600" b="1" dirty="0" err="1"/>
              <a:t>sin_titulo</a:t>
            </a:r>
            <a:endParaRPr lang="es-PE" sz="2600" b="1" dirty="0"/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</a:t>
            </a:r>
            <a:r>
              <a:rPr lang="es-PE" sz="2600" b="1" dirty="0" err="1"/>
              <a:t>Dimension</a:t>
            </a:r>
            <a:r>
              <a:rPr lang="es-PE" sz="2600" b="1" dirty="0"/>
              <a:t>  a(10),b(10),c(10)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definir i Como Entero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imprimir "Ingresar los valores del vector A:"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para i=0 hasta 9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	imprimir "Valor ", i+1,":"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	leer a(i)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</a:t>
            </a:r>
            <a:r>
              <a:rPr lang="es-PE" sz="2600" b="1" dirty="0" err="1"/>
              <a:t>FinPara</a:t>
            </a:r>
            <a:endParaRPr lang="es-PE" sz="2600" b="1" dirty="0"/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imprimir "Ingresar los valores del vector B:"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para i=0 hasta 9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	imprimir "Valor ", i+1,":"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	leer b(i)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</a:t>
            </a:r>
            <a:r>
              <a:rPr lang="es-PE" sz="2600" b="1" dirty="0" err="1"/>
              <a:t>FinPara</a:t>
            </a:r>
            <a:endParaRPr lang="es-PE" sz="2600" b="1" dirty="0"/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imprimir "Los valores del vector C son:"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para i=0 hasta 9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	c(i)=a(i)*b(9-i)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	imprimir "valor ", i+1,":",c(i)</a:t>
            </a:r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/>
              <a:t>	</a:t>
            </a:r>
            <a:r>
              <a:rPr lang="es-PE" sz="2600" b="1" dirty="0" err="1"/>
              <a:t>FinPara</a:t>
            </a:r>
            <a:endParaRPr lang="es-PE" sz="2600" b="1" dirty="0"/>
          </a:p>
          <a:p>
            <a:pPr marL="18288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600" b="1" dirty="0" err="1"/>
              <a:t>FinProceso</a:t>
            </a:r>
            <a:r>
              <a:rPr lang="es-PE" sz="2600" b="1" dirty="0"/>
              <a:t>	</a:t>
            </a:r>
            <a:endParaRPr lang="es-PE" sz="2600" dirty="0"/>
          </a:p>
        </p:txBody>
      </p:sp>
    </p:spTree>
    <p:extLst>
      <p:ext uri="{BB962C8B-B14F-4D97-AF65-F5344CB8AC3E}">
        <p14:creationId xmlns:p14="http://schemas.microsoft.com/office/powerpoint/2010/main" val="21755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LISTAS: PHYTON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E" b="1" dirty="0" smtClean="0"/>
              <a:t>DEFINICIÓN</a:t>
            </a:r>
            <a:r>
              <a:rPr lang="es-PE" dirty="0" smtClean="0"/>
              <a:t>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dirty="0" smtClean="0"/>
              <a:t>Las </a:t>
            </a:r>
            <a:r>
              <a:rPr lang="es-PE" dirty="0"/>
              <a:t>listas son conjuntos ordenados de elementos (números, cadenas, listas, </a:t>
            </a:r>
            <a:r>
              <a:rPr lang="es-PE" dirty="0" err="1"/>
              <a:t>etc</a:t>
            </a:r>
            <a:r>
              <a:rPr lang="es-PE" dirty="0"/>
              <a:t>). Las listas se delimitan por corchetes ([ ]) y los elementos se separan por </a:t>
            </a:r>
            <a:r>
              <a:rPr lang="es-PE" dirty="0" smtClean="0"/>
              <a:t>comas.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dirty="0" smtClean="0"/>
              <a:t>Lo </a:t>
            </a:r>
            <a:r>
              <a:rPr lang="es-PE" dirty="0"/>
              <a:t>especial de las listas en Python es que nos permiten almacenar cualquier tipo de valor como enteros, cadenas y hasta otras </a:t>
            </a:r>
            <a:r>
              <a:rPr lang="es-PE" dirty="0" smtClean="0"/>
              <a:t>funciones.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19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EJEMPLOS: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PE" dirty="0" smtClean="0"/>
              <a:t>primos </a:t>
            </a:r>
            <a:r>
              <a:rPr lang="es-PE" dirty="0"/>
              <a:t>= [2, 3, 5, 7, 11, </a:t>
            </a:r>
            <a:r>
              <a:rPr lang="es-PE" dirty="0" smtClean="0"/>
              <a:t>13]</a:t>
            </a:r>
          </a:p>
          <a:p>
            <a:pPr>
              <a:lnSpc>
                <a:spcPct val="200000"/>
              </a:lnSpc>
            </a:pPr>
            <a:r>
              <a:rPr lang="es-PE" dirty="0" err="1" smtClean="0"/>
              <a:t>diasLaborables</a:t>
            </a:r>
            <a:r>
              <a:rPr lang="es-PE" dirty="0" smtClean="0"/>
              <a:t> </a:t>
            </a:r>
            <a:r>
              <a:rPr lang="es-PE" dirty="0"/>
              <a:t>= ["Lunes", "Martes", "Miércoles", "Jueves", "Viernes</a:t>
            </a:r>
            <a:r>
              <a:rPr lang="es-PE" dirty="0" smtClean="0"/>
              <a:t>"]</a:t>
            </a:r>
          </a:p>
          <a:p>
            <a:pPr>
              <a:lnSpc>
                <a:spcPct val="200000"/>
              </a:lnSpc>
            </a:pPr>
            <a:r>
              <a:rPr lang="es-PE" dirty="0"/>
              <a:t>fecha = ["Lunes", 27, "Octubre", 1997</a:t>
            </a:r>
            <a:r>
              <a:rPr lang="es-PE" dirty="0" smtClean="0"/>
              <a:t>]</a:t>
            </a:r>
          </a:p>
          <a:p>
            <a:pPr>
              <a:lnSpc>
                <a:spcPct val="200000"/>
              </a:lnSpc>
            </a:pPr>
            <a:r>
              <a:rPr lang="es-PE" dirty="0"/>
              <a:t>lista = [1, 2.5, '</a:t>
            </a:r>
            <a:r>
              <a:rPr lang="es-PE" dirty="0" err="1"/>
              <a:t>DevCode</a:t>
            </a:r>
            <a:r>
              <a:rPr lang="es-PE" dirty="0"/>
              <a:t>', [5,6] ,4]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0546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79065"/>
            <a:ext cx="10515600" cy="3921433"/>
          </a:xfrm>
        </p:spPr>
        <p:txBody>
          <a:bodyPr>
            <a:normAutofit/>
          </a:bodyPr>
          <a:lstStyle/>
          <a:p>
            <a:r>
              <a:rPr lang="es-PE" dirty="0"/>
              <a:t>P</a:t>
            </a:r>
            <a:r>
              <a:rPr lang="es-PE" dirty="0" smtClean="0"/>
              <a:t>ara </a:t>
            </a:r>
            <a:r>
              <a:rPr lang="es-PE" dirty="0"/>
              <a:t>acceder a estos datos podemos hacer mediante un índice</a:t>
            </a:r>
            <a:r>
              <a:rPr lang="es-PE" dirty="0" smtClean="0"/>
              <a:t>.</a:t>
            </a:r>
          </a:p>
          <a:p>
            <a:r>
              <a:rPr lang="es-PE" dirty="0" smtClean="0"/>
              <a:t>Ejemplos:</a:t>
            </a:r>
          </a:p>
          <a:p>
            <a:pPr marL="0" indent="0">
              <a:buNone/>
            </a:pPr>
            <a:endParaRPr lang="es-PE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7047" y="2414698"/>
            <a:ext cx="3911724" cy="4283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68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5321"/>
            <a:ext cx="9410699" cy="882583"/>
          </a:xfrm>
        </p:spPr>
        <p:txBody>
          <a:bodyPr/>
          <a:lstStyle/>
          <a:p>
            <a:r>
              <a:rPr lang="es-PE" b="1" dirty="0" smtClean="0"/>
              <a:t>Métodos mas usados de las listas:</a:t>
            </a:r>
            <a:br>
              <a:rPr lang="es-PE" b="1" dirty="0" smtClean="0"/>
            </a:br>
            <a:r>
              <a:rPr lang="es-PE" b="1" dirty="0"/>
              <a:t/>
            </a:r>
            <a:br>
              <a:rPr lang="es-PE" b="1" dirty="0"/>
            </a:br>
            <a:r>
              <a:rPr lang="es-PE" b="1" dirty="0" smtClean="0"/>
              <a:t>lista=[2.5,’DevCode’,</a:t>
            </a:r>
            <a:r>
              <a:rPr lang="es-PE" b="1" dirty="0" smtClean="0"/>
              <a:t>1.2,5]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01504"/>
            <a:ext cx="10515600" cy="484495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PE" sz="2000" dirty="0" err="1"/>
              <a:t>Append</a:t>
            </a:r>
            <a:r>
              <a:rPr lang="es-PE" sz="2000" dirty="0"/>
              <a:t>()</a:t>
            </a:r>
          </a:p>
          <a:p>
            <a:pPr marL="0" indent="0" algn="just">
              <a:buNone/>
            </a:pPr>
            <a:r>
              <a:rPr lang="es-PE" sz="2000" dirty="0" smtClean="0"/>
              <a:t>	Este </a:t>
            </a:r>
            <a:r>
              <a:rPr lang="es-PE" sz="2000" dirty="0"/>
              <a:t>método nos permite agregar nuevos elementos a una lista</a:t>
            </a:r>
            <a:r>
              <a:rPr lang="es-PE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lista.append</a:t>
            </a:r>
            <a:r>
              <a:rPr lang="en-US" sz="2000" dirty="0" smtClean="0"/>
              <a:t>(10)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print(</a:t>
            </a:r>
            <a:r>
              <a:rPr lang="en-US" sz="2000" dirty="0" err="1" smtClean="0"/>
              <a:t>lista</a:t>
            </a:r>
            <a:r>
              <a:rPr lang="en-US" sz="2000" dirty="0" smtClean="0"/>
              <a:t>),  </a:t>
            </a:r>
            <a:r>
              <a:rPr lang="en-US" sz="2000" dirty="0" err="1">
                <a:solidFill>
                  <a:srgbClr val="FF0000"/>
                </a:solidFill>
              </a:rPr>
              <a:t>resultado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 smtClean="0"/>
              <a:t> [2.5</a:t>
            </a:r>
            <a:r>
              <a:rPr lang="en-US" sz="2000" dirty="0"/>
              <a:t>, '</a:t>
            </a:r>
            <a:r>
              <a:rPr lang="en-US" sz="2000" dirty="0" err="1"/>
              <a:t>DevCode</a:t>
            </a:r>
            <a:r>
              <a:rPr lang="en-US" sz="2000" dirty="0"/>
              <a:t>', 1.2, 5, 10]</a:t>
            </a:r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dirty="0" err="1"/>
              <a:t>lista.append</a:t>
            </a:r>
            <a:r>
              <a:rPr lang="en-US" sz="2000" dirty="0"/>
              <a:t>([</a:t>
            </a:r>
            <a:r>
              <a:rPr lang="en-US" sz="2000" dirty="0" smtClean="0"/>
              <a:t>2.5])</a:t>
            </a:r>
          </a:p>
          <a:p>
            <a:pPr marL="0" indent="0" algn="just">
              <a:buNone/>
            </a:pPr>
            <a:r>
              <a:rPr lang="en-US" sz="2000" dirty="0"/>
              <a:t>	 print(</a:t>
            </a:r>
            <a:r>
              <a:rPr lang="en-US" sz="2000" dirty="0" err="1"/>
              <a:t>lista</a:t>
            </a:r>
            <a:r>
              <a:rPr lang="en-US" sz="2000" dirty="0"/>
              <a:t>), </a:t>
            </a:r>
            <a:r>
              <a:rPr lang="en-US" sz="2000" dirty="0" err="1">
                <a:solidFill>
                  <a:srgbClr val="FF0000"/>
                </a:solidFill>
              </a:rPr>
              <a:t>resultado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 smtClean="0"/>
              <a:t> [2.5</a:t>
            </a:r>
            <a:r>
              <a:rPr lang="en-US" sz="2000" dirty="0"/>
              <a:t>, '</a:t>
            </a:r>
            <a:r>
              <a:rPr lang="en-US" sz="2000" dirty="0" err="1"/>
              <a:t>DevCode</a:t>
            </a:r>
            <a:r>
              <a:rPr lang="en-US" sz="2000" dirty="0"/>
              <a:t>', 1.2, 5, [</a:t>
            </a:r>
            <a:r>
              <a:rPr lang="en-US" sz="2000" dirty="0" smtClean="0"/>
              <a:t>2.5</a:t>
            </a:r>
            <a:r>
              <a:rPr lang="en-US" sz="2000" dirty="0"/>
              <a:t>]]</a:t>
            </a:r>
            <a:endParaRPr lang="es-PE" sz="2000" dirty="0"/>
          </a:p>
          <a:p>
            <a:pPr algn="just"/>
            <a:r>
              <a:rPr lang="es-PE" sz="2000" dirty="0" err="1"/>
              <a:t>Extend</a:t>
            </a:r>
            <a:r>
              <a:rPr lang="es-PE" sz="2000" dirty="0"/>
              <a:t>()</a:t>
            </a:r>
          </a:p>
          <a:p>
            <a:pPr marL="457200" lvl="1" indent="0" algn="just">
              <a:buNone/>
            </a:pPr>
            <a:r>
              <a:rPr lang="es-PE" dirty="0" smtClean="0"/>
              <a:t>	</a:t>
            </a:r>
            <a:r>
              <a:rPr lang="es-PE" dirty="0" err="1" smtClean="0"/>
              <a:t>Extend</a:t>
            </a:r>
            <a:r>
              <a:rPr lang="es-PE" dirty="0" smtClean="0"/>
              <a:t> </a:t>
            </a:r>
            <a:r>
              <a:rPr lang="es-PE" dirty="0"/>
              <a:t>también nos permite agregar elementos dentro de una lista, pero a </a:t>
            </a:r>
            <a:r>
              <a:rPr lang="es-PE" dirty="0" smtClean="0"/>
              <a:t>diferencia 	de</a:t>
            </a:r>
            <a:r>
              <a:rPr lang="es-PE" dirty="0"/>
              <a:t> </a:t>
            </a:r>
            <a:r>
              <a:rPr lang="es-PE" dirty="0" err="1"/>
              <a:t>append</a:t>
            </a:r>
            <a:r>
              <a:rPr lang="es-PE" dirty="0"/>
              <a:t> al momento de agregar una lista, cada elemento </a:t>
            </a:r>
            <a:r>
              <a:rPr lang="es-PE" dirty="0" smtClean="0"/>
              <a:t>de 	esta lista </a:t>
            </a:r>
            <a:r>
              <a:rPr lang="es-PE" dirty="0"/>
              <a:t>se agrega como </a:t>
            </a:r>
            <a:r>
              <a:rPr lang="es-PE" dirty="0" smtClean="0"/>
              <a:t>un 	elemento </a:t>
            </a:r>
            <a:r>
              <a:rPr lang="es-PE" dirty="0"/>
              <a:t>más dentro de la otra lista</a:t>
            </a:r>
            <a:r>
              <a:rPr lang="es-PE" dirty="0" smtClean="0"/>
              <a:t>.</a:t>
            </a:r>
          </a:p>
          <a:p>
            <a:pPr marL="457200" lvl="1" indent="0" algn="just">
              <a:buNone/>
            </a:pPr>
            <a:r>
              <a:rPr lang="en-US" dirty="0" smtClean="0"/>
              <a:t>	</a:t>
            </a:r>
            <a:r>
              <a:rPr lang="en-US" dirty="0" err="1"/>
              <a:t>lista</a:t>
            </a:r>
            <a:r>
              <a:rPr lang="en-US" dirty="0" err="1" smtClean="0"/>
              <a:t>.extend</a:t>
            </a:r>
            <a:r>
              <a:rPr lang="en-US" dirty="0"/>
              <a:t>([2,5</a:t>
            </a:r>
            <a:r>
              <a:rPr lang="en-US" dirty="0" smtClean="0"/>
              <a:t>])</a:t>
            </a:r>
          </a:p>
          <a:p>
            <a:pPr marL="457200" lvl="1" indent="0" algn="just">
              <a:buNone/>
            </a:pPr>
            <a:r>
              <a:rPr lang="en-US" dirty="0"/>
              <a:t>	 print(</a:t>
            </a:r>
            <a:r>
              <a:rPr lang="en-US" dirty="0" err="1"/>
              <a:t>lista</a:t>
            </a:r>
            <a:r>
              <a:rPr lang="en-US" dirty="0"/>
              <a:t>),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resultado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[</a:t>
            </a:r>
            <a:r>
              <a:rPr lang="en-US" dirty="0" smtClean="0"/>
              <a:t>2.5</a:t>
            </a:r>
            <a:r>
              <a:rPr lang="en-US" dirty="0"/>
              <a:t>, '</a:t>
            </a:r>
            <a:r>
              <a:rPr lang="en-US" dirty="0" err="1"/>
              <a:t>DevCode</a:t>
            </a:r>
            <a:r>
              <a:rPr lang="en-US" dirty="0"/>
              <a:t>', 1.2, 5, </a:t>
            </a:r>
            <a:r>
              <a:rPr lang="en-US" dirty="0" smtClean="0"/>
              <a:t>2.5</a:t>
            </a:r>
            <a:r>
              <a:rPr lang="en-US" dirty="0"/>
              <a:t>]</a:t>
            </a:r>
            <a:endParaRPr lang="es-PE" dirty="0"/>
          </a:p>
          <a:p>
            <a:pPr algn="just">
              <a:lnSpc>
                <a:spcPct val="100000"/>
              </a:lnSpc>
            </a:pPr>
            <a:r>
              <a:rPr lang="es-PE" sz="2000" dirty="0" err="1"/>
              <a:t>Remove</a:t>
            </a:r>
            <a:r>
              <a:rPr lang="es-PE" sz="2000" dirty="0"/>
              <a:t>()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PE" sz="2000" dirty="0" smtClean="0"/>
              <a:t>	El </a:t>
            </a:r>
            <a:r>
              <a:rPr lang="es-PE" sz="2000" dirty="0"/>
              <a:t>método </a:t>
            </a:r>
            <a:r>
              <a:rPr lang="es-PE" sz="2000" dirty="0" err="1"/>
              <a:t>remove</a:t>
            </a:r>
            <a:r>
              <a:rPr lang="es-PE" sz="2000" dirty="0"/>
              <a:t> va a remover un elemento que se le pase como </a:t>
            </a:r>
            <a:r>
              <a:rPr lang="es-PE" sz="2000" dirty="0" smtClean="0"/>
              <a:t>parámetro </a:t>
            </a:r>
            <a:r>
              <a:rPr lang="es-PE" sz="2000" dirty="0"/>
              <a:t>de </a:t>
            </a:r>
            <a:r>
              <a:rPr lang="es-PE" sz="2000" dirty="0" smtClean="0"/>
              <a:t>	la </a:t>
            </a:r>
            <a:r>
              <a:rPr lang="es-PE" sz="2000" dirty="0"/>
              <a:t>lista a </a:t>
            </a:r>
            <a:r>
              <a:rPr lang="es-PE" sz="2000" dirty="0" smtClean="0"/>
              <a:t>	donde </a:t>
            </a:r>
            <a:r>
              <a:rPr lang="es-PE" sz="2000" dirty="0"/>
              <a:t>se </a:t>
            </a:r>
            <a:r>
              <a:rPr lang="es-PE" sz="2000" dirty="0" smtClean="0"/>
              <a:t>le </a:t>
            </a:r>
            <a:r>
              <a:rPr lang="es-PE" sz="2000" dirty="0"/>
              <a:t>esté aplicando</a:t>
            </a:r>
            <a:r>
              <a:rPr lang="es-PE" sz="2000" dirty="0" smtClean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lista.remove</a:t>
            </a:r>
            <a:r>
              <a:rPr lang="en-US" sz="2000" dirty="0" smtClean="0"/>
              <a:t>(2.5)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print(</a:t>
            </a:r>
            <a:r>
              <a:rPr lang="en-US" sz="2000" dirty="0" err="1" smtClean="0"/>
              <a:t>lista</a:t>
            </a:r>
            <a:r>
              <a:rPr lang="en-US" sz="2000" dirty="0" smtClean="0"/>
              <a:t>),  </a:t>
            </a:r>
            <a:r>
              <a:rPr lang="en-US" sz="2000" dirty="0" err="1" smtClean="0">
                <a:solidFill>
                  <a:srgbClr val="FF0000"/>
                </a:solidFill>
              </a:rPr>
              <a:t>resultado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[ </a:t>
            </a:r>
            <a:r>
              <a:rPr lang="en-US" sz="2000" dirty="0"/>
              <a:t>'</a:t>
            </a:r>
            <a:r>
              <a:rPr lang="en-US" sz="2000" dirty="0" err="1"/>
              <a:t>DevCode</a:t>
            </a:r>
            <a:r>
              <a:rPr lang="en-US" sz="2000" dirty="0"/>
              <a:t>', 1.2, 5]</a:t>
            </a:r>
            <a:endParaRPr lang="es-PE" sz="20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98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2955" y="1815152"/>
            <a:ext cx="11491415" cy="4677087"/>
          </a:xfrm>
        </p:spPr>
        <p:txBody>
          <a:bodyPr>
            <a:normAutofit fontScale="92500" lnSpcReduction="20000"/>
          </a:bodyPr>
          <a:lstStyle/>
          <a:p>
            <a:r>
              <a:rPr lang="es-PE" b="1" dirty="0" err="1"/>
              <a:t>Index</a:t>
            </a:r>
            <a:r>
              <a:rPr lang="es-PE" b="1" dirty="0"/>
              <a:t>()</a:t>
            </a:r>
          </a:p>
          <a:p>
            <a:pPr marL="0" indent="0">
              <a:buNone/>
            </a:pPr>
            <a:r>
              <a:rPr lang="es-PE" dirty="0" smtClean="0"/>
              <a:t>	</a:t>
            </a:r>
            <a:r>
              <a:rPr lang="es-PE" dirty="0" err="1" smtClean="0"/>
              <a:t>Index</a:t>
            </a:r>
            <a:r>
              <a:rPr lang="es-PE" dirty="0" smtClean="0"/>
              <a:t> </a:t>
            </a:r>
            <a:r>
              <a:rPr lang="es-PE" dirty="0"/>
              <a:t>devuelve el número de </a:t>
            </a:r>
            <a:r>
              <a:rPr lang="es-PE" dirty="0" err="1"/>
              <a:t>indice</a:t>
            </a:r>
            <a:r>
              <a:rPr lang="es-PE" dirty="0"/>
              <a:t> del elemento que le pasemos por parámetro.</a:t>
            </a:r>
          </a:p>
          <a:p>
            <a:pPr marL="0" indent="0">
              <a:buNone/>
            </a:pPr>
            <a:r>
              <a:rPr lang="es-PE" dirty="0" smtClean="0"/>
              <a:t>	</a:t>
            </a:r>
            <a:r>
              <a:rPr lang="es-PE" dirty="0" err="1" smtClean="0"/>
              <a:t>print</a:t>
            </a:r>
            <a:r>
              <a:rPr lang="es-PE" dirty="0" smtClean="0"/>
              <a:t>(</a:t>
            </a:r>
            <a:r>
              <a:rPr lang="es-PE" dirty="0" err="1" smtClean="0"/>
              <a:t>lista.index</a:t>
            </a:r>
            <a:r>
              <a:rPr lang="es-PE" dirty="0"/>
              <a:t>('</a:t>
            </a:r>
            <a:r>
              <a:rPr lang="es-PE" dirty="0" err="1"/>
              <a:t>DevCode</a:t>
            </a:r>
            <a:r>
              <a:rPr lang="es-PE" dirty="0" smtClean="0"/>
              <a:t>')) , </a:t>
            </a:r>
            <a:r>
              <a:rPr lang="es-PE" dirty="0" smtClean="0">
                <a:solidFill>
                  <a:srgbClr val="FF0000"/>
                </a:solidFill>
              </a:rPr>
              <a:t>resultado:  </a:t>
            </a:r>
            <a:r>
              <a:rPr lang="es-PE" dirty="0"/>
              <a:t>1</a:t>
            </a: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r>
              <a:rPr lang="es-PE" b="1" dirty="0" err="1" smtClean="0"/>
              <a:t>Count</a:t>
            </a:r>
            <a:r>
              <a:rPr lang="es-PE" b="1" dirty="0" smtClean="0"/>
              <a:t>()</a:t>
            </a:r>
          </a:p>
          <a:p>
            <a:pPr marL="0" indent="0">
              <a:buNone/>
            </a:pPr>
            <a:r>
              <a:rPr lang="es-PE" dirty="0"/>
              <a:t>	</a:t>
            </a:r>
            <a:r>
              <a:rPr lang="es-PE" dirty="0" smtClean="0"/>
              <a:t>Para </a:t>
            </a:r>
            <a:r>
              <a:rPr lang="es-PE" dirty="0"/>
              <a:t>saber cuántas veces un elemento de una lista se repite podemos utilizar el </a:t>
            </a:r>
            <a:r>
              <a:rPr lang="es-PE" dirty="0" smtClean="0"/>
              <a:t>	método </a:t>
            </a:r>
            <a:r>
              <a:rPr lang="es-PE" dirty="0" err="1" smtClean="0"/>
              <a:t>count</a:t>
            </a:r>
            <a:r>
              <a:rPr lang="es-PE" dirty="0"/>
              <a:t>().</a:t>
            </a:r>
          </a:p>
          <a:p>
            <a:pPr marL="0" indent="0">
              <a:buNone/>
            </a:pPr>
            <a:r>
              <a:rPr lang="es-PE" dirty="0" smtClean="0"/>
              <a:t>	</a:t>
            </a:r>
            <a:r>
              <a:rPr lang="es-PE" dirty="0" err="1" smtClean="0"/>
              <a:t>print</a:t>
            </a:r>
            <a:r>
              <a:rPr lang="es-PE" dirty="0" smtClean="0"/>
              <a:t>(</a:t>
            </a:r>
            <a:r>
              <a:rPr lang="es-PE" dirty="0" err="1" smtClean="0"/>
              <a:t>lista.count</a:t>
            </a:r>
            <a:r>
              <a:rPr lang="es-PE" dirty="0" smtClean="0"/>
              <a:t>(5)) ,</a:t>
            </a:r>
            <a:r>
              <a:rPr lang="es-PE" dirty="0">
                <a:solidFill>
                  <a:srgbClr val="FF0000"/>
                </a:solidFill>
              </a:rPr>
              <a:t>resultado: </a:t>
            </a:r>
            <a:r>
              <a:rPr lang="es-PE" dirty="0"/>
              <a:t>1</a:t>
            </a:r>
          </a:p>
          <a:p>
            <a:pPr marL="0" indent="0">
              <a:buNone/>
            </a:pPr>
            <a:r>
              <a:rPr lang="es-PE" dirty="0" smtClean="0"/>
              <a:t>	</a:t>
            </a:r>
            <a:endParaRPr lang="es-PE" dirty="0"/>
          </a:p>
          <a:p>
            <a:r>
              <a:rPr lang="es-PE" b="1" dirty="0" smtClean="0"/>
              <a:t>Reverse</a:t>
            </a:r>
            <a:r>
              <a:rPr lang="es-PE" b="1" dirty="0"/>
              <a:t>()</a:t>
            </a:r>
          </a:p>
          <a:p>
            <a:pPr marL="0" indent="0">
              <a:buNone/>
            </a:pPr>
            <a:r>
              <a:rPr lang="es-PE" dirty="0" smtClean="0"/>
              <a:t>	También </a:t>
            </a:r>
            <a:r>
              <a:rPr lang="es-PE" dirty="0"/>
              <a:t>podemos invertir los elementos  de una lista.</a:t>
            </a:r>
          </a:p>
          <a:p>
            <a:pPr marL="0" indent="0">
              <a:buNone/>
            </a:pPr>
            <a:r>
              <a:rPr lang="es-PE" dirty="0" smtClean="0"/>
              <a:t>	</a:t>
            </a:r>
            <a:r>
              <a:rPr lang="es-PE" dirty="0" err="1" smtClean="0"/>
              <a:t>lista.reverse</a:t>
            </a:r>
            <a:r>
              <a:rPr lang="es-PE" dirty="0" smtClean="0"/>
              <a:t>()</a:t>
            </a:r>
          </a:p>
          <a:p>
            <a:pPr marL="0" indent="0">
              <a:buNone/>
            </a:pPr>
            <a:r>
              <a:rPr lang="es-PE" dirty="0"/>
              <a:t>	</a:t>
            </a:r>
            <a:r>
              <a:rPr lang="es-PE" dirty="0" err="1" smtClean="0"/>
              <a:t>print</a:t>
            </a:r>
            <a:r>
              <a:rPr lang="es-PE" dirty="0" smtClean="0"/>
              <a:t>(lista),  </a:t>
            </a:r>
            <a:r>
              <a:rPr lang="es-PE" dirty="0" smtClean="0">
                <a:solidFill>
                  <a:srgbClr val="FF0000"/>
                </a:solidFill>
              </a:rPr>
              <a:t>resultado: </a:t>
            </a:r>
            <a:r>
              <a:rPr lang="es-PE" dirty="0" smtClean="0"/>
              <a:t>[5</a:t>
            </a:r>
            <a:r>
              <a:rPr lang="es-PE" dirty="0"/>
              <a:t>, </a:t>
            </a:r>
            <a:r>
              <a:rPr lang="es-PE" dirty="0" smtClean="0"/>
              <a:t>1.2</a:t>
            </a:r>
            <a:r>
              <a:rPr lang="es-PE" dirty="0"/>
              <a:t>, '</a:t>
            </a:r>
            <a:r>
              <a:rPr lang="es-PE" dirty="0" err="1"/>
              <a:t>DevCode</a:t>
            </a:r>
            <a:r>
              <a:rPr lang="es-PE" dirty="0"/>
              <a:t>', </a:t>
            </a:r>
            <a:r>
              <a:rPr lang="es-PE" dirty="0" smtClean="0"/>
              <a:t>2.5]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6313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EJERCICIOS EN PHYTON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5749" y="1910826"/>
            <a:ext cx="7084042" cy="3921433"/>
          </a:xfrm>
        </p:spPr>
        <p:txBody>
          <a:bodyPr>
            <a:normAutofit/>
          </a:bodyPr>
          <a:lstStyle/>
          <a:p>
            <a:r>
              <a:rPr lang="es-PE" b="1" dirty="0" smtClean="0"/>
              <a:t>EJERCICIO 1:</a:t>
            </a:r>
          </a:p>
          <a:p>
            <a:pPr marL="0" indent="0">
              <a:buNone/>
            </a:pPr>
            <a:r>
              <a:rPr lang="es-PE" dirty="0" smtClean="0"/>
              <a:t>Definir </a:t>
            </a:r>
            <a:r>
              <a:rPr lang="es-PE" dirty="0"/>
              <a:t>una lista vacía y luego solicitar la carga de 5 enteros por </a:t>
            </a:r>
            <a:r>
              <a:rPr lang="es-PE" dirty="0" smtClean="0"/>
              <a:t>teclado </a:t>
            </a:r>
            <a:r>
              <a:rPr lang="es-PE" dirty="0"/>
              <a:t>y añadirlos a la </a:t>
            </a:r>
            <a:r>
              <a:rPr lang="es-PE" dirty="0" smtClean="0"/>
              <a:t>lista. Imprimir </a:t>
            </a:r>
            <a:r>
              <a:rPr lang="es-PE" dirty="0"/>
              <a:t>la lista </a:t>
            </a:r>
            <a:r>
              <a:rPr lang="es-PE" dirty="0" smtClean="0"/>
              <a:t>generada.</a:t>
            </a:r>
          </a:p>
          <a:p>
            <a:pPr marL="914400" lvl="2" indent="0">
              <a:buNone/>
            </a:pPr>
            <a:r>
              <a:rPr lang="es-PE" b="1" dirty="0" smtClean="0">
                <a:solidFill>
                  <a:srgbClr val="FF0000"/>
                </a:solidFill>
              </a:rPr>
              <a:t>lista=[]</a:t>
            </a:r>
          </a:p>
          <a:p>
            <a:pPr marL="914400" lvl="2" indent="0">
              <a:buNone/>
            </a:pPr>
            <a:r>
              <a:rPr lang="es-PE" b="1" dirty="0" err="1" smtClean="0">
                <a:solidFill>
                  <a:srgbClr val="FF0000"/>
                </a:solidFill>
              </a:rPr>
              <a:t>for</a:t>
            </a:r>
            <a:r>
              <a:rPr lang="es-PE" b="1" dirty="0" smtClean="0">
                <a:solidFill>
                  <a:srgbClr val="FF0000"/>
                </a:solidFill>
              </a:rPr>
              <a:t> x in </a:t>
            </a:r>
            <a:r>
              <a:rPr lang="es-PE" b="1" dirty="0" err="1" smtClean="0">
                <a:solidFill>
                  <a:srgbClr val="FF0000"/>
                </a:solidFill>
              </a:rPr>
              <a:t>range</a:t>
            </a:r>
            <a:r>
              <a:rPr lang="es-PE" b="1" dirty="0" smtClean="0">
                <a:solidFill>
                  <a:srgbClr val="FF0000"/>
                </a:solidFill>
              </a:rPr>
              <a:t>(5):</a:t>
            </a:r>
          </a:p>
          <a:p>
            <a:pPr marL="914400" lvl="2" indent="0">
              <a:buNone/>
            </a:pPr>
            <a:r>
              <a:rPr lang="es-PE" b="1" dirty="0" smtClean="0">
                <a:solidFill>
                  <a:srgbClr val="FF0000"/>
                </a:solidFill>
              </a:rPr>
              <a:t>    valor=</a:t>
            </a:r>
            <a:r>
              <a:rPr lang="es-PE" b="1" dirty="0" err="1" smtClean="0">
                <a:solidFill>
                  <a:srgbClr val="FF0000"/>
                </a:solidFill>
              </a:rPr>
              <a:t>int</a:t>
            </a:r>
            <a:r>
              <a:rPr lang="es-PE" b="1" dirty="0" smtClean="0">
                <a:solidFill>
                  <a:srgbClr val="FF0000"/>
                </a:solidFill>
              </a:rPr>
              <a:t>(input("Ingrese valor entero" + </a:t>
            </a:r>
            <a:r>
              <a:rPr lang="es-PE" b="1" dirty="0" err="1" smtClean="0">
                <a:solidFill>
                  <a:srgbClr val="FF0000"/>
                </a:solidFill>
              </a:rPr>
              <a:t>str</a:t>
            </a:r>
            <a:r>
              <a:rPr lang="es-PE" b="1" dirty="0" smtClean="0">
                <a:solidFill>
                  <a:srgbClr val="FF0000"/>
                </a:solidFill>
              </a:rPr>
              <a:t>(x+1) +":"))</a:t>
            </a:r>
          </a:p>
          <a:p>
            <a:pPr marL="914400" lvl="2" indent="0">
              <a:buNone/>
            </a:pPr>
            <a:r>
              <a:rPr lang="es-PE" b="1" dirty="0" smtClean="0">
                <a:solidFill>
                  <a:srgbClr val="FF0000"/>
                </a:solidFill>
              </a:rPr>
              <a:t>    </a:t>
            </a:r>
            <a:r>
              <a:rPr lang="es-PE" b="1" dirty="0" err="1" smtClean="0">
                <a:solidFill>
                  <a:srgbClr val="FF0000"/>
                </a:solidFill>
              </a:rPr>
              <a:t>lista.append</a:t>
            </a:r>
            <a:r>
              <a:rPr lang="es-PE" b="1" dirty="0" smtClean="0">
                <a:solidFill>
                  <a:srgbClr val="FF0000"/>
                </a:solidFill>
              </a:rPr>
              <a:t>(valor)  </a:t>
            </a:r>
          </a:p>
          <a:p>
            <a:pPr marL="914400" lvl="2" indent="0">
              <a:buNone/>
            </a:pPr>
            <a:r>
              <a:rPr lang="es-PE" b="1" dirty="0" err="1" smtClean="0">
                <a:solidFill>
                  <a:srgbClr val="FF0000"/>
                </a:solidFill>
              </a:rPr>
              <a:t>print</a:t>
            </a:r>
            <a:r>
              <a:rPr lang="es-PE" b="1" dirty="0" smtClean="0">
                <a:solidFill>
                  <a:srgbClr val="FF0000"/>
                </a:solidFill>
              </a:rPr>
              <a:t>(lista)</a:t>
            </a:r>
          </a:p>
          <a:p>
            <a:pPr marL="1828800" lvl="4" indent="0">
              <a:buNone/>
            </a:pPr>
            <a:r>
              <a:rPr lang="es-PE" sz="2800" dirty="0" smtClean="0"/>
              <a:t>		</a:t>
            </a:r>
            <a:endParaRPr lang="es-PE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4136" y="2331492"/>
            <a:ext cx="4096460" cy="3291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7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LOGRO DE APRENDIZAJE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Entender la finalidad de usar arreglos para datos almacenados</a:t>
            </a:r>
            <a:r>
              <a:rPr lang="es-PE" dirty="0" smtClean="0"/>
              <a:t>.</a:t>
            </a:r>
          </a:p>
          <a:p>
            <a:r>
              <a:rPr lang="es-PE" dirty="0" smtClean="0"/>
              <a:t>Resolver </a:t>
            </a:r>
            <a:r>
              <a:rPr lang="es-PE" dirty="0"/>
              <a:t>ejercicios utilizando </a:t>
            </a:r>
            <a:r>
              <a:rPr lang="es-PE" dirty="0" smtClean="0"/>
              <a:t>vectores o Listas, </a:t>
            </a:r>
            <a:r>
              <a:rPr lang="es-PE" dirty="0"/>
              <a:t>realizando un análisis exhaustivo y </a:t>
            </a:r>
            <a:r>
              <a:rPr lang="es-PE" dirty="0" smtClean="0"/>
              <a:t>rápido.</a:t>
            </a:r>
          </a:p>
          <a:p>
            <a:r>
              <a:rPr lang="es-PE" dirty="0" smtClean="0"/>
              <a:t>Utilizar los programas: </a:t>
            </a:r>
            <a:r>
              <a:rPr lang="es-PE" dirty="0" err="1" smtClean="0"/>
              <a:t>Pseint</a:t>
            </a:r>
            <a:r>
              <a:rPr lang="es-PE" dirty="0" smtClean="0"/>
              <a:t> y </a:t>
            </a:r>
            <a:r>
              <a:rPr lang="es-PE" dirty="0" err="1" smtClean="0"/>
              <a:t>Phyton</a:t>
            </a:r>
            <a:r>
              <a:rPr lang="es-PE" dirty="0" smtClean="0"/>
              <a:t>, para dar solución a </a:t>
            </a:r>
            <a:r>
              <a:rPr lang="es-PE" smtClean="0"/>
              <a:t>los problemas.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025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3735" y="409432"/>
            <a:ext cx="9629632" cy="921795"/>
          </a:xfrm>
        </p:spPr>
        <p:txBody>
          <a:bodyPr/>
          <a:lstStyle/>
          <a:p>
            <a:r>
              <a:rPr lang="es-PE" sz="2000" b="1" dirty="0"/>
              <a:t>EJERCICIO 2: Realizar la carga de valores enteros por teclado, almacenarlos en una lista. Finalizar la carga de enteros al ingresar el cero. Mostrar finalmente el tamaño de la lista</a:t>
            </a:r>
            <a:r>
              <a:rPr lang="es-PE" sz="2000" b="1" dirty="0" smtClean="0"/>
              <a:t>.</a:t>
            </a:r>
            <a:endParaRPr lang="es-PE" sz="2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8940"/>
            <a:ext cx="6531591" cy="48038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b="1" dirty="0" smtClean="0">
              <a:solidFill>
                <a:srgbClr val="FF0000"/>
              </a:solidFill>
            </a:endParaRPr>
          </a:p>
          <a:p>
            <a:pPr marL="95250" indent="0">
              <a:buNone/>
            </a:pPr>
            <a:r>
              <a:rPr lang="es-PE" sz="1800" b="1" dirty="0" smtClean="0">
                <a:solidFill>
                  <a:srgbClr val="FF0000"/>
                </a:solidFill>
              </a:rPr>
              <a:t>lista=[]</a:t>
            </a:r>
          </a:p>
          <a:p>
            <a:pPr marL="95250" indent="0">
              <a:buNone/>
            </a:pPr>
            <a:r>
              <a:rPr lang="es-PE" sz="1800" b="1" dirty="0" smtClean="0">
                <a:solidFill>
                  <a:srgbClr val="FF0000"/>
                </a:solidFill>
              </a:rPr>
              <a:t>a=</a:t>
            </a:r>
            <a:r>
              <a:rPr lang="es-PE" sz="1800" b="1" dirty="0" err="1" smtClean="0">
                <a:solidFill>
                  <a:srgbClr val="FF0000"/>
                </a:solidFill>
              </a:rPr>
              <a:t>int</a:t>
            </a:r>
            <a:r>
              <a:rPr lang="es-PE" sz="1800" b="1" dirty="0" smtClean="0">
                <a:solidFill>
                  <a:srgbClr val="FF0000"/>
                </a:solidFill>
              </a:rPr>
              <a:t>(input("Ingresar valor (0 para finalizar):"))</a:t>
            </a:r>
          </a:p>
          <a:p>
            <a:pPr marL="95250" indent="0">
              <a:buNone/>
            </a:pPr>
            <a:r>
              <a:rPr lang="es-PE" sz="1800" b="1" dirty="0" err="1" smtClean="0">
                <a:solidFill>
                  <a:srgbClr val="FF0000"/>
                </a:solidFill>
              </a:rPr>
              <a:t>while</a:t>
            </a:r>
            <a:r>
              <a:rPr lang="es-PE" sz="1800" b="1" dirty="0" smtClean="0">
                <a:solidFill>
                  <a:srgbClr val="FF0000"/>
                </a:solidFill>
              </a:rPr>
              <a:t> a!=0:</a:t>
            </a:r>
          </a:p>
          <a:p>
            <a:pPr marL="95250" indent="0">
              <a:buNone/>
            </a:pPr>
            <a:r>
              <a:rPr lang="es-PE" sz="1800" b="1" dirty="0" smtClean="0">
                <a:solidFill>
                  <a:srgbClr val="FF0000"/>
                </a:solidFill>
              </a:rPr>
              <a:t>    </a:t>
            </a:r>
            <a:r>
              <a:rPr lang="es-PE" sz="1800" b="1" dirty="0" err="1" smtClean="0">
                <a:solidFill>
                  <a:srgbClr val="FF0000"/>
                </a:solidFill>
              </a:rPr>
              <a:t>lista.append</a:t>
            </a:r>
            <a:r>
              <a:rPr lang="es-PE" sz="1800" b="1" dirty="0" smtClean="0">
                <a:solidFill>
                  <a:srgbClr val="FF0000"/>
                </a:solidFill>
              </a:rPr>
              <a:t>(a)</a:t>
            </a:r>
          </a:p>
          <a:p>
            <a:pPr marL="95250" indent="0">
              <a:buNone/>
            </a:pPr>
            <a:r>
              <a:rPr lang="es-PE" sz="1800" b="1" dirty="0" smtClean="0">
                <a:solidFill>
                  <a:srgbClr val="FF0000"/>
                </a:solidFill>
              </a:rPr>
              <a:t>    a=</a:t>
            </a:r>
            <a:r>
              <a:rPr lang="es-PE" sz="1800" b="1" dirty="0" err="1" smtClean="0">
                <a:solidFill>
                  <a:srgbClr val="FF0000"/>
                </a:solidFill>
              </a:rPr>
              <a:t>int</a:t>
            </a:r>
            <a:r>
              <a:rPr lang="es-PE" sz="1800" b="1" dirty="0" smtClean="0">
                <a:solidFill>
                  <a:srgbClr val="FF0000"/>
                </a:solidFill>
              </a:rPr>
              <a:t>(input("Ingresar valor (0 para finalizar):"))</a:t>
            </a:r>
          </a:p>
          <a:p>
            <a:pPr marL="95250" indent="0">
              <a:buNone/>
            </a:pPr>
            <a:r>
              <a:rPr lang="es-PE" sz="1800" b="1" dirty="0" err="1" smtClean="0">
                <a:solidFill>
                  <a:srgbClr val="FF0000"/>
                </a:solidFill>
              </a:rPr>
              <a:t>print</a:t>
            </a:r>
            <a:r>
              <a:rPr lang="es-PE" sz="1800" b="1" dirty="0" smtClean="0">
                <a:solidFill>
                  <a:srgbClr val="FF0000"/>
                </a:solidFill>
              </a:rPr>
              <a:t>("</a:t>
            </a:r>
            <a:r>
              <a:rPr lang="es-PE" sz="1800" b="1" dirty="0" err="1" smtClean="0">
                <a:solidFill>
                  <a:srgbClr val="FF0000"/>
                </a:solidFill>
              </a:rPr>
              <a:t>Tamano</a:t>
            </a:r>
            <a:r>
              <a:rPr lang="es-PE" sz="1800" b="1" dirty="0" smtClean="0">
                <a:solidFill>
                  <a:srgbClr val="FF0000"/>
                </a:solidFill>
              </a:rPr>
              <a:t> de la lista:")</a:t>
            </a:r>
          </a:p>
          <a:p>
            <a:pPr marL="95250" indent="0">
              <a:buNone/>
            </a:pPr>
            <a:r>
              <a:rPr lang="es-PE" sz="1800" b="1" dirty="0" err="1" smtClean="0">
                <a:solidFill>
                  <a:srgbClr val="FF0000"/>
                </a:solidFill>
              </a:rPr>
              <a:t>print</a:t>
            </a:r>
            <a:r>
              <a:rPr lang="es-PE" sz="1800" b="1" dirty="0" smtClean="0">
                <a:solidFill>
                  <a:srgbClr val="FF0000"/>
                </a:solidFill>
              </a:rPr>
              <a:t>(</a:t>
            </a:r>
            <a:r>
              <a:rPr lang="es-PE" sz="1800" b="1" dirty="0" err="1" smtClean="0">
                <a:solidFill>
                  <a:srgbClr val="FF0000"/>
                </a:solidFill>
              </a:rPr>
              <a:t>len</a:t>
            </a:r>
            <a:r>
              <a:rPr lang="es-PE" sz="1800" b="1" dirty="0" smtClean="0">
                <a:solidFill>
                  <a:srgbClr val="FF0000"/>
                </a:solidFill>
              </a:rPr>
              <a:t>(lista))</a:t>
            </a:r>
            <a:endParaRPr lang="es-PE" sz="1800" b="1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4140" y="1958880"/>
            <a:ext cx="4525513" cy="3924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6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9433" y="286603"/>
            <a:ext cx="10495128" cy="1187356"/>
          </a:xfrm>
        </p:spPr>
        <p:txBody>
          <a:bodyPr/>
          <a:lstStyle/>
          <a:p>
            <a:r>
              <a:rPr lang="es-PE" sz="2400" b="1" dirty="0"/>
              <a:t>EJERCICIO </a:t>
            </a:r>
            <a:r>
              <a:rPr lang="es-PE" sz="2400" b="1" dirty="0" smtClean="0"/>
              <a:t>3:Crear una lista que almacene n múltiplos de un número entero, muestre los valores de la lista.</a:t>
            </a:r>
            <a:endParaRPr lang="es-PE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1986" y="1978001"/>
            <a:ext cx="5463029" cy="453105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800" dirty="0" err="1" smtClean="0">
                <a:solidFill>
                  <a:srgbClr val="FF0000"/>
                </a:solidFill>
              </a:rPr>
              <a:t>mult</a:t>
            </a:r>
            <a:r>
              <a:rPr lang="es-PE" sz="1800" dirty="0" smtClean="0">
                <a:solidFill>
                  <a:srgbClr val="FF0000"/>
                </a:solidFill>
              </a:rPr>
              <a:t>=[]</a:t>
            </a:r>
            <a:endParaRPr lang="es-PE" sz="1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800" dirty="0">
                <a:solidFill>
                  <a:srgbClr val="FF0000"/>
                </a:solidFill>
              </a:rPr>
              <a:t>m=</a:t>
            </a:r>
            <a:r>
              <a:rPr lang="es-PE" sz="1800" dirty="0" err="1">
                <a:solidFill>
                  <a:srgbClr val="FF0000"/>
                </a:solidFill>
              </a:rPr>
              <a:t>int</a:t>
            </a:r>
            <a:r>
              <a:rPr lang="es-PE" sz="1800" dirty="0">
                <a:solidFill>
                  <a:srgbClr val="FF0000"/>
                </a:solidFill>
              </a:rPr>
              <a:t>(input("Ingrese un número entero:"))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800" dirty="0">
                <a:solidFill>
                  <a:srgbClr val="FF0000"/>
                </a:solidFill>
              </a:rPr>
              <a:t>n=</a:t>
            </a:r>
            <a:r>
              <a:rPr lang="es-PE" sz="1800" dirty="0" err="1">
                <a:solidFill>
                  <a:srgbClr val="FF0000"/>
                </a:solidFill>
              </a:rPr>
              <a:t>int</a:t>
            </a:r>
            <a:r>
              <a:rPr lang="es-PE" sz="1800" dirty="0">
                <a:solidFill>
                  <a:srgbClr val="FF0000"/>
                </a:solidFill>
              </a:rPr>
              <a:t>(input("Ingrese el total de </a:t>
            </a:r>
            <a:r>
              <a:rPr lang="es-PE" sz="1800" dirty="0" smtClean="0">
                <a:solidFill>
                  <a:srgbClr val="FF0000"/>
                </a:solidFill>
              </a:rPr>
              <a:t>múltiplos </a:t>
            </a:r>
            <a:r>
              <a:rPr lang="es-PE" sz="1800" dirty="0">
                <a:solidFill>
                  <a:srgbClr val="FF0000"/>
                </a:solidFill>
              </a:rPr>
              <a:t>a obtener del número:"))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800" dirty="0" err="1">
                <a:solidFill>
                  <a:srgbClr val="FF0000"/>
                </a:solidFill>
              </a:rPr>
              <a:t>for</a:t>
            </a:r>
            <a:r>
              <a:rPr lang="es-PE" sz="1800" dirty="0">
                <a:solidFill>
                  <a:srgbClr val="FF0000"/>
                </a:solidFill>
              </a:rPr>
              <a:t> i in </a:t>
            </a:r>
            <a:r>
              <a:rPr lang="es-PE" sz="1800" dirty="0" err="1">
                <a:solidFill>
                  <a:srgbClr val="FF0000"/>
                </a:solidFill>
              </a:rPr>
              <a:t>range</a:t>
            </a:r>
            <a:r>
              <a:rPr lang="es-PE" sz="1800" dirty="0">
                <a:solidFill>
                  <a:srgbClr val="FF0000"/>
                </a:solidFill>
              </a:rPr>
              <a:t>(n):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800" dirty="0">
                <a:solidFill>
                  <a:srgbClr val="FF0000"/>
                </a:solidFill>
              </a:rPr>
              <a:t>    </a:t>
            </a:r>
            <a:r>
              <a:rPr lang="es-PE" sz="1800" dirty="0" smtClean="0">
                <a:solidFill>
                  <a:srgbClr val="FF0000"/>
                </a:solidFill>
              </a:rPr>
              <a:t>m=m</a:t>
            </a:r>
            <a:r>
              <a:rPr lang="es-PE" sz="1800" dirty="0">
                <a:solidFill>
                  <a:srgbClr val="FF0000"/>
                </a:solidFill>
              </a:rPr>
              <a:t>*(i+1)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800" dirty="0">
                <a:solidFill>
                  <a:srgbClr val="FF0000"/>
                </a:solidFill>
              </a:rPr>
              <a:t>    </a:t>
            </a:r>
            <a:r>
              <a:rPr lang="es-PE" sz="1800" dirty="0" err="1" smtClean="0">
                <a:solidFill>
                  <a:srgbClr val="FF0000"/>
                </a:solidFill>
              </a:rPr>
              <a:t>mult.append</a:t>
            </a:r>
            <a:r>
              <a:rPr lang="es-PE" sz="1800" dirty="0" smtClean="0">
                <a:solidFill>
                  <a:srgbClr val="FF0000"/>
                </a:solidFill>
              </a:rPr>
              <a:t>(m)</a:t>
            </a:r>
            <a:endParaRPr lang="es-PE" sz="1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800" dirty="0" err="1" smtClean="0">
                <a:solidFill>
                  <a:srgbClr val="FF0000"/>
                </a:solidFill>
              </a:rPr>
              <a:t>print</a:t>
            </a:r>
            <a:r>
              <a:rPr lang="es-PE" sz="1800" dirty="0" smtClean="0">
                <a:solidFill>
                  <a:srgbClr val="FF0000"/>
                </a:solidFill>
              </a:rPr>
              <a:t>(</a:t>
            </a:r>
            <a:r>
              <a:rPr lang="es-PE" sz="1800" dirty="0" err="1" smtClean="0">
                <a:solidFill>
                  <a:srgbClr val="FF0000"/>
                </a:solidFill>
              </a:rPr>
              <a:t>mult</a:t>
            </a:r>
            <a:r>
              <a:rPr lang="es-PE" sz="1800" dirty="0" smtClean="0">
                <a:solidFill>
                  <a:srgbClr val="FF0000"/>
                </a:solidFill>
              </a:rPr>
              <a:t>)</a:t>
            </a:r>
            <a:endParaRPr lang="es-PE" sz="1800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3913" y="1978001"/>
            <a:ext cx="5330016" cy="3562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51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552" y="286603"/>
            <a:ext cx="9929884" cy="1187356"/>
          </a:xfrm>
        </p:spPr>
        <p:txBody>
          <a:bodyPr/>
          <a:lstStyle/>
          <a:p>
            <a:r>
              <a:rPr lang="es-PE" sz="2000" b="1" dirty="0"/>
              <a:t>EJERCICIO </a:t>
            </a:r>
            <a:r>
              <a:rPr lang="es-PE" sz="2000" b="1" dirty="0" smtClean="0"/>
              <a:t>4: Ingresar por teclado y almacenar en una lista las alturas de 5 </a:t>
            </a:r>
            <a:r>
              <a:rPr lang="es-PE" sz="2000" b="1" dirty="0" smtClean="0"/>
              <a:t>personas (metros). </a:t>
            </a:r>
            <a:r>
              <a:rPr lang="es-PE" sz="2000" b="1" dirty="0" smtClean="0"/>
              <a:t>Obtener el promedio de las mismas. Contar cuántas personas son más  altas que el promedio y cuántas más bajas.</a:t>
            </a:r>
            <a:endParaRPr lang="es-PE" sz="2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1986" y="1815152"/>
            <a:ext cx="5913405" cy="4872251"/>
          </a:xfrm>
        </p:spPr>
        <p:txBody>
          <a:bodyPr>
            <a:noAutofit/>
          </a:bodyPr>
          <a:lstStyle/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>
                <a:solidFill>
                  <a:srgbClr val="FF0000"/>
                </a:solidFill>
              </a:rPr>
              <a:t>alturas=[]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>
                <a:solidFill>
                  <a:srgbClr val="FF0000"/>
                </a:solidFill>
              </a:rPr>
              <a:t>suma=0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 err="1">
                <a:solidFill>
                  <a:srgbClr val="FF0000"/>
                </a:solidFill>
              </a:rPr>
              <a:t>for</a:t>
            </a:r>
            <a:r>
              <a:rPr lang="es-PE" sz="1400" dirty="0">
                <a:solidFill>
                  <a:srgbClr val="FF0000"/>
                </a:solidFill>
              </a:rPr>
              <a:t> x in </a:t>
            </a:r>
            <a:r>
              <a:rPr lang="es-PE" sz="1400" dirty="0" err="1">
                <a:solidFill>
                  <a:srgbClr val="FF0000"/>
                </a:solidFill>
              </a:rPr>
              <a:t>range</a:t>
            </a:r>
            <a:r>
              <a:rPr lang="es-PE" sz="1400" dirty="0">
                <a:solidFill>
                  <a:srgbClr val="FF0000"/>
                </a:solidFill>
              </a:rPr>
              <a:t>(5):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>
                <a:solidFill>
                  <a:srgbClr val="FF0000"/>
                </a:solidFill>
              </a:rPr>
              <a:t>    a=</a:t>
            </a:r>
            <a:r>
              <a:rPr lang="es-PE" sz="1400" dirty="0" err="1">
                <a:solidFill>
                  <a:srgbClr val="FF0000"/>
                </a:solidFill>
              </a:rPr>
              <a:t>float</a:t>
            </a:r>
            <a:r>
              <a:rPr lang="es-PE" sz="1400" dirty="0">
                <a:solidFill>
                  <a:srgbClr val="FF0000"/>
                </a:solidFill>
              </a:rPr>
              <a:t>(input("Ingrese la altura " + </a:t>
            </a:r>
            <a:r>
              <a:rPr lang="es-PE" sz="1400" dirty="0" err="1">
                <a:solidFill>
                  <a:srgbClr val="FF0000"/>
                </a:solidFill>
              </a:rPr>
              <a:t>str</a:t>
            </a:r>
            <a:r>
              <a:rPr lang="es-PE" sz="1400" dirty="0">
                <a:solidFill>
                  <a:srgbClr val="FF0000"/>
                </a:solidFill>
              </a:rPr>
              <a:t>(x+1) + ":"))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>
                <a:solidFill>
                  <a:srgbClr val="FF0000"/>
                </a:solidFill>
              </a:rPr>
              <a:t>    </a:t>
            </a:r>
            <a:r>
              <a:rPr lang="es-PE" sz="1400" dirty="0" err="1">
                <a:solidFill>
                  <a:srgbClr val="FF0000"/>
                </a:solidFill>
              </a:rPr>
              <a:t>alturas.append</a:t>
            </a:r>
            <a:r>
              <a:rPr lang="es-PE" sz="1400" dirty="0">
                <a:solidFill>
                  <a:srgbClr val="FF0000"/>
                </a:solidFill>
              </a:rPr>
              <a:t>(a)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>
                <a:solidFill>
                  <a:srgbClr val="FF0000"/>
                </a:solidFill>
              </a:rPr>
              <a:t>    suma=</a:t>
            </a:r>
            <a:r>
              <a:rPr lang="es-PE" sz="1400" dirty="0" err="1">
                <a:solidFill>
                  <a:srgbClr val="FF0000"/>
                </a:solidFill>
              </a:rPr>
              <a:t>suma+a</a:t>
            </a:r>
            <a:endParaRPr lang="es-PE" sz="1400" dirty="0">
              <a:solidFill>
                <a:srgbClr val="FF0000"/>
              </a:solidFill>
            </a:endParaRP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 err="1">
                <a:solidFill>
                  <a:srgbClr val="FF0000"/>
                </a:solidFill>
              </a:rPr>
              <a:t>print</a:t>
            </a:r>
            <a:r>
              <a:rPr lang="es-PE" sz="1400" dirty="0">
                <a:solidFill>
                  <a:srgbClr val="FF0000"/>
                </a:solidFill>
              </a:rPr>
              <a:t>("Las alturas ingresadas son")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 err="1">
                <a:solidFill>
                  <a:srgbClr val="FF0000"/>
                </a:solidFill>
              </a:rPr>
              <a:t>print</a:t>
            </a:r>
            <a:r>
              <a:rPr lang="es-PE" sz="1400" dirty="0">
                <a:solidFill>
                  <a:srgbClr val="FF0000"/>
                </a:solidFill>
              </a:rPr>
              <a:t>(alturas)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 err="1">
                <a:solidFill>
                  <a:srgbClr val="FF0000"/>
                </a:solidFill>
              </a:rPr>
              <a:t>prom</a:t>
            </a:r>
            <a:r>
              <a:rPr lang="es-PE" sz="1400" dirty="0">
                <a:solidFill>
                  <a:srgbClr val="FF0000"/>
                </a:solidFill>
              </a:rPr>
              <a:t>=suma/5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 err="1">
                <a:solidFill>
                  <a:srgbClr val="FF0000"/>
                </a:solidFill>
              </a:rPr>
              <a:t>print</a:t>
            </a:r>
            <a:r>
              <a:rPr lang="es-PE" sz="1400" dirty="0">
                <a:solidFill>
                  <a:srgbClr val="FF0000"/>
                </a:solidFill>
              </a:rPr>
              <a:t>("El promedio de las alturas es")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 err="1">
                <a:solidFill>
                  <a:srgbClr val="FF0000"/>
                </a:solidFill>
              </a:rPr>
              <a:t>print</a:t>
            </a:r>
            <a:r>
              <a:rPr lang="es-PE" sz="1400" dirty="0">
                <a:solidFill>
                  <a:srgbClr val="FF0000"/>
                </a:solidFill>
              </a:rPr>
              <a:t>(</a:t>
            </a:r>
            <a:r>
              <a:rPr lang="es-PE" sz="1400" dirty="0" err="1">
                <a:solidFill>
                  <a:srgbClr val="FF0000"/>
                </a:solidFill>
              </a:rPr>
              <a:t>prom</a:t>
            </a:r>
            <a:r>
              <a:rPr lang="es-PE" sz="1400" dirty="0">
                <a:solidFill>
                  <a:srgbClr val="FF0000"/>
                </a:solidFill>
              </a:rPr>
              <a:t>)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 err="1">
                <a:solidFill>
                  <a:srgbClr val="FF0000"/>
                </a:solidFill>
              </a:rPr>
              <a:t>alt</a:t>
            </a:r>
            <a:r>
              <a:rPr lang="es-PE" sz="1400" dirty="0">
                <a:solidFill>
                  <a:srgbClr val="FF0000"/>
                </a:solidFill>
              </a:rPr>
              <a:t>=0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 err="1">
                <a:solidFill>
                  <a:srgbClr val="FF0000"/>
                </a:solidFill>
              </a:rPr>
              <a:t>baj</a:t>
            </a:r>
            <a:r>
              <a:rPr lang="es-PE" sz="1400" dirty="0">
                <a:solidFill>
                  <a:srgbClr val="FF0000"/>
                </a:solidFill>
              </a:rPr>
              <a:t>=0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 err="1">
                <a:solidFill>
                  <a:srgbClr val="FF0000"/>
                </a:solidFill>
              </a:rPr>
              <a:t>for</a:t>
            </a:r>
            <a:r>
              <a:rPr lang="es-PE" sz="1400" dirty="0">
                <a:solidFill>
                  <a:srgbClr val="FF0000"/>
                </a:solidFill>
              </a:rPr>
              <a:t> x in </a:t>
            </a:r>
            <a:r>
              <a:rPr lang="es-PE" sz="1400" dirty="0" err="1">
                <a:solidFill>
                  <a:srgbClr val="FF0000"/>
                </a:solidFill>
              </a:rPr>
              <a:t>range</a:t>
            </a:r>
            <a:r>
              <a:rPr lang="es-PE" sz="1400" dirty="0">
                <a:solidFill>
                  <a:srgbClr val="FF0000"/>
                </a:solidFill>
              </a:rPr>
              <a:t>(5):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>
                <a:solidFill>
                  <a:srgbClr val="FF0000"/>
                </a:solidFill>
              </a:rPr>
              <a:t>    </a:t>
            </a:r>
            <a:r>
              <a:rPr lang="es-PE" sz="1400" dirty="0" err="1">
                <a:solidFill>
                  <a:srgbClr val="FF0000"/>
                </a:solidFill>
              </a:rPr>
              <a:t>if</a:t>
            </a:r>
            <a:r>
              <a:rPr lang="es-PE" sz="1400" dirty="0">
                <a:solidFill>
                  <a:srgbClr val="FF0000"/>
                </a:solidFill>
              </a:rPr>
              <a:t> alturas[x]&gt;</a:t>
            </a:r>
            <a:r>
              <a:rPr lang="es-PE" sz="1400" dirty="0" err="1">
                <a:solidFill>
                  <a:srgbClr val="FF0000"/>
                </a:solidFill>
              </a:rPr>
              <a:t>prom</a:t>
            </a:r>
            <a:r>
              <a:rPr lang="es-PE" sz="1400" dirty="0">
                <a:solidFill>
                  <a:srgbClr val="FF0000"/>
                </a:solidFill>
              </a:rPr>
              <a:t>: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>
                <a:solidFill>
                  <a:srgbClr val="FF0000"/>
                </a:solidFill>
              </a:rPr>
              <a:t>       </a:t>
            </a:r>
            <a:r>
              <a:rPr lang="es-PE" sz="1400" dirty="0" err="1">
                <a:solidFill>
                  <a:srgbClr val="FF0000"/>
                </a:solidFill>
              </a:rPr>
              <a:t>alt</a:t>
            </a:r>
            <a:r>
              <a:rPr lang="es-PE" sz="1400" dirty="0">
                <a:solidFill>
                  <a:srgbClr val="FF0000"/>
                </a:solidFill>
              </a:rPr>
              <a:t>=alt+1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>
                <a:solidFill>
                  <a:srgbClr val="FF0000"/>
                </a:solidFill>
              </a:rPr>
              <a:t>    </a:t>
            </a:r>
            <a:r>
              <a:rPr lang="es-PE" sz="1400" dirty="0" err="1">
                <a:solidFill>
                  <a:srgbClr val="FF0000"/>
                </a:solidFill>
              </a:rPr>
              <a:t>else</a:t>
            </a:r>
            <a:r>
              <a:rPr lang="es-PE" sz="1400" dirty="0">
                <a:solidFill>
                  <a:srgbClr val="FF0000"/>
                </a:solidFill>
              </a:rPr>
              <a:t>: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>
                <a:solidFill>
                  <a:srgbClr val="FF0000"/>
                </a:solidFill>
              </a:rPr>
              <a:t>        </a:t>
            </a:r>
            <a:r>
              <a:rPr lang="es-PE" sz="1400" dirty="0" err="1">
                <a:solidFill>
                  <a:srgbClr val="FF0000"/>
                </a:solidFill>
              </a:rPr>
              <a:t>if</a:t>
            </a:r>
            <a:r>
              <a:rPr lang="es-PE" sz="1400" dirty="0">
                <a:solidFill>
                  <a:srgbClr val="FF0000"/>
                </a:solidFill>
              </a:rPr>
              <a:t> alturas[x]&lt;</a:t>
            </a:r>
            <a:r>
              <a:rPr lang="es-PE" sz="1400" dirty="0" err="1">
                <a:solidFill>
                  <a:srgbClr val="FF0000"/>
                </a:solidFill>
              </a:rPr>
              <a:t>prom</a:t>
            </a:r>
            <a:r>
              <a:rPr lang="es-PE" sz="1400" dirty="0">
                <a:solidFill>
                  <a:srgbClr val="FF0000"/>
                </a:solidFill>
              </a:rPr>
              <a:t>: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>
                <a:solidFill>
                  <a:srgbClr val="FF0000"/>
                </a:solidFill>
              </a:rPr>
              <a:t>            </a:t>
            </a:r>
            <a:r>
              <a:rPr lang="es-PE" sz="1400" dirty="0" err="1">
                <a:solidFill>
                  <a:srgbClr val="FF0000"/>
                </a:solidFill>
              </a:rPr>
              <a:t>baj</a:t>
            </a:r>
            <a:r>
              <a:rPr lang="es-PE" sz="1400" dirty="0">
                <a:solidFill>
                  <a:srgbClr val="FF0000"/>
                </a:solidFill>
              </a:rPr>
              <a:t>=baj+1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 err="1">
                <a:solidFill>
                  <a:srgbClr val="FF0000"/>
                </a:solidFill>
              </a:rPr>
              <a:t>print</a:t>
            </a:r>
            <a:r>
              <a:rPr lang="es-PE" sz="1400" dirty="0">
                <a:solidFill>
                  <a:srgbClr val="FF0000"/>
                </a:solidFill>
              </a:rPr>
              <a:t>("La cantidad de personas mas bajas al promedio es: " + </a:t>
            </a:r>
            <a:r>
              <a:rPr lang="es-PE" sz="1400" dirty="0" err="1">
                <a:solidFill>
                  <a:srgbClr val="FF0000"/>
                </a:solidFill>
              </a:rPr>
              <a:t>str</a:t>
            </a:r>
            <a:r>
              <a:rPr lang="es-PE" sz="1400" dirty="0">
                <a:solidFill>
                  <a:srgbClr val="FF0000"/>
                </a:solidFill>
              </a:rPr>
              <a:t>(</a:t>
            </a:r>
            <a:r>
              <a:rPr lang="es-PE" sz="1400" dirty="0" err="1">
                <a:solidFill>
                  <a:srgbClr val="FF0000"/>
                </a:solidFill>
              </a:rPr>
              <a:t>baj</a:t>
            </a:r>
            <a:r>
              <a:rPr lang="es-PE" sz="1400" dirty="0">
                <a:solidFill>
                  <a:srgbClr val="FF0000"/>
                </a:solidFill>
              </a:rPr>
              <a:t>))</a:t>
            </a:r>
          </a:p>
          <a:p>
            <a:pPr marL="952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1400" dirty="0" err="1">
                <a:solidFill>
                  <a:srgbClr val="FF0000"/>
                </a:solidFill>
              </a:rPr>
              <a:t>print</a:t>
            </a:r>
            <a:r>
              <a:rPr lang="es-PE" sz="1400" dirty="0">
                <a:solidFill>
                  <a:srgbClr val="FF0000"/>
                </a:solidFill>
              </a:rPr>
              <a:t>("La cantidad de personas mas altas al promedio es:" + </a:t>
            </a:r>
            <a:r>
              <a:rPr lang="es-PE" sz="1400" dirty="0" err="1">
                <a:solidFill>
                  <a:srgbClr val="FF0000"/>
                </a:solidFill>
              </a:rPr>
              <a:t>str</a:t>
            </a:r>
            <a:r>
              <a:rPr lang="es-PE" sz="1400" dirty="0">
                <a:solidFill>
                  <a:srgbClr val="FF0000"/>
                </a:solidFill>
              </a:rPr>
              <a:t>(</a:t>
            </a:r>
            <a:r>
              <a:rPr lang="es-PE" sz="1400" dirty="0" err="1">
                <a:solidFill>
                  <a:srgbClr val="FF0000"/>
                </a:solidFill>
              </a:rPr>
              <a:t>alt</a:t>
            </a:r>
            <a:r>
              <a:rPr lang="es-PE" sz="1400" dirty="0">
                <a:solidFill>
                  <a:srgbClr val="FF0000"/>
                </a:solidFill>
              </a:rPr>
              <a:t>))</a:t>
            </a:r>
            <a:endParaRPr lang="es-PE" sz="1400" dirty="0" smtClean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9940" y="1963003"/>
            <a:ext cx="4371975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264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EJERCICIOS:</a:t>
            </a:r>
            <a:br>
              <a:rPr lang="es-PE" dirty="0" smtClean="0"/>
            </a:br>
            <a:r>
              <a:rPr lang="es-PE" dirty="0" smtClean="0"/>
              <a:t>Analizar los siguientes casos,  y decir que datos de salida se obtiene</a:t>
            </a:r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800" dirty="0"/>
              <a:t>CASO 1</a:t>
            </a:r>
            <a:r>
              <a:rPr lang="es-PE" sz="2800" dirty="0" smtClean="0"/>
              <a:t>:</a:t>
            </a:r>
            <a:endParaRPr lang="es-PE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dirty="0"/>
              <a:t>nombre = "María"</a:t>
            </a:r>
          </a:p>
          <a:p>
            <a:pPr marL="0" indent="0">
              <a:buNone/>
            </a:pPr>
            <a:r>
              <a:rPr lang="es-PE" sz="2800" dirty="0"/>
              <a:t>edad = 25</a:t>
            </a:r>
          </a:p>
          <a:p>
            <a:pPr marL="0" indent="0">
              <a:buNone/>
            </a:pPr>
            <a:r>
              <a:rPr lang="es-PE" sz="2800" dirty="0"/>
              <a:t>lista = [nombre, edad]</a:t>
            </a:r>
          </a:p>
          <a:p>
            <a:pPr marL="0" indent="0">
              <a:buNone/>
            </a:pPr>
            <a:r>
              <a:rPr lang="es-PE" sz="2800" dirty="0" err="1"/>
              <a:t>print</a:t>
            </a:r>
            <a:r>
              <a:rPr lang="es-PE" sz="2800" dirty="0"/>
              <a:t>(lista)</a:t>
            </a:r>
            <a:endParaRPr lang="es-PE" sz="2800" b="1" dirty="0">
              <a:solidFill>
                <a:srgbClr val="FF0000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800" dirty="0" smtClean="0"/>
              <a:t>CASO 2:</a:t>
            </a:r>
            <a:endParaRPr lang="es-PE" sz="28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dirty="0"/>
              <a:t>lista1 = [10, 20, 30, 40]</a:t>
            </a:r>
          </a:p>
          <a:p>
            <a:pPr marL="0" indent="0">
              <a:buNone/>
            </a:pPr>
            <a:r>
              <a:rPr lang="es-PE" sz="2800" dirty="0"/>
              <a:t>lista2 = [30, 20]</a:t>
            </a:r>
          </a:p>
          <a:p>
            <a:pPr marL="0" indent="0">
              <a:buNone/>
            </a:pPr>
            <a:r>
              <a:rPr lang="es-PE" sz="2800" dirty="0"/>
              <a:t>lista = lista1 + lista2 + lista1</a:t>
            </a:r>
          </a:p>
          <a:p>
            <a:pPr marL="0" indent="0">
              <a:buNone/>
            </a:pPr>
            <a:r>
              <a:rPr lang="es-PE" sz="2800" dirty="0" err="1"/>
              <a:t>print</a:t>
            </a:r>
            <a:r>
              <a:rPr lang="es-PE" sz="2800" dirty="0"/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343063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88111" y="2470387"/>
            <a:ext cx="7765577" cy="5048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PE" sz="3200" b="1" dirty="0" smtClean="0"/>
              <a:t>CASO </a:t>
            </a:r>
            <a:r>
              <a:rPr lang="es-PE" sz="3200" b="1" dirty="0"/>
              <a:t>3</a:t>
            </a:r>
            <a:r>
              <a:rPr lang="es-PE" sz="3200" b="1" dirty="0" smtClean="0"/>
              <a:t>:</a:t>
            </a:r>
          </a:p>
          <a:p>
            <a:pPr marL="0" indent="0">
              <a:buNone/>
            </a:pPr>
            <a:endParaRPr lang="es-PE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088111" y="3296019"/>
            <a:ext cx="776557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dirty="0"/>
              <a:t>letras = ["A", "B", "C", "D", "E", "F", "G", "H"]</a:t>
            </a:r>
          </a:p>
          <a:p>
            <a:r>
              <a:rPr lang="pt-BR" sz="3200" dirty="0" err="1"/>
              <a:t>del</a:t>
            </a:r>
            <a:r>
              <a:rPr lang="pt-BR" sz="3200" dirty="0"/>
              <a:t> letras[100:200]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(letras)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7541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65669"/>
            <a:ext cx="4771030" cy="5048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PE" sz="2800" b="1" dirty="0" smtClean="0"/>
              <a:t>CASO 4:</a:t>
            </a:r>
          </a:p>
          <a:p>
            <a:pPr marL="0" indent="0">
              <a:buNone/>
            </a:pPr>
            <a:endParaRPr lang="es-PE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38200" y="3018007"/>
            <a:ext cx="477103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800" dirty="0"/>
              <a:t>letras = ["A", "B", "C"]</a:t>
            </a:r>
          </a:p>
          <a:p>
            <a:r>
              <a:rPr lang="es-PE" sz="2800" dirty="0" err="1"/>
              <a:t>print</a:t>
            </a:r>
            <a:r>
              <a:rPr lang="es-PE" sz="2800" dirty="0"/>
              <a:t>(letras)</a:t>
            </a:r>
          </a:p>
          <a:p>
            <a:r>
              <a:rPr lang="es-PE" sz="2800" dirty="0" err="1"/>
              <a:t>for</a:t>
            </a:r>
            <a:r>
              <a:rPr lang="es-PE" sz="2800" dirty="0"/>
              <a:t> i in </a:t>
            </a:r>
            <a:r>
              <a:rPr lang="es-PE" sz="2800" dirty="0" err="1"/>
              <a:t>range</a:t>
            </a:r>
            <a:r>
              <a:rPr lang="es-PE" sz="2800" dirty="0"/>
              <a:t>(</a:t>
            </a:r>
            <a:r>
              <a:rPr lang="es-PE" sz="2800" dirty="0" err="1"/>
              <a:t>len</a:t>
            </a:r>
            <a:r>
              <a:rPr lang="es-PE" sz="2800" dirty="0"/>
              <a:t>(letras)):</a:t>
            </a:r>
          </a:p>
          <a:p>
            <a:r>
              <a:rPr lang="es-PE" sz="2800" dirty="0"/>
              <a:t>    letras[i] = "X"</a:t>
            </a:r>
          </a:p>
          <a:p>
            <a:r>
              <a:rPr lang="es-PE" sz="2800" dirty="0"/>
              <a:t>    </a:t>
            </a:r>
            <a:r>
              <a:rPr lang="es-PE" sz="2800" dirty="0" err="1"/>
              <a:t>print</a:t>
            </a:r>
            <a:r>
              <a:rPr lang="es-PE" sz="2800" dirty="0"/>
              <a:t>(letras</a:t>
            </a:r>
            <a:r>
              <a:rPr lang="es-PE" sz="2800" dirty="0" smtClean="0"/>
              <a:t>)</a:t>
            </a:r>
          </a:p>
          <a:p>
            <a:endParaRPr lang="es-PE" sz="28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089458" y="2265669"/>
            <a:ext cx="4802791" cy="50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z="2800" b="1" dirty="0" smtClean="0"/>
              <a:t>CASO 5: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089459" y="3018007"/>
            <a:ext cx="541302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2800" dirty="0" err="1" smtClean="0"/>
              <a:t>per_autoriz</a:t>
            </a:r>
            <a:r>
              <a:rPr lang="es-PE" sz="2800" dirty="0" smtClean="0"/>
              <a:t> </a:t>
            </a:r>
            <a:r>
              <a:rPr lang="es-PE" sz="2800" dirty="0"/>
              <a:t>= ["Alberto", "Carmen"]</a:t>
            </a:r>
          </a:p>
          <a:p>
            <a:r>
              <a:rPr lang="es-PE" sz="2800" dirty="0" err="1" smtClean="0"/>
              <a:t>nom</a:t>
            </a:r>
            <a:r>
              <a:rPr lang="es-PE" sz="2800" dirty="0" smtClean="0"/>
              <a:t> </a:t>
            </a:r>
            <a:r>
              <a:rPr lang="es-PE" sz="2800" dirty="0"/>
              <a:t>= input("Dígame su nombre: ")</a:t>
            </a:r>
          </a:p>
          <a:p>
            <a:r>
              <a:rPr lang="es-PE" sz="2800" dirty="0" err="1"/>
              <a:t>if</a:t>
            </a:r>
            <a:r>
              <a:rPr lang="es-PE" sz="2800" dirty="0"/>
              <a:t> </a:t>
            </a:r>
            <a:r>
              <a:rPr lang="es-PE" sz="2800" dirty="0" err="1" smtClean="0"/>
              <a:t>nom</a:t>
            </a:r>
            <a:r>
              <a:rPr lang="es-PE" sz="2800" dirty="0" smtClean="0"/>
              <a:t> </a:t>
            </a:r>
            <a:r>
              <a:rPr lang="es-PE" sz="2800" dirty="0"/>
              <a:t>in </a:t>
            </a:r>
            <a:r>
              <a:rPr lang="es-PE" sz="2800" dirty="0" err="1" smtClean="0"/>
              <a:t>per_autoriz</a:t>
            </a:r>
            <a:r>
              <a:rPr lang="es-PE" sz="2800" dirty="0" smtClean="0"/>
              <a:t>:</a:t>
            </a:r>
            <a:endParaRPr lang="es-PE" sz="2800" dirty="0"/>
          </a:p>
          <a:p>
            <a:r>
              <a:rPr lang="es-PE" sz="2800" dirty="0"/>
              <a:t>  </a:t>
            </a:r>
            <a:r>
              <a:rPr lang="es-PE" sz="2800" dirty="0" err="1"/>
              <a:t>print</a:t>
            </a:r>
            <a:r>
              <a:rPr lang="es-PE" sz="2800" dirty="0"/>
              <a:t>("Está autorizado")</a:t>
            </a:r>
          </a:p>
          <a:p>
            <a:r>
              <a:rPr lang="es-PE" sz="2800" dirty="0" err="1"/>
              <a:t>else</a:t>
            </a:r>
            <a:r>
              <a:rPr lang="es-PE" sz="2800" dirty="0"/>
              <a:t>:</a:t>
            </a:r>
          </a:p>
          <a:p>
            <a:r>
              <a:rPr lang="es-PE" sz="2800" dirty="0"/>
              <a:t>  </a:t>
            </a:r>
            <a:r>
              <a:rPr lang="es-PE" sz="2800" dirty="0" err="1"/>
              <a:t>print</a:t>
            </a:r>
            <a:r>
              <a:rPr lang="es-PE" sz="2800" dirty="0"/>
              <a:t>("No está autorizado")</a:t>
            </a:r>
          </a:p>
        </p:txBody>
      </p:sp>
    </p:spTree>
    <p:extLst>
      <p:ext uri="{BB962C8B-B14F-4D97-AF65-F5344CB8AC3E}">
        <p14:creationId xmlns:p14="http://schemas.microsoft.com/office/powerpoint/2010/main" val="24622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EJERCICIOS PROPUESTOS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4716" y="1815153"/>
            <a:ext cx="11655188" cy="4331006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endParaRPr lang="es-PE" dirty="0" smtClean="0"/>
          </a:p>
          <a:p>
            <a:pPr marL="457200" lvl="0" indent="-457200">
              <a:buFont typeface="+mj-lt"/>
              <a:buAutoNum type="arabicPeriod"/>
            </a:pPr>
            <a:r>
              <a:rPr lang="es-PE" b="1" dirty="0"/>
              <a:t>Se tiene un </a:t>
            </a:r>
            <a:r>
              <a:rPr lang="es-PE" b="1" dirty="0" smtClean="0"/>
              <a:t>vector(Lista) </a:t>
            </a:r>
            <a:r>
              <a:rPr lang="es-PE" b="1" dirty="0"/>
              <a:t>de 50 elementos de tipo entero, calcular el mayor y menor elemento e indicar cuál es la posición que ocupa el número en el vector respectivamente.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PE" b="1" dirty="0"/>
              <a:t>Se pide ingresar n caracteres a un </a:t>
            </a:r>
            <a:r>
              <a:rPr lang="es-PE" b="1" dirty="0" smtClean="0"/>
              <a:t>vector(Lista) </a:t>
            </a:r>
            <a:r>
              <a:rPr lang="es-PE" b="1" dirty="0"/>
              <a:t>de tipo carácter , muestre el total de cada vocal y consonantes respectivamente.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PE" b="1" dirty="0"/>
              <a:t>Teniendo en cuenta un </a:t>
            </a:r>
            <a:r>
              <a:rPr lang="es-PE" b="1" dirty="0" smtClean="0"/>
              <a:t>Lista </a:t>
            </a:r>
            <a:r>
              <a:rPr lang="es-PE" b="1" dirty="0"/>
              <a:t>con notas finales de tipo real , realice el ingreso de notas e indique el promedio de dicho vector.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PE" b="1" dirty="0"/>
              <a:t>Se tiene un </a:t>
            </a:r>
            <a:r>
              <a:rPr lang="es-PE" b="1" dirty="0" smtClean="0"/>
              <a:t>Lista </a:t>
            </a:r>
            <a:r>
              <a:rPr lang="es-PE" b="1" dirty="0"/>
              <a:t>de n elementos de tipo entero  con números  al azar  entre 1……..10, indique cuántas veces se repite cada número en el vector.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PE" b="1" dirty="0"/>
              <a:t>se tiene un </a:t>
            </a:r>
            <a:r>
              <a:rPr lang="es-PE" b="1" dirty="0" smtClean="0"/>
              <a:t>Lista </a:t>
            </a:r>
            <a:r>
              <a:rPr lang="es-PE" b="1" dirty="0"/>
              <a:t>de n elementos </a:t>
            </a:r>
            <a:r>
              <a:rPr lang="es-PE" b="1" dirty="0" smtClean="0"/>
              <a:t>, </a:t>
            </a:r>
            <a:r>
              <a:rPr lang="es-PE" b="1" dirty="0"/>
              <a:t>visualice cuántos pares e impares hay en el vector.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PE" b="1" dirty="0"/>
              <a:t>Se tiene un </a:t>
            </a:r>
            <a:r>
              <a:rPr lang="es-PE" b="1" dirty="0" smtClean="0"/>
              <a:t>Lista </a:t>
            </a:r>
            <a:r>
              <a:rPr lang="es-PE" b="1" dirty="0"/>
              <a:t>donde se almacena las ventas mensuales de una empresa. visualice: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b="1" dirty="0"/>
              <a:t>El mes que es dieron las ventas máximas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b="1" dirty="0"/>
              <a:t>¿a cuánto ascendieron las ventas máximas?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El total de las </a:t>
            </a:r>
            <a:r>
              <a:rPr lang="en-US" b="1" dirty="0" err="1"/>
              <a:t>ventas</a:t>
            </a:r>
            <a:endParaRPr lang="es-PE" b="1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El </a:t>
            </a:r>
            <a:r>
              <a:rPr lang="en-US" b="1" dirty="0" err="1"/>
              <a:t>promedio</a:t>
            </a:r>
            <a:r>
              <a:rPr lang="en-US" b="1" dirty="0"/>
              <a:t> de </a:t>
            </a:r>
            <a:r>
              <a:rPr lang="en-US" b="1" dirty="0" err="1"/>
              <a:t>ventas</a:t>
            </a:r>
            <a:endParaRPr lang="es-PE" b="1" dirty="0"/>
          </a:p>
          <a:p>
            <a:pPr marL="457200" indent="-457200" algn="just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251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3600" b="1" dirty="0" smtClean="0"/>
              <a:t>CONTENIDO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dirty="0" smtClean="0"/>
              <a:t>¿Qué es un Vector?</a:t>
            </a:r>
          </a:p>
          <a:p>
            <a:r>
              <a:rPr lang="es-PE" sz="2800" dirty="0" smtClean="0"/>
              <a:t>Escritura y característica de los vectores</a:t>
            </a:r>
          </a:p>
          <a:p>
            <a:r>
              <a:rPr lang="es-PE" sz="2800" dirty="0" smtClean="0"/>
              <a:t>Construcción de arreglos unidimensionales (vector)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4745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Para  analizar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4022777" y="5361995"/>
            <a:ext cx="75464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¿Cómo inte</a:t>
            </a:r>
            <a:r>
              <a:rPr lang="es-E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rpretas estos datos</a:t>
            </a:r>
            <a:r>
              <a:rPr lang="es-ES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s-E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 descr="Resultado de imagen para caso real de uso de arreglos en programacion">
            <a:extLst>
              <a:ext uri="{FF2B5EF4-FFF2-40B4-BE49-F238E27FC236}">
                <a16:creationId xmlns:a16="http://schemas.microsoft.com/office/drawing/2014/main" id="{1533647C-8B20-4D34-BBC8-80EE30F3F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26" y="1863948"/>
            <a:ext cx="9706191" cy="3618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51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2800" b="1" dirty="0"/>
              <a:t>I</a:t>
            </a:r>
            <a:r>
              <a:rPr lang="es-PE" sz="2800" b="1" dirty="0" smtClean="0"/>
              <a:t>magínate </a:t>
            </a:r>
            <a:r>
              <a:rPr lang="es-PE" sz="2800" b="1" dirty="0"/>
              <a:t>que </a:t>
            </a:r>
            <a:r>
              <a:rPr lang="es-PE" sz="2800" b="1" dirty="0" smtClean="0"/>
              <a:t>guardas 10 libros en una caja y queda llena</a:t>
            </a:r>
            <a:endParaRPr lang="es-PE" sz="2800" dirty="0"/>
          </a:p>
          <a:p>
            <a:pPr marL="0" indent="0" algn="just">
              <a:buNone/>
            </a:pPr>
            <a:r>
              <a:rPr lang="es-PE" sz="2800" dirty="0" smtClean="0"/>
              <a:t> </a:t>
            </a:r>
          </a:p>
          <a:p>
            <a:pPr marL="0" indent="0" algn="ctr">
              <a:buNone/>
            </a:pPr>
            <a:r>
              <a:rPr lang="es-PE" sz="2800" b="1" dirty="0" smtClean="0">
                <a:solidFill>
                  <a:srgbClr val="FF0000"/>
                </a:solidFill>
              </a:rPr>
              <a:t>¿Los Libros estarán ubicados en un posición?</a:t>
            </a:r>
          </a:p>
          <a:p>
            <a:pPr marL="0" indent="0" algn="ctr">
              <a:buNone/>
            </a:pPr>
            <a:r>
              <a:rPr lang="es-PE" sz="2800" b="1" dirty="0" smtClean="0">
                <a:solidFill>
                  <a:srgbClr val="FF0000"/>
                </a:solidFill>
              </a:rPr>
              <a:t>¿Se podrá ingresar otro libro más?</a:t>
            </a:r>
          </a:p>
          <a:p>
            <a:pPr marL="0" indent="0" algn="ctr">
              <a:buNone/>
            </a:pPr>
            <a:endParaRPr lang="es-PE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3600" b="1" dirty="0" smtClean="0"/>
              <a:t>¿QUÉ ES UN ARREGLO?</a:t>
            </a:r>
            <a:endParaRPr lang="es-PE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4622442" cy="39214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600" dirty="0"/>
              <a:t>Conjuntos de datos de un mismo tipo que se almacenan temporalmente en la memoria.</a:t>
            </a:r>
          </a:p>
          <a:p>
            <a:pPr marL="0" indent="0" algn="just">
              <a:buNone/>
            </a:pPr>
            <a:endParaRPr lang="es-PE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413679" y="2224725"/>
            <a:ext cx="4855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b="1" u="sng" dirty="0" smtClean="0"/>
              <a:t>EJEMPLOS</a:t>
            </a:r>
            <a:r>
              <a:rPr lang="es-PE" sz="2000" dirty="0" smtClean="0"/>
              <a:t>:</a:t>
            </a:r>
          </a:p>
          <a:p>
            <a:pPr algn="just"/>
            <a:r>
              <a:rPr lang="es-PE" sz="2400" b="1" i="1" dirty="0">
                <a:solidFill>
                  <a:srgbClr val="FF0000"/>
                </a:solidFill>
              </a:rPr>
              <a:t>Supongamos que nos enfrentamos a un problema como este: Una empresa que cuenta con 150 empleados, desea establecer una estadística sobre los salarios de sus empleados, y quiere saber cuál es el salario promedio, y también cuántos de sus empleados gana entre 1500 y 2500</a:t>
            </a:r>
            <a:r>
              <a:rPr lang="es-PE" sz="2400" b="1" i="1" dirty="0" smtClean="0">
                <a:solidFill>
                  <a:srgbClr val="FF0000"/>
                </a:solidFill>
              </a:rPr>
              <a:t>.</a:t>
            </a:r>
            <a:endParaRPr lang="es-E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5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3600" b="1" dirty="0" smtClean="0"/>
              <a:t>TIPOS DE ARREGLOS</a:t>
            </a:r>
            <a:endParaRPr lang="es-PE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303042" cy="392143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ES" sz="3600" dirty="0" smtClean="0"/>
              <a:t>UNIDIMENSIONAL (</a:t>
            </a:r>
            <a:r>
              <a:rPr lang="es-ES" sz="3600" b="1" dirty="0" smtClean="0">
                <a:solidFill>
                  <a:srgbClr val="FF0000"/>
                </a:solidFill>
              </a:rPr>
              <a:t>VECTOR</a:t>
            </a:r>
            <a:r>
              <a:rPr lang="es-ES" sz="3600" dirty="0" smtClean="0"/>
              <a:t>)</a:t>
            </a:r>
          </a:p>
          <a:p>
            <a:pPr marL="0" indent="0" algn="just">
              <a:buNone/>
            </a:pPr>
            <a:endParaRPr lang="es-ES" sz="36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3600" dirty="0" smtClean="0"/>
              <a:t>BIDIMENSIONAL (</a:t>
            </a:r>
            <a:r>
              <a:rPr lang="es-ES" sz="3600" b="1" dirty="0" smtClean="0">
                <a:solidFill>
                  <a:srgbClr val="FF0000"/>
                </a:solidFill>
              </a:rPr>
              <a:t>MATRIZ</a:t>
            </a:r>
            <a:r>
              <a:rPr lang="es-ES" sz="3600" dirty="0" smtClean="0"/>
              <a:t>)</a:t>
            </a:r>
          </a:p>
          <a:p>
            <a:pPr marL="0" indent="0" algn="just">
              <a:buNone/>
            </a:pPr>
            <a:endParaRPr lang="es-ES" sz="36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3600" dirty="0" smtClean="0"/>
              <a:t>TRES A MAS DIMENSIONES</a:t>
            </a:r>
            <a:endParaRPr lang="es-ES" sz="3600" dirty="0"/>
          </a:p>
          <a:p>
            <a:pPr marL="0" indent="0" algn="just">
              <a:buNone/>
            </a:pPr>
            <a:endParaRPr lang="es-PE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7DE1CA-A3F8-42C4-88EA-5325C567F24E}"/>
              </a:ext>
            </a:extLst>
          </p:cNvPr>
          <p:cNvSpPr txBox="1"/>
          <p:nvPr/>
        </p:nvSpPr>
        <p:spPr>
          <a:xfrm>
            <a:off x="8168308" y="3205980"/>
            <a:ext cx="2080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FILA /COLUMNA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CCAD6AF-6CBE-4A5F-943D-DC924B4F6666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7094882" y="2755406"/>
            <a:ext cx="1073426" cy="6506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557DE1CA-A3F8-42C4-88EA-5325C567F24E}"/>
              </a:ext>
            </a:extLst>
          </p:cNvPr>
          <p:cNvSpPr txBox="1"/>
          <p:nvPr/>
        </p:nvSpPr>
        <p:spPr>
          <a:xfrm>
            <a:off x="8168308" y="4249603"/>
            <a:ext cx="2080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TABLA</a:t>
            </a:r>
            <a:endParaRPr lang="es-ES" sz="2000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CCAD6AF-6CBE-4A5F-943D-DC924B4F666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7094882" y="3799029"/>
            <a:ext cx="1073426" cy="6506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REPRESENTACIÓN GRÁFICA DE UN VECTOR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7B3A32-A6F7-4D1F-83F1-725F24527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38" y="2128472"/>
            <a:ext cx="8070261" cy="35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DECLARACIÓN DE UN VECTOR:  </a:t>
            </a:r>
            <a:r>
              <a:rPr lang="es-PE" dirty="0" err="1" smtClean="0"/>
              <a:t>Pseint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2117558"/>
            <a:ext cx="33902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/>
              <a:t>Dimensión vector(5) :</a:t>
            </a:r>
          </a:p>
          <a:p>
            <a:endParaRPr lang="es-PE" sz="2800" dirty="0"/>
          </a:p>
          <a:p>
            <a:r>
              <a:rPr lang="es-PE" sz="2800" dirty="0" smtClean="0"/>
              <a:t>Donde:</a:t>
            </a:r>
          </a:p>
          <a:p>
            <a:r>
              <a:rPr lang="es-PE" sz="2800" dirty="0"/>
              <a:t>	</a:t>
            </a:r>
            <a:r>
              <a:rPr lang="es-PE" sz="2800" dirty="0" smtClean="0"/>
              <a:t>vector(0)=5</a:t>
            </a:r>
          </a:p>
          <a:p>
            <a:r>
              <a:rPr lang="es-PE" sz="2800" dirty="0" smtClean="0"/>
              <a:t>	vector(1)=50</a:t>
            </a:r>
          </a:p>
          <a:p>
            <a:r>
              <a:rPr lang="es-PE" sz="2800" dirty="0" smtClean="0"/>
              <a:t>	vector(2)=100</a:t>
            </a:r>
            <a:endParaRPr lang="es-PE" sz="2800" dirty="0"/>
          </a:p>
          <a:p>
            <a:r>
              <a:rPr lang="es-PE" sz="2800" dirty="0" smtClean="0"/>
              <a:t>	vector(3)=1</a:t>
            </a:r>
            <a:endParaRPr lang="es-PE" sz="2800" dirty="0"/>
          </a:p>
          <a:p>
            <a:r>
              <a:rPr lang="es-PE" sz="2800" dirty="0" smtClean="0"/>
              <a:t>	vector(4)=22</a:t>
            </a:r>
            <a:endParaRPr lang="es-PE" sz="28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CCA3772-3602-4497-A745-CBA897213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528177"/>
              </p:ext>
            </p:extLst>
          </p:nvPr>
        </p:nvGraphicFramePr>
        <p:xfrm>
          <a:off x="5986847" y="3555177"/>
          <a:ext cx="4649070" cy="75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814">
                  <a:extLst>
                    <a:ext uri="{9D8B030D-6E8A-4147-A177-3AD203B41FA5}">
                      <a16:colId xmlns:a16="http://schemas.microsoft.com/office/drawing/2014/main" val="111036686"/>
                    </a:ext>
                  </a:extLst>
                </a:gridCol>
                <a:gridCol w="929814">
                  <a:extLst>
                    <a:ext uri="{9D8B030D-6E8A-4147-A177-3AD203B41FA5}">
                      <a16:colId xmlns:a16="http://schemas.microsoft.com/office/drawing/2014/main" val="2115138811"/>
                    </a:ext>
                  </a:extLst>
                </a:gridCol>
                <a:gridCol w="929814">
                  <a:extLst>
                    <a:ext uri="{9D8B030D-6E8A-4147-A177-3AD203B41FA5}">
                      <a16:colId xmlns:a16="http://schemas.microsoft.com/office/drawing/2014/main" val="2415447049"/>
                    </a:ext>
                  </a:extLst>
                </a:gridCol>
                <a:gridCol w="929814">
                  <a:extLst>
                    <a:ext uri="{9D8B030D-6E8A-4147-A177-3AD203B41FA5}">
                      <a16:colId xmlns:a16="http://schemas.microsoft.com/office/drawing/2014/main" val="3513102692"/>
                    </a:ext>
                  </a:extLst>
                </a:gridCol>
                <a:gridCol w="929814">
                  <a:extLst>
                    <a:ext uri="{9D8B030D-6E8A-4147-A177-3AD203B41FA5}">
                      <a16:colId xmlns:a16="http://schemas.microsoft.com/office/drawing/2014/main" val="537809061"/>
                    </a:ext>
                  </a:extLst>
                </a:gridCol>
              </a:tblGrid>
              <a:tr h="752127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56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6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tema_corp_20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04C962F1-D308-4BC2-A59B-463E03880934}" vid="{5C5A6791-3381-4C54-ADB6-99208E4EC962}"/>
    </a:ext>
  </a:extLst>
</a:theme>
</file>

<file path=ppt/theme/theme2.xml><?xml version="1.0" encoding="utf-8"?>
<a:theme xmlns:a="http://schemas.openxmlformats.org/drawingml/2006/main" name="blanc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3.xml><?xml version="1.0" encoding="utf-8"?>
<a:theme xmlns:a="http://schemas.openxmlformats.org/drawingml/2006/main" name="verde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4.xml><?xml version="1.0" encoding="utf-8"?>
<a:theme xmlns:a="http://schemas.openxmlformats.org/drawingml/2006/main" name="amarill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6092C70D-0B5D-43B6-94AF-CA86E5A99A66}" vid="{84C757C7-FE3E-41B3-A698-C26B0010DACC}"/>
    </a:ext>
  </a:extLst>
</a:theme>
</file>

<file path=ppt/theme/theme5.xml><?xml version="1.0" encoding="utf-8"?>
<a:theme xmlns:a="http://schemas.openxmlformats.org/drawingml/2006/main" name="azul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6.xml><?xml version="1.0" encoding="utf-8"?>
<a:theme xmlns:a="http://schemas.openxmlformats.org/drawingml/2006/main" name="anaranjad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7.xml><?xml version="1.0" encoding="utf-8"?>
<a:theme xmlns:a="http://schemas.openxmlformats.org/drawingml/2006/main" name="morad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8.xml><?xml version="1.0" encoding="utf-8"?>
<a:theme xmlns:a="http://schemas.openxmlformats.org/drawingml/2006/main" name="roj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tema_corp_2019</Template>
  <TotalTime>2246</TotalTime>
  <Words>1191</Words>
  <Application>Microsoft Office PowerPoint</Application>
  <PresentationFormat>Panorámica</PresentationFormat>
  <Paragraphs>236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26</vt:i4>
      </vt:variant>
    </vt:vector>
  </HeadingPairs>
  <TitlesOfParts>
    <vt:vector size="39" baseType="lpstr">
      <vt:lpstr>Stag Light</vt:lpstr>
      <vt:lpstr>Muller Regular</vt:lpstr>
      <vt:lpstr>Calibri</vt:lpstr>
      <vt:lpstr>Wingdings</vt:lpstr>
      <vt:lpstr>Arial</vt:lpstr>
      <vt:lpstr>tema_corp_2019</vt:lpstr>
      <vt:lpstr>blanco_corp</vt:lpstr>
      <vt:lpstr>verde_corp</vt:lpstr>
      <vt:lpstr>amarillo_corp</vt:lpstr>
      <vt:lpstr>azul_corp</vt:lpstr>
      <vt:lpstr>anaranjado_corp</vt:lpstr>
      <vt:lpstr>morado_corp</vt:lpstr>
      <vt:lpstr>rojo_corp</vt:lpstr>
      <vt:lpstr>FUNDAMENTOS DE PROGRAMACIÓN</vt:lpstr>
      <vt:lpstr>LOGRO DE APRENDIZAJE</vt:lpstr>
      <vt:lpstr>CONTENIDO</vt:lpstr>
      <vt:lpstr>Para  analizar</vt:lpstr>
      <vt:lpstr>Presentación de PowerPoint</vt:lpstr>
      <vt:lpstr>¿QUÉ ES UN ARREGLO?</vt:lpstr>
      <vt:lpstr>TIPOS DE ARREGLOS</vt:lpstr>
      <vt:lpstr>REPRESENTACIÓN GRÁFICA DE UN VECTOR</vt:lpstr>
      <vt:lpstr>DECLARACIÓN DE UN VECTOR:  Pseint</vt:lpstr>
      <vt:lpstr>Sintaxis: Ingresar y mostrar datos en un vector</vt:lpstr>
      <vt:lpstr>Ejemplo 1: Hacer un algoritmo que registre 20 números en un arreglo de una dimensión y muestre posteriormente los elementos que ocupan posiciones impares.</vt:lpstr>
      <vt:lpstr>Ejemplo  2:  Hacer un algoritmo que registre 50 números en un array de una dimensión y muestre posteriormente los elementos que son números múltiplos de 3 </vt:lpstr>
      <vt:lpstr>Ejemplo 3: Crear 2 vectores  que almacene 10 números. Luego crear un tercer vector que se obtiene del producto del vector 1 y vector 2 respectivamente de acuerdo a lo siguiente: al multiplicar  el primer valor del vector 1 y el último valor del vector 2 da como  resultado el primer valor del vector 3 ;y así sucesivamente hasta multiplicar el último valor del vector 1 con el primer valor del vector2 obteniendo el último valor del vector 3.</vt:lpstr>
      <vt:lpstr>LISTAS: PHYTON</vt:lpstr>
      <vt:lpstr>EJEMPLOS:</vt:lpstr>
      <vt:lpstr>Presentación de PowerPoint</vt:lpstr>
      <vt:lpstr>Métodos mas usados de las listas:  lista=[2.5,’DevCode’,1.2,5]</vt:lpstr>
      <vt:lpstr>Presentación de PowerPoint</vt:lpstr>
      <vt:lpstr>EJERCICIOS EN PHYTON</vt:lpstr>
      <vt:lpstr>EJERCICIO 2: Realizar la carga de valores enteros por teclado, almacenarlos en una lista. Finalizar la carga de enteros al ingresar el cero. Mostrar finalmente el tamaño de la lista.</vt:lpstr>
      <vt:lpstr>EJERCICIO 3:Crear una lista que almacene n múltiplos de un número entero, muestre los valores de la lista.</vt:lpstr>
      <vt:lpstr>EJERCICIO 4: Ingresar por teclado y almacenar en una lista las alturas de 5 personas (metros). Obtener el promedio de las mismas. Contar cuántas personas son más  altas que el promedio y cuántas más bajas.</vt:lpstr>
      <vt:lpstr>EJERCICIOS: Analizar los siguientes casos,  y decir que datos de salida se obtiene</vt:lpstr>
      <vt:lpstr>Presentación de PowerPoint</vt:lpstr>
      <vt:lpstr>Presentación de PowerPoint</vt:lpstr>
      <vt:lpstr>EJERCICIOS PROPUESTOS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Ponce Silva</dc:creator>
  <cp:lastModifiedBy>CESPEDES</cp:lastModifiedBy>
  <cp:revision>222</cp:revision>
  <dcterms:created xsi:type="dcterms:W3CDTF">2018-11-28T19:57:05Z</dcterms:created>
  <dcterms:modified xsi:type="dcterms:W3CDTF">2019-02-14T17:57:45Z</dcterms:modified>
</cp:coreProperties>
</file>