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711" r:id="rId2"/>
    <p:sldMasterId id="2147483666" r:id="rId3"/>
    <p:sldMasterId id="2147483657" r:id="rId4"/>
    <p:sldMasterId id="2147483675" r:id="rId5"/>
    <p:sldMasterId id="2147483684" r:id="rId6"/>
    <p:sldMasterId id="2147483693" r:id="rId7"/>
    <p:sldMasterId id="2147483702" r:id="rId8"/>
  </p:sldMasterIdLst>
  <p:sldIdLst>
    <p:sldId id="256" r:id="rId9"/>
    <p:sldId id="257" r:id="rId10"/>
    <p:sldId id="260" r:id="rId11"/>
    <p:sldId id="261" r:id="rId12"/>
    <p:sldId id="262" r:id="rId13"/>
    <p:sldId id="263" r:id="rId14"/>
    <p:sldId id="264" r:id="rId15"/>
    <p:sldId id="265" r:id="rId16"/>
    <p:sldId id="266" r:id="rId17"/>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Muller Regular" charset="0"/>
      <p:regular r:id="rId26"/>
    </p:embeddedFont>
    <p:embeddedFont>
      <p:font typeface="Stag Light" panose="02000603060000020004" charset="0"/>
      <p:regular r:id="rId27"/>
      <p:italic r:id="rId28"/>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69" d="100"/>
          <a:sy n="69"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2.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084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4617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7129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64328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221403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solidFill>
              </a:defRPr>
            </a:lvl1p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372932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667153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solidFill>
                  <a:schemeClr val="tx1"/>
                </a:solidFill>
              </a:defRPr>
            </a:lvl1pPr>
          </a:lstStyle>
          <a:p>
            <a:r>
              <a:rPr lang="es-ES" dirty="0"/>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171353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40109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68656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6225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1281493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74998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025350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388174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335322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9999803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5408505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7142086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88529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8094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78127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2719021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233053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42345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99719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4312403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74901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4206970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644140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445294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0719644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99468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40241255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803796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4766193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5612975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2830600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85692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8499334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3424099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545099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077666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94212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pic>
        <p:nvPicPr>
          <p:cNvPr id="10" name="Imagen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9355915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8841468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700673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929915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42612320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6412032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013526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7204855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5046127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a:xfrm>
            <a:off x="838200" y="2224725"/>
            <a:ext cx="10515600"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2278203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dirty="0"/>
          </a:p>
        </p:txBody>
      </p:sp>
      <p:sp>
        <p:nvSpPr>
          <p:cNvPr id="3" name="Marcador de contenido 2"/>
          <p:cNvSpPr>
            <a:spLocks noGrp="1"/>
          </p:cNvSpPr>
          <p:nvPr>
            <p:ph sz="half" idx="1"/>
          </p:nvPr>
        </p:nvSpPr>
        <p:spPr>
          <a:xfrm>
            <a:off x="838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p:cNvSpPr>
            <a:spLocks noGrp="1"/>
          </p:cNvSpPr>
          <p:nvPr>
            <p:ph sz="half" idx="2"/>
          </p:nvPr>
        </p:nvSpPr>
        <p:spPr>
          <a:xfrm>
            <a:off x="6172200" y="2224725"/>
            <a:ext cx="5181600" cy="392143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CFB0538-05B5-4DE6-9B45-89FDCA8A00A6}" type="datetimeFigureOut">
              <a:rPr lang="es-PE" smtClean="0"/>
              <a:t>22/02/2019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414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pic>
        <p:nvPicPr>
          <p:cNvPr id="6" name="Imagen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18625605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5" name="Marcador de texto 4"/>
          <p:cNvSpPr>
            <a:spLocks noGrp="1"/>
          </p:cNvSpPr>
          <p:nvPr>
            <p:ph type="body" sz="quarter" idx="3"/>
          </p:nvPr>
        </p:nvSpPr>
        <p:spPr>
          <a:xfrm>
            <a:off x="6172200" y="2224725"/>
            <a:ext cx="5183188"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3031958"/>
            <a:ext cx="5183188"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2970523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8200" y="543882"/>
            <a:ext cx="9409111" cy="637220"/>
          </a:xfrm>
        </p:spPr>
        <p:txBody>
          <a:bodyPr/>
          <a:lstStyle/>
          <a:p>
            <a:r>
              <a:rPr lang="es-ES"/>
              <a:t>Haga clic para modificar el estilo de título del patrón</a:t>
            </a:r>
            <a:endParaRPr lang="es-PE" dirty="0"/>
          </a:p>
        </p:txBody>
      </p:sp>
      <p:sp>
        <p:nvSpPr>
          <p:cNvPr id="3" name="Marcador de texto 2"/>
          <p:cNvSpPr>
            <a:spLocks noGrp="1"/>
          </p:cNvSpPr>
          <p:nvPr>
            <p:ph type="body" idx="1"/>
          </p:nvPr>
        </p:nvSpPr>
        <p:spPr>
          <a:xfrm>
            <a:off x="839788" y="2224725"/>
            <a:ext cx="5157787" cy="637220"/>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3031958"/>
            <a:ext cx="5157787" cy="3114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6" name="Marcador de contenido 5"/>
          <p:cNvSpPr>
            <a:spLocks noGrp="1"/>
          </p:cNvSpPr>
          <p:nvPr>
            <p:ph sz="quarter" idx="4"/>
          </p:nvPr>
        </p:nvSpPr>
        <p:spPr>
          <a:xfrm>
            <a:off x="6172200" y="2224725"/>
            <a:ext cx="5183188" cy="392143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p:cNvSpPr>
            <a:spLocks noGrp="1"/>
          </p:cNvSpPr>
          <p:nvPr>
            <p:ph type="dt" sz="half" idx="10"/>
          </p:nvPr>
        </p:nvSpPr>
        <p:spPr/>
        <p:txBody>
          <a:bodyPr/>
          <a:lstStyle/>
          <a:p>
            <a:fld id="{4CFB0538-05B5-4DE6-9B45-89FDCA8A00A6}" type="datetimeFigureOut">
              <a:rPr lang="es-PE" smtClean="0"/>
              <a:t>22/02/2019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6851300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CFB0538-05B5-4DE6-9B45-89FDCA8A00A6}" type="datetimeFigureOut">
              <a:rPr lang="es-PE" smtClean="0"/>
              <a:t>22/02/2019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9447732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696670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187937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CFB0538-05B5-4DE6-9B45-89FDCA8A00A6}" type="datetimeFigureOut">
              <a:rPr lang="es-PE" smtClean="0"/>
              <a:t>22/02/2019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C50FB786-48BF-4F93-AEF9-89E1BCF1BEEA}" type="slidenum">
              <a:rPr lang="es-PE" smtClean="0"/>
              <a:t>‹Nº›</a:t>
            </a:fld>
            <a:endParaRPr lang="es-PE"/>
          </a:p>
        </p:txBody>
      </p: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11" y="5643968"/>
            <a:ext cx="996321" cy="996321"/>
          </a:xfrm>
          <a:prstGeom prst="rect">
            <a:avLst/>
          </a:prstGeom>
        </p:spPr>
      </p:pic>
    </p:spTree>
    <p:extLst>
      <p:ext uri="{BB962C8B-B14F-4D97-AF65-F5344CB8AC3E}">
        <p14:creationId xmlns:p14="http://schemas.microsoft.com/office/powerpoint/2010/main" val="58515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2900363"/>
            <a:ext cx="8336213" cy="1057275"/>
          </a:xfrm>
        </p:spPr>
        <p:txBody>
          <a:bodyPr anchor="ctr"/>
          <a:lstStyle>
            <a:lvl1pPr>
              <a:defRPr sz="4000"/>
            </a:lvl1pPr>
          </a:lstStyle>
          <a:p>
            <a:r>
              <a:rPr lang="es-ES"/>
              <a:t>Haga clic para modificar el estilo de 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244007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2646444"/>
            <a:ext cx="6652578" cy="1057275"/>
          </a:xfrm>
        </p:spPr>
        <p:txBody>
          <a:bodyPr anchor="ctr"/>
          <a:lstStyle>
            <a:lvl1pPr algn="l">
              <a:defRPr sz="3200"/>
            </a:lvl1pPr>
          </a:lstStyle>
          <a:p>
            <a:r>
              <a:rPr lang="es-ES"/>
              <a:t>Haga clic para modificar el estilo de título del patrón</a:t>
            </a:r>
            <a:endParaRPr lang="es-PE" dirty="0"/>
          </a:p>
        </p:txBody>
      </p:sp>
      <p:sp>
        <p:nvSpPr>
          <p:cNvPr id="3" name="Subtítulo 2"/>
          <p:cNvSpPr>
            <a:spLocks noGrp="1"/>
          </p:cNvSpPr>
          <p:nvPr>
            <p:ph type="subTitle" idx="1"/>
          </p:nvPr>
        </p:nvSpPr>
        <p:spPr>
          <a:xfrm>
            <a:off x="838200" y="3754519"/>
            <a:ext cx="6652578" cy="463549"/>
          </a:xfrm>
        </p:spPr>
        <p:txBody>
          <a:bodyPr anchor="ct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dirty="0"/>
          </a:p>
        </p:txBody>
      </p:sp>
      <p:sp>
        <p:nvSpPr>
          <p:cNvPr id="4" name="Marcador de fecha 3"/>
          <p:cNvSpPr>
            <a:spLocks noGrp="1"/>
          </p:cNvSpPr>
          <p:nvPr>
            <p:ph type="dt" sz="half" idx="10"/>
          </p:nvPr>
        </p:nvSpPr>
        <p:spPr/>
        <p:txBody>
          <a:bodyPr/>
          <a:lstStyle/>
          <a:p>
            <a:fld id="{4CFB0538-05B5-4DE6-9B45-89FDCA8A00A6}" type="datetimeFigureOut">
              <a:rPr lang="es-PE" smtClean="0"/>
              <a:t>22/02/2019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C50FB786-48BF-4F93-AEF9-89E1BCF1BEEA}" type="slidenum">
              <a:rPr lang="es-PE" smtClean="0"/>
              <a:t>‹Nº›</a:t>
            </a:fld>
            <a:endParaRPr lang="es-PE"/>
          </a:p>
        </p:txBody>
      </p:sp>
    </p:spTree>
    <p:extLst>
      <p:ext uri="{BB962C8B-B14F-4D97-AF65-F5344CB8AC3E}">
        <p14:creationId xmlns:p14="http://schemas.microsoft.com/office/powerpoint/2010/main" val="380972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6.pn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8.png"/><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0.png"/><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2.png"/><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10" Type="http://schemas.openxmlformats.org/officeDocument/2006/relationships/image" Target="../media/image14.png"/><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image" Target="../media/image16.png"/><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3296364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4" r:id="rId6"/>
    <p:sldLayoutId id="2147483655" r:id="rId7"/>
    <p:sldLayoutId id="2147483651"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11872038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Lst>
  <p:txStyles>
    <p:titleStyle>
      <a:lvl1pPr algn="l" defTabSz="914400" rtl="0" eaLnBrk="1" latinLnBrk="0" hangingPunct="1">
        <a:lnSpc>
          <a:spcPct val="90000"/>
        </a:lnSpc>
        <a:spcBef>
          <a:spcPct val="0"/>
        </a:spcBef>
        <a:buNone/>
        <a:defRPr sz="2800" kern="1200">
          <a:solidFill>
            <a:schemeClr val="tx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46288621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348872573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xStyles>
    <p:titleStyle>
      <a:lvl1pPr algn="l" defTabSz="914400" rtl="0" eaLnBrk="1" latinLnBrk="0" hangingPunct="1">
        <a:lnSpc>
          <a:spcPct val="90000"/>
        </a:lnSpc>
        <a:spcBef>
          <a:spcPct val="0"/>
        </a:spcBef>
        <a:buNone/>
        <a:defRPr sz="2800" kern="1200">
          <a:solidFill>
            <a:schemeClr val="tx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85331250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1464587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8196616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543881"/>
            <a:ext cx="9410699" cy="637221"/>
          </a:xfrm>
          <a:prstGeom prst="rect">
            <a:avLst/>
          </a:prstGeom>
        </p:spPr>
        <p:txBody>
          <a:bodyPr vert="horz" lIns="91440" tIns="45720" rIns="91440" bIns="45720" rtlCol="0" anchor="ctr">
            <a:noAutofit/>
          </a:bodyPr>
          <a:lstStyle/>
          <a:p>
            <a:r>
              <a:rPr lang="es-ES" dirty="0"/>
              <a:t>Haga clic para modificar el estilo de título del patrón</a:t>
            </a:r>
            <a:endParaRPr lang="es-PE"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uller Regular" pitchFamily="50" charset="0"/>
              </a:defRPr>
            </a:lvl1pPr>
          </a:lstStyle>
          <a:p>
            <a:fld id="{4CFB0538-05B5-4DE6-9B45-89FDCA8A00A6}" type="datetimeFigureOut">
              <a:rPr lang="es-PE" smtClean="0"/>
              <a:pPr/>
              <a:t>22/02/2019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uller Regular" pitchFamily="50" charset="0"/>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uller Regular" pitchFamily="50" charset="0"/>
              </a:defRPr>
            </a:lvl1pPr>
          </a:lstStyle>
          <a:p>
            <a:fld id="{C50FB786-48BF-4F93-AEF9-89E1BCF1BEEA}" type="slidenum">
              <a:rPr lang="es-PE" smtClean="0"/>
              <a:pPr/>
              <a:t>‹Nº›</a:t>
            </a:fld>
            <a:endParaRPr lang="es-PE"/>
          </a:p>
        </p:txBody>
      </p:sp>
    </p:spTree>
    <p:extLst>
      <p:ext uri="{BB962C8B-B14F-4D97-AF65-F5344CB8AC3E}">
        <p14:creationId xmlns:p14="http://schemas.microsoft.com/office/powerpoint/2010/main" val="211481944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txStyles>
    <p:titleStyle>
      <a:lvl1pPr algn="l" defTabSz="914400" rtl="0" eaLnBrk="1" latinLnBrk="0" hangingPunct="1">
        <a:lnSpc>
          <a:spcPct val="90000"/>
        </a:lnSpc>
        <a:spcBef>
          <a:spcPct val="0"/>
        </a:spcBef>
        <a:buNone/>
        <a:defRPr sz="2800" kern="1200">
          <a:solidFill>
            <a:schemeClr val="bg1"/>
          </a:solidFill>
          <a:latin typeface="Stag Light" panose="02000603060000020004"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Fundamentos de Programación</a:t>
            </a:r>
          </a:p>
        </p:txBody>
      </p:sp>
      <p:sp>
        <p:nvSpPr>
          <p:cNvPr id="3" name="Subtítulo 2"/>
          <p:cNvSpPr>
            <a:spLocks noGrp="1"/>
          </p:cNvSpPr>
          <p:nvPr>
            <p:ph type="subTitle" idx="1"/>
          </p:nvPr>
        </p:nvSpPr>
        <p:spPr/>
        <p:txBody>
          <a:bodyPr/>
          <a:lstStyle/>
          <a:p>
            <a:r>
              <a:rPr lang="es-PE" dirty="0"/>
              <a:t>Funciones II</a:t>
            </a:r>
          </a:p>
          <a:p>
            <a:r>
              <a:rPr lang="es-PE" dirty="0"/>
              <a:t>Semana 14 </a:t>
            </a:r>
          </a:p>
        </p:txBody>
      </p:sp>
    </p:spTree>
    <p:extLst>
      <p:ext uri="{BB962C8B-B14F-4D97-AF65-F5344CB8AC3E}">
        <p14:creationId xmlns:p14="http://schemas.microsoft.com/office/powerpoint/2010/main" val="293696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LOGRO DE APRENDIZAJE</a:t>
            </a:r>
          </a:p>
        </p:txBody>
      </p:sp>
      <p:sp>
        <p:nvSpPr>
          <p:cNvPr id="3" name="Marcador de contenido 2"/>
          <p:cNvSpPr>
            <a:spLocks noGrp="1"/>
          </p:cNvSpPr>
          <p:nvPr>
            <p:ph sz="half" idx="1"/>
          </p:nvPr>
        </p:nvSpPr>
        <p:spPr>
          <a:xfrm>
            <a:off x="838200" y="2726919"/>
            <a:ext cx="5181600" cy="3419239"/>
          </a:xfrm>
        </p:spPr>
        <p:txBody>
          <a:bodyPr/>
          <a:lstStyle/>
          <a:p>
            <a:r>
              <a:rPr lang="es-PE" dirty="0"/>
              <a:t>Crea procedimientos o funciones para casos de negocio, con parámetros y con retorno.</a:t>
            </a:r>
          </a:p>
        </p:txBody>
      </p:sp>
      <p:pic>
        <p:nvPicPr>
          <p:cNvPr id="6" name="Marcador de contenido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726920"/>
            <a:ext cx="5181600" cy="29170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0256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Funciones con Parámetro</a:t>
            </a:r>
          </a:p>
        </p:txBody>
      </p:sp>
      <p:sp>
        <p:nvSpPr>
          <p:cNvPr id="3" name="Rectángulo 2">
            <a:extLst>
              <a:ext uri="{FF2B5EF4-FFF2-40B4-BE49-F238E27FC236}">
                <a16:creationId xmlns:a16="http://schemas.microsoft.com/office/drawing/2014/main" id="{90CA9B28-234D-45FA-94A0-1F98DBFF90A1}"/>
              </a:ext>
            </a:extLst>
          </p:cNvPr>
          <p:cNvSpPr/>
          <p:nvPr/>
        </p:nvSpPr>
        <p:spPr>
          <a:xfrm>
            <a:off x="270164" y="1803599"/>
            <a:ext cx="11714018" cy="646331"/>
          </a:xfrm>
          <a:prstGeom prst="rect">
            <a:avLst/>
          </a:prstGeom>
        </p:spPr>
        <p:txBody>
          <a:bodyPr wrap="square">
            <a:spAutoFit/>
          </a:bodyPr>
          <a:lstStyle/>
          <a:p>
            <a:pPr algn="just"/>
            <a:r>
              <a:rPr lang="es-PE" dirty="0">
                <a:solidFill>
                  <a:srgbClr val="000000"/>
                </a:solidFill>
                <a:latin typeface="Arial" panose="020B0604020202020204" pitchFamily="34" charset="0"/>
              </a:rPr>
              <a:t>Las funciones en Python admiten argumentos en su llamada y permiten devolver valores. Estas posibilidades permiten crear funciones más útiles y fácilmente reutilizables.</a:t>
            </a:r>
            <a:endParaRPr lang="es-PE" dirty="0"/>
          </a:p>
        </p:txBody>
      </p:sp>
      <p:sp>
        <p:nvSpPr>
          <p:cNvPr id="4" name="Rectángulo 3">
            <a:extLst>
              <a:ext uri="{FF2B5EF4-FFF2-40B4-BE49-F238E27FC236}">
                <a16:creationId xmlns:a16="http://schemas.microsoft.com/office/drawing/2014/main" id="{EAF08BC9-4787-4E78-9424-8D93419868C8}"/>
              </a:ext>
            </a:extLst>
          </p:cNvPr>
          <p:cNvSpPr/>
          <p:nvPr/>
        </p:nvSpPr>
        <p:spPr>
          <a:xfrm>
            <a:off x="270163" y="2505670"/>
            <a:ext cx="11714017" cy="646331"/>
          </a:xfrm>
          <a:prstGeom prst="rect">
            <a:avLst/>
          </a:prstGeom>
        </p:spPr>
        <p:txBody>
          <a:bodyPr wrap="square">
            <a:spAutoFit/>
          </a:bodyPr>
          <a:lstStyle/>
          <a:p>
            <a:pPr algn="just"/>
            <a:r>
              <a:rPr lang="es-PE" dirty="0">
                <a:solidFill>
                  <a:srgbClr val="000000"/>
                </a:solidFill>
                <a:latin typeface="Arial" panose="020B0604020202020204" pitchFamily="34" charset="0"/>
              </a:rPr>
              <a:t>Aunque las funciones en Python pueden acceder a cualquier variable del programa declarándolas como variables globales o no locales, se necesita saber el nombre de las variables, como muestra el ejemplo siguiente:</a:t>
            </a:r>
            <a:endParaRPr lang="es-PE" dirty="0"/>
          </a:p>
        </p:txBody>
      </p:sp>
      <p:pic>
        <p:nvPicPr>
          <p:cNvPr id="5" name="Imagen 4">
            <a:extLst>
              <a:ext uri="{FF2B5EF4-FFF2-40B4-BE49-F238E27FC236}">
                <a16:creationId xmlns:a16="http://schemas.microsoft.com/office/drawing/2014/main" id="{D8B50137-7A82-4DA3-BAB1-6C414202AD5A}"/>
              </a:ext>
            </a:extLst>
          </p:cNvPr>
          <p:cNvPicPr>
            <a:picLocks noChangeAspect="1"/>
          </p:cNvPicPr>
          <p:nvPr/>
        </p:nvPicPr>
        <p:blipFill>
          <a:blip r:embed="rId2"/>
          <a:stretch>
            <a:fillRect/>
          </a:stretch>
        </p:blipFill>
        <p:spPr>
          <a:xfrm>
            <a:off x="1356879" y="3429000"/>
            <a:ext cx="5778141" cy="2957532"/>
          </a:xfrm>
          <a:prstGeom prst="rect">
            <a:avLst/>
          </a:prstGeom>
        </p:spPr>
      </p:pic>
      <p:sp>
        <p:nvSpPr>
          <p:cNvPr id="6" name="Rectangle 1">
            <a:extLst>
              <a:ext uri="{FF2B5EF4-FFF2-40B4-BE49-F238E27FC236}">
                <a16:creationId xmlns:a16="http://schemas.microsoft.com/office/drawing/2014/main" id="{27632BAC-2124-4ACE-8A72-A2E9DCE5AEEF}"/>
              </a:ext>
            </a:extLst>
          </p:cNvPr>
          <p:cNvSpPr>
            <a:spLocks noChangeArrowheads="1"/>
          </p:cNvSpPr>
          <p:nvPr/>
        </p:nvSpPr>
        <p:spPr bwMode="auto">
          <a:xfrm>
            <a:off x="8326510" y="4555119"/>
            <a:ext cx="3865490" cy="705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La media de 3 y 5 es: 4.0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Programa terminado</a:t>
            </a:r>
            <a:r>
              <a:rPr kumimoji="0" lang="es-PE" altLang="es-PE" sz="2000" b="0" i="0" u="none" strike="noStrike" cap="none" normalizeH="0" baseline="0" dirty="0">
                <a:ln>
                  <a:noFill/>
                </a:ln>
                <a:solidFill>
                  <a:schemeClr val="tx1"/>
                </a:solidFill>
                <a:effectLst/>
              </a:rPr>
              <a:t> </a:t>
            </a:r>
            <a:endParaRPr kumimoji="0" lang="es-PE" altLang="es-PE" sz="2000" b="0" i="0" u="none" strike="noStrike" cap="none" normalizeH="0" baseline="0" dirty="0">
              <a:ln>
                <a:noFill/>
              </a:ln>
              <a:solidFill>
                <a:schemeClr val="tx1"/>
              </a:solidFill>
              <a:effectLst/>
              <a:latin typeface="Arial" panose="020B0604020202020204" pitchFamily="34" charset="0"/>
            </a:endParaRPr>
          </a:p>
        </p:txBody>
      </p:sp>
      <p:sp>
        <p:nvSpPr>
          <p:cNvPr id="8" name="Flecha: a la derecha 7">
            <a:extLst>
              <a:ext uri="{FF2B5EF4-FFF2-40B4-BE49-F238E27FC236}">
                <a16:creationId xmlns:a16="http://schemas.microsoft.com/office/drawing/2014/main" id="{B86EADD7-7613-4158-BF66-9E68742167AD}"/>
              </a:ext>
            </a:extLst>
          </p:cNvPr>
          <p:cNvSpPr/>
          <p:nvPr/>
        </p:nvSpPr>
        <p:spPr>
          <a:xfrm>
            <a:off x="7287491" y="4378036"/>
            <a:ext cx="928254" cy="1025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9936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Funciones con Parámetro</a:t>
            </a:r>
          </a:p>
        </p:txBody>
      </p:sp>
      <p:sp>
        <p:nvSpPr>
          <p:cNvPr id="3" name="Rectángulo 2">
            <a:extLst>
              <a:ext uri="{FF2B5EF4-FFF2-40B4-BE49-F238E27FC236}">
                <a16:creationId xmlns:a16="http://schemas.microsoft.com/office/drawing/2014/main" id="{90CA9B28-234D-45FA-94A0-1F98DBFF90A1}"/>
              </a:ext>
            </a:extLst>
          </p:cNvPr>
          <p:cNvSpPr/>
          <p:nvPr/>
        </p:nvSpPr>
        <p:spPr>
          <a:xfrm>
            <a:off x="270164" y="1803599"/>
            <a:ext cx="11714018" cy="646331"/>
          </a:xfrm>
          <a:prstGeom prst="rect">
            <a:avLst/>
          </a:prstGeom>
        </p:spPr>
        <p:txBody>
          <a:bodyPr wrap="square">
            <a:spAutoFit/>
          </a:bodyPr>
          <a:lstStyle/>
          <a:p>
            <a:pPr algn="just"/>
            <a:r>
              <a:rPr lang="es-PE" dirty="0">
                <a:solidFill>
                  <a:srgbClr val="000000"/>
                </a:solidFill>
                <a:latin typeface="Arial" panose="020B0604020202020204" pitchFamily="34" charset="0"/>
              </a:rPr>
              <a:t>Las funciones en Python admiten argumentos en su llamada y permiten devolver valores. Estas posibilidades permiten crear funciones más útiles y fácilmente reutilizables.</a:t>
            </a:r>
            <a:endParaRPr lang="es-PE" dirty="0"/>
          </a:p>
        </p:txBody>
      </p:sp>
      <p:sp>
        <p:nvSpPr>
          <p:cNvPr id="4" name="Rectángulo 3">
            <a:extLst>
              <a:ext uri="{FF2B5EF4-FFF2-40B4-BE49-F238E27FC236}">
                <a16:creationId xmlns:a16="http://schemas.microsoft.com/office/drawing/2014/main" id="{EAF08BC9-4787-4E78-9424-8D93419868C8}"/>
              </a:ext>
            </a:extLst>
          </p:cNvPr>
          <p:cNvSpPr/>
          <p:nvPr/>
        </p:nvSpPr>
        <p:spPr>
          <a:xfrm>
            <a:off x="270163" y="2505670"/>
            <a:ext cx="11714017" cy="646331"/>
          </a:xfrm>
          <a:prstGeom prst="rect">
            <a:avLst/>
          </a:prstGeom>
        </p:spPr>
        <p:txBody>
          <a:bodyPr wrap="square">
            <a:spAutoFit/>
          </a:bodyPr>
          <a:lstStyle/>
          <a:p>
            <a:pPr algn="just"/>
            <a:r>
              <a:rPr lang="es-PE" dirty="0">
                <a:solidFill>
                  <a:srgbClr val="000000"/>
                </a:solidFill>
                <a:latin typeface="Arial" panose="020B0604020202020204" pitchFamily="34" charset="0"/>
              </a:rPr>
              <a:t>Aunque las funciones en Python pueden acceder a cualquier variable del programa declarándolas como variables globales o no locales, se necesita saber el nombre de las variables, como muestra el ejemplo siguiente:</a:t>
            </a:r>
            <a:endParaRPr lang="es-PE" dirty="0"/>
          </a:p>
        </p:txBody>
      </p:sp>
      <p:pic>
        <p:nvPicPr>
          <p:cNvPr id="5" name="Imagen 4">
            <a:extLst>
              <a:ext uri="{FF2B5EF4-FFF2-40B4-BE49-F238E27FC236}">
                <a16:creationId xmlns:a16="http://schemas.microsoft.com/office/drawing/2014/main" id="{D8B50137-7A82-4DA3-BAB1-6C414202AD5A}"/>
              </a:ext>
            </a:extLst>
          </p:cNvPr>
          <p:cNvPicPr>
            <a:picLocks noChangeAspect="1"/>
          </p:cNvPicPr>
          <p:nvPr/>
        </p:nvPicPr>
        <p:blipFill>
          <a:blip r:embed="rId2"/>
          <a:stretch>
            <a:fillRect/>
          </a:stretch>
        </p:blipFill>
        <p:spPr>
          <a:xfrm>
            <a:off x="1356879" y="3429000"/>
            <a:ext cx="5778141" cy="2957532"/>
          </a:xfrm>
          <a:prstGeom prst="rect">
            <a:avLst/>
          </a:prstGeom>
        </p:spPr>
      </p:pic>
      <p:sp>
        <p:nvSpPr>
          <p:cNvPr id="6" name="Rectangle 1">
            <a:extLst>
              <a:ext uri="{FF2B5EF4-FFF2-40B4-BE49-F238E27FC236}">
                <a16:creationId xmlns:a16="http://schemas.microsoft.com/office/drawing/2014/main" id="{27632BAC-2124-4ACE-8A72-A2E9DCE5AEEF}"/>
              </a:ext>
            </a:extLst>
          </p:cNvPr>
          <p:cNvSpPr>
            <a:spLocks noChangeArrowheads="1"/>
          </p:cNvSpPr>
          <p:nvPr/>
        </p:nvSpPr>
        <p:spPr bwMode="auto">
          <a:xfrm>
            <a:off x="8326510" y="4555119"/>
            <a:ext cx="3505272" cy="70529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La media de 3 y 5 es: 4.0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Programa terminado</a:t>
            </a:r>
            <a:r>
              <a:rPr kumimoji="0" lang="es-PE" altLang="es-PE" sz="2000" b="0" i="0" u="none" strike="noStrike" cap="none" normalizeH="0" baseline="0" dirty="0">
                <a:ln>
                  <a:noFill/>
                </a:ln>
                <a:solidFill>
                  <a:schemeClr val="tx1"/>
                </a:solidFill>
                <a:effectLst/>
              </a:rPr>
              <a:t> </a:t>
            </a:r>
            <a:endParaRPr kumimoji="0" lang="es-PE" altLang="es-PE" sz="2000" b="0" i="0" u="none" strike="noStrike" cap="none" normalizeH="0" baseline="0" dirty="0">
              <a:ln>
                <a:noFill/>
              </a:ln>
              <a:solidFill>
                <a:schemeClr val="tx1"/>
              </a:solidFill>
              <a:effectLst/>
              <a:latin typeface="Arial" panose="020B0604020202020204" pitchFamily="34" charset="0"/>
            </a:endParaRPr>
          </a:p>
        </p:txBody>
      </p:sp>
      <p:sp>
        <p:nvSpPr>
          <p:cNvPr id="8" name="Flecha: a la derecha 7">
            <a:extLst>
              <a:ext uri="{FF2B5EF4-FFF2-40B4-BE49-F238E27FC236}">
                <a16:creationId xmlns:a16="http://schemas.microsoft.com/office/drawing/2014/main" id="{B86EADD7-7613-4158-BF66-9E68742167AD}"/>
              </a:ext>
            </a:extLst>
          </p:cNvPr>
          <p:cNvSpPr/>
          <p:nvPr/>
        </p:nvSpPr>
        <p:spPr>
          <a:xfrm>
            <a:off x="7287491" y="4378036"/>
            <a:ext cx="928254" cy="1025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9632B483-0B2C-4919-BE7F-89A070E2003A}"/>
              </a:ext>
            </a:extLst>
          </p:cNvPr>
          <p:cNvSpPr/>
          <p:nvPr/>
        </p:nvSpPr>
        <p:spPr>
          <a:xfrm>
            <a:off x="7550726" y="5748966"/>
            <a:ext cx="4433454" cy="93871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just"/>
            <a:r>
              <a:rPr lang="es-PE" sz="1100" dirty="0">
                <a:solidFill>
                  <a:srgbClr val="000000"/>
                </a:solidFill>
                <a:latin typeface="Arial" panose="020B0604020202020204" pitchFamily="34" charset="0"/>
              </a:rPr>
              <a:t>El problema de una función de este tipo es que es muy difícil de reutilizar en otros programas o incluso en el mismo programa, ya que sólo es capaz de hacer la media de las variables "a" y "b". Si en el programa no se utilizan esos nombres de variables, la función no funcionaría.</a:t>
            </a:r>
            <a:endParaRPr lang="es-PE" sz="1100" dirty="0"/>
          </a:p>
        </p:txBody>
      </p:sp>
    </p:spTree>
    <p:extLst>
      <p:ext uri="{BB962C8B-B14F-4D97-AF65-F5344CB8AC3E}">
        <p14:creationId xmlns:p14="http://schemas.microsoft.com/office/powerpoint/2010/main" val="79320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Funciones con Parámetro</a:t>
            </a:r>
          </a:p>
        </p:txBody>
      </p:sp>
      <p:sp>
        <p:nvSpPr>
          <p:cNvPr id="9" name="Rectángulo 8">
            <a:extLst>
              <a:ext uri="{FF2B5EF4-FFF2-40B4-BE49-F238E27FC236}">
                <a16:creationId xmlns:a16="http://schemas.microsoft.com/office/drawing/2014/main" id="{FA468C21-DA8B-4D6A-B26A-46AADA1377A0}"/>
              </a:ext>
            </a:extLst>
          </p:cNvPr>
          <p:cNvSpPr/>
          <p:nvPr/>
        </p:nvSpPr>
        <p:spPr>
          <a:xfrm>
            <a:off x="110836" y="1762082"/>
            <a:ext cx="11928764" cy="646331"/>
          </a:xfrm>
          <a:prstGeom prst="rect">
            <a:avLst/>
          </a:prstGeom>
        </p:spPr>
        <p:txBody>
          <a:bodyPr wrap="square">
            <a:spAutoFit/>
          </a:bodyPr>
          <a:lstStyle/>
          <a:p>
            <a:r>
              <a:rPr lang="es-PE" dirty="0">
                <a:solidFill>
                  <a:srgbClr val="000000"/>
                </a:solidFill>
                <a:latin typeface="Arial" panose="020B0604020202020204" pitchFamily="34" charset="0"/>
              </a:rPr>
              <a:t>Para evitar ese problema, las funciones admiten argumentos, es decir, permiten que se les envíen valores con los que trabajar. De esa manera, las funciones se pueden reutilizar más fácilmente, como muestra el ejemplo siguiente:</a:t>
            </a:r>
            <a:endParaRPr lang="es-PE" dirty="0"/>
          </a:p>
        </p:txBody>
      </p:sp>
      <p:pic>
        <p:nvPicPr>
          <p:cNvPr id="10" name="Imagen 9">
            <a:extLst>
              <a:ext uri="{FF2B5EF4-FFF2-40B4-BE49-F238E27FC236}">
                <a16:creationId xmlns:a16="http://schemas.microsoft.com/office/drawing/2014/main" id="{ACF07435-5849-415E-98CE-43666AF49400}"/>
              </a:ext>
            </a:extLst>
          </p:cNvPr>
          <p:cNvPicPr>
            <a:picLocks noChangeAspect="1"/>
          </p:cNvPicPr>
          <p:nvPr/>
        </p:nvPicPr>
        <p:blipFill>
          <a:blip r:embed="rId2"/>
          <a:stretch>
            <a:fillRect/>
          </a:stretch>
        </p:blipFill>
        <p:spPr>
          <a:xfrm>
            <a:off x="483610" y="2641022"/>
            <a:ext cx="5509754" cy="2748395"/>
          </a:xfrm>
          <a:prstGeom prst="rect">
            <a:avLst/>
          </a:prstGeom>
        </p:spPr>
      </p:pic>
      <p:sp>
        <p:nvSpPr>
          <p:cNvPr id="11" name="Rectangle 1">
            <a:extLst>
              <a:ext uri="{FF2B5EF4-FFF2-40B4-BE49-F238E27FC236}">
                <a16:creationId xmlns:a16="http://schemas.microsoft.com/office/drawing/2014/main" id="{5901D52F-D0F1-4843-8F6A-C976E62AFCD8}"/>
              </a:ext>
            </a:extLst>
          </p:cNvPr>
          <p:cNvSpPr>
            <a:spLocks noChangeArrowheads="1"/>
          </p:cNvSpPr>
          <p:nvPr/>
        </p:nvSpPr>
        <p:spPr bwMode="auto">
          <a:xfrm>
            <a:off x="7237657" y="3429000"/>
            <a:ext cx="3505272" cy="70529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La media de 3 y 5 es: 4.0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Programa terminado</a:t>
            </a:r>
            <a:r>
              <a:rPr kumimoji="0" lang="es-PE" altLang="es-PE" sz="2000" b="0" i="0" u="none" strike="noStrike" cap="none" normalizeH="0" baseline="0" dirty="0">
                <a:ln>
                  <a:noFill/>
                </a:ln>
                <a:solidFill>
                  <a:schemeClr val="tx1"/>
                </a:solidFill>
                <a:effectLst/>
              </a:rPr>
              <a:t> </a:t>
            </a:r>
            <a:endParaRPr kumimoji="0" lang="es-PE" altLang="es-PE" sz="2000" b="0" i="0" u="none" strike="noStrike" cap="none" normalizeH="0" baseline="0" dirty="0">
              <a:ln>
                <a:noFill/>
              </a:ln>
              <a:solidFill>
                <a:schemeClr val="tx1"/>
              </a:solidFill>
              <a:effectLst/>
              <a:latin typeface="Arial" panose="020B0604020202020204" pitchFamily="34" charset="0"/>
            </a:endParaRPr>
          </a:p>
        </p:txBody>
      </p:sp>
      <p:sp>
        <p:nvSpPr>
          <p:cNvPr id="12" name="Flecha: a la derecha 11">
            <a:extLst>
              <a:ext uri="{FF2B5EF4-FFF2-40B4-BE49-F238E27FC236}">
                <a16:creationId xmlns:a16="http://schemas.microsoft.com/office/drawing/2014/main" id="{56A1A3BA-6490-47DF-BBEE-9E41C5E726B5}"/>
              </a:ext>
            </a:extLst>
          </p:cNvPr>
          <p:cNvSpPr/>
          <p:nvPr/>
        </p:nvSpPr>
        <p:spPr>
          <a:xfrm>
            <a:off x="6198638" y="3251917"/>
            <a:ext cx="928254" cy="1025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a:extLst>
              <a:ext uri="{FF2B5EF4-FFF2-40B4-BE49-F238E27FC236}">
                <a16:creationId xmlns:a16="http://schemas.microsoft.com/office/drawing/2014/main" id="{EC9A02F4-4F5C-440E-8135-3D4D456C2D52}"/>
              </a:ext>
            </a:extLst>
          </p:cNvPr>
          <p:cNvSpPr/>
          <p:nvPr/>
        </p:nvSpPr>
        <p:spPr>
          <a:xfrm>
            <a:off x="5993364" y="5852454"/>
            <a:ext cx="6096000" cy="923330"/>
          </a:xfrm>
          <a:prstGeom prst="rect">
            <a:avLst/>
          </a:prstGeom>
        </p:spPr>
        <p:txBody>
          <a:bodyPr>
            <a:spAutoFit/>
          </a:bodyPr>
          <a:lstStyle/>
          <a:p>
            <a:pPr algn="just"/>
            <a:r>
              <a:rPr lang="es-PE" dirty="0">
                <a:solidFill>
                  <a:srgbClr val="000000"/>
                </a:solidFill>
                <a:latin typeface="Arial" panose="020B0604020202020204" pitchFamily="34" charset="0"/>
              </a:rPr>
              <a:t>Puede ver la ejecución paso a paso de este programa utilizando los iconos de avance y retroceso situados abajo a la derecha.</a:t>
            </a:r>
            <a:endParaRPr lang="es-PE" dirty="0"/>
          </a:p>
        </p:txBody>
      </p:sp>
    </p:spTree>
    <p:extLst>
      <p:ext uri="{BB962C8B-B14F-4D97-AF65-F5344CB8AC3E}">
        <p14:creationId xmlns:p14="http://schemas.microsoft.com/office/powerpoint/2010/main" val="3339583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Funciones con Parámetro</a:t>
            </a:r>
          </a:p>
        </p:txBody>
      </p:sp>
      <p:sp>
        <p:nvSpPr>
          <p:cNvPr id="3" name="Rectángulo 2">
            <a:extLst>
              <a:ext uri="{FF2B5EF4-FFF2-40B4-BE49-F238E27FC236}">
                <a16:creationId xmlns:a16="http://schemas.microsoft.com/office/drawing/2014/main" id="{A3A81E31-225C-4AAE-8EA2-058B5B7CC1DF}"/>
              </a:ext>
            </a:extLst>
          </p:cNvPr>
          <p:cNvSpPr/>
          <p:nvPr/>
        </p:nvSpPr>
        <p:spPr>
          <a:xfrm>
            <a:off x="1468582" y="1928658"/>
            <a:ext cx="10117281" cy="4801314"/>
          </a:xfrm>
          <a:prstGeom prst="rect">
            <a:avLst/>
          </a:prstGeom>
        </p:spPr>
        <p:txBody>
          <a:bodyPr wrap="square">
            <a:spAutoFit/>
          </a:bodyPr>
          <a:lstStyle/>
          <a:p>
            <a:pPr algn="just"/>
            <a:r>
              <a:rPr lang="es-PE" dirty="0">
                <a:solidFill>
                  <a:srgbClr val="000000"/>
                </a:solidFill>
                <a:latin typeface="Arial" panose="020B0604020202020204" pitchFamily="34" charset="0"/>
              </a:rPr>
              <a:t>Esta función puede ser utilizada con más flexibilidad que la del ejemplo anterior, puesto que el programador puede elegir a qué valores aplicar la función.</a:t>
            </a: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endParaRPr lang="es-PE" dirty="0">
              <a:solidFill>
                <a:srgbClr val="000000"/>
              </a:solidFill>
              <a:latin typeface="Arial" panose="020B0604020202020204" pitchFamily="34" charset="0"/>
            </a:endParaRPr>
          </a:p>
          <a:p>
            <a:pPr algn="just"/>
            <a:r>
              <a:rPr lang="es-PE" dirty="0">
                <a:solidFill>
                  <a:srgbClr val="000000"/>
                </a:solidFill>
                <a:latin typeface="Arial" panose="020B0604020202020204" pitchFamily="34" charset="0"/>
              </a:rPr>
              <a:t>Pero esta función tiene todavía un inconveniente. Como las variables locales de una función son inaccesibles desde los niveles superiores, el programa principal no puede utilizar la variable "media" calculada por la función y tiene que ser la función la que escriba el valor. Pero eso complica la reutilización de la función, porque aunque es probable que en otro programa nos interese una función que calcule la media, es más difícil que nos interese que escriba el valor nada más calcularlo.</a:t>
            </a:r>
            <a:endParaRPr lang="es-PE" b="0" i="0" dirty="0">
              <a:solidFill>
                <a:srgbClr val="000000"/>
              </a:solidFill>
              <a:effectLst/>
              <a:latin typeface="Arial" panose="020B0604020202020204" pitchFamily="34" charset="0"/>
            </a:endParaRPr>
          </a:p>
        </p:txBody>
      </p:sp>
      <p:pic>
        <p:nvPicPr>
          <p:cNvPr id="14" name="Marcador de contenido 5">
            <a:extLst>
              <a:ext uri="{FF2B5EF4-FFF2-40B4-BE49-F238E27FC236}">
                <a16:creationId xmlns:a16="http://schemas.microsoft.com/office/drawing/2014/main" id="{7E6287DC-6D31-4FCC-BCAB-4B7B09D6B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136" y="2713065"/>
            <a:ext cx="7297882" cy="2101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979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Funciones con Parámetro</a:t>
            </a:r>
          </a:p>
        </p:txBody>
      </p:sp>
      <p:sp>
        <p:nvSpPr>
          <p:cNvPr id="4" name="Rectángulo 3">
            <a:extLst>
              <a:ext uri="{FF2B5EF4-FFF2-40B4-BE49-F238E27FC236}">
                <a16:creationId xmlns:a16="http://schemas.microsoft.com/office/drawing/2014/main" id="{74D02F62-4406-4772-B174-F45CECDB9231}"/>
              </a:ext>
            </a:extLst>
          </p:cNvPr>
          <p:cNvSpPr/>
          <p:nvPr/>
        </p:nvSpPr>
        <p:spPr>
          <a:xfrm>
            <a:off x="277089" y="2755236"/>
            <a:ext cx="3283529" cy="2585323"/>
          </a:xfrm>
          <a:prstGeom prst="rect">
            <a:avLst/>
          </a:prstGeom>
        </p:spPr>
        <p:txBody>
          <a:bodyPr wrap="square">
            <a:spAutoFit/>
          </a:bodyPr>
          <a:lstStyle/>
          <a:p>
            <a:pPr algn="just"/>
            <a:r>
              <a:rPr lang="es-PE" dirty="0">
                <a:solidFill>
                  <a:srgbClr val="000000"/>
                </a:solidFill>
                <a:latin typeface="Arial" panose="020B0604020202020204" pitchFamily="34" charset="0"/>
              </a:rPr>
              <a:t>Para evitar ese problema, las funciones pueden devolver valores, es decir, pueden enviar valores al programa o función de nivel superior. De esa manera, las funciones se pueden reutilizar más fácilmente, como muestra el ejemplo siguiente:</a:t>
            </a:r>
            <a:endParaRPr lang="es-PE" dirty="0"/>
          </a:p>
        </p:txBody>
      </p:sp>
      <p:pic>
        <p:nvPicPr>
          <p:cNvPr id="5" name="Imagen 4">
            <a:extLst>
              <a:ext uri="{FF2B5EF4-FFF2-40B4-BE49-F238E27FC236}">
                <a16:creationId xmlns:a16="http://schemas.microsoft.com/office/drawing/2014/main" id="{71992B07-E41A-4D45-A29B-FC20A0CD10FC}"/>
              </a:ext>
            </a:extLst>
          </p:cNvPr>
          <p:cNvPicPr>
            <a:picLocks noChangeAspect="1"/>
          </p:cNvPicPr>
          <p:nvPr/>
        </p:nvPicPr>
        <p:blipFill>
          <a:blip r:embed="rId2"/>
          <a:stretch>
            <a:fillRect/>
          </a:stretch>
        </p:blipFill>
        <p:spPr>
          <a:xfrm>
            <a:off x="4755573" y="1935890"/>
            <a:ext cx="5018364" cy="2790825"/>
          </a:xfrm>
          <a:prstGeom prst="rect">
            <a:avLst/>
          </a:prstGeom>
        </p:spPr>
      </p:pic>
      <p:sp>
        <p:nvSpPr>
          <p:cNvPr id="7" name="Rectangle 1">
            <a:extLst>
              <a:ext uri="{FF2B5EF4-FFF2-40B4-BE49-F238E27FC236}">
                <a16:creationId xmlns:a16="http://schemas.microsoft.com/office/drawing/2014/main" id="{F1D9378F-0C4E-4874-AE64-CB750C07929E}"/>
              </a:ext>
            </a:extLst>
          </p:cNvPr>
          <p:cNvSpPr>
            <a:spLocks noChangeArrowheads="1"/>
          </p:cNvSpPr>
          <p:nvPr/>
        </p:nvSpPr>
        <p:spPr bwMode="auto">
          <a:xfrm>
            <a:off x="5543549" y="5961472"/>
            <a:ext cx="3505272" cy="705293"/>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La media de 3 y 5 es: 4.0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000" b="0" i="0" u="none" strike="noStrike" cap="none" normalizeH="0" baseline="0" dirty="0">
                <a:ln>
                  <a:noFill/>
                </a:ln>
                <a:solidFill>
                  <a:srgbClr val="0000FF"/>
                </a:solidFill>
                <a:effectLst/>
                <a:latin typeface="Consolas" panose="020B0609020204030204" pitchFamily="49" charset="0"/>
              </a:rPr>
              <a:t>Programa terminado</a:t>
            </a:r>
            <a:r>
              <a:rPr kumimoji="0" lang="es-PE" altLang="es-PE" sz="2000" b="0" i="0" u="none" strike="noStrike" cap="none" normalizeH="0" baseline="0" dirty="0">
                <a:ln>
                  <a:noFill/>
                </a:ln>
                <a:solidFill>
                  <a:schemeClr val="tx1"/>
                </a:solidFill>
                <a:effectLst/>
              </a:rPr>
              <a:t> </a:t>
            </a:r>
            <a:endParaRPr kumimoji="0" lang="es-PE" altLang="es-PE" sz="2000" b="0" i="0" u="none" strike="noStrike" cap="none" normalizeH="0" baseline="0" dirty="0">
              <a:ln>
                <a:noFill/>
              </a:ln>
              <a:solidFill>
                <a:schemeClr val="tx1"/>
              </a:solidFill>
              <a:effectLst/>
              <a:latin typeface="Arial" panose="020B0604020202020204" pitchFamily="34" charset="0"/>
            </a:endParaRPr>
          </a:p>
        </p:txBody>
      </p:sp>
      <p:sp>
        <p:nvSpPr>
          <p:cNvPr id="8" name="Flecha: a la derecha 7">
            <a:extLst>
              <a:ext uri="{FF2B5EF4-FFF2-40B4-BE49-F238E27FC236}">
                <a16:creationId xmlns:a16="http://schemas.microsoft.com/office/drawing/2014/main" id="{2FF8D730-B3E3-4E54-BC6A-47283FA09575}"/>
              </a:ext>
            </a:extLst>
          </p:cNvPr>
          <p:cNvSpPr/>
          <p:nvPr/>
        </p:nvSpPr>
        <p:spPr>
          <a:xfrm rot="5400000">
            <a:off x="6697401" y="4806136"/>
            <a:ext cx="928254" cy="1025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298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Ejercicio 1</a:t>
            </a:r>
          </a:p>
        </p:txBody>
      </p:sp>
      <p:pic>
        <p:nvPicPr>
          <p:cNvPr id="3" name="Imagen 2">
            <a:extLst>
              <a:ext uri="{FF2B5EF4-FFF2-40B4-BE49-F238E27FC236}">
                <a16:creationId xmlns:a16="http://schemas.microsoft.com/office/drawing/2014/main" id="{189BFD33-E265-48AC-A60C-F6F8A6F283ED}"/>
              </a:ext>
            </a:extLst>
          </p:cNvPr>
          <p:cNvPicPr>
            <a:picLocks noChangeAspect="1"/>
          </p:cNvPicPr>
          <p:nvPr/>
        </p:nvPicPr>
        <p:blipFill>
          <a:blip r:embed="rId2"/>
          <a:stretch>
            <a:fillRect/>
          </a:stretch>
        </p:blipFill>
        <p:spPr>
          <a:xfrm>
            <a:off x="1159884" y="1978169"/>
            <a:ext cx="7083331" cy="4173249"/>
          </a:xfrm>
          <a:prstGeom prst="rect">
            <a:avLst/>
          </a:prstGeom>
        </p:spPr>
      </p:pic>
      <p:sp>
        <p:nvSpPr>
          <p:cNvPr id="6" name="Rectangle 1">
            <a:extLst>
              <a:ext uri="{FF2B5EF4-FFF2-40B4-BE49-F238E27FC236}">
                <a16:creationId xmlns:a16="http://schemas.microsoft.com/office/drawing/2014/main" id="{92AC8EEB-747A-4D72-B08A-D79DA88E8076}"/>
              </a:ext>
            </a:extLst>
          </p:cNvPr>
          <p:cNvSpPr>
            <a:spLocks noChangeArrowheads="1"/>
          </p:cNvSpPr>
          <p:nvPr/>
        </p:nvSpPr>
        <p:spPr bwMode="auto">
          <a:xfrm>
            <a:off x="9133727" y="3158148"/>
            <a:ext cx="2836600" cy="181328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0" tIns="44436" rIns="0" bIns="44436"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s-PE" sz="2800" b="0" i="0" u="none" strike="noStrike" cap="none" normalizeH="0" baseline="0" dirty="0">
                <a:ln>
                  <a:noFill/>
                </a:ln>
                <a:solidFill>
                  <a:srgbClr val="0000FF"/>
                </a:solidFill>
                <a:effectLst/>
                <a:latin typeface="Consolas" panose="020B0609020204030204" pitchFamily="49" charset="0"/>
              </a:rPr>
              <a:t>La media de 3, 5 y 10 es: 6.0 Programa terminado</a:t>
            </a:r>
            <a:r>
              <a:rPr kumimoji="0" lang="es-PE" altLang="es-PE" sz="2800" b="0" i="0" u="none" strike="noStrike" cap="none" normalizeH="0" baseline="0" dirty="0">
                <a:ln>
                  <a:noFill/>
                </a:ln>
                <a:solidFill>
                  <a:schemeClr val="tx1"/>
                </a:solidFill>
                <a:effectLst/>
              </a:rPr>
              <a:t> </a:t>
            </a:r>
            <a:endParaRPr kumimoji="0" lang="es-PE" altLang="es-PE" sz="2800" b="0" i="0" u="none" strike="noStrike" cap="none" normalizeH="0" baseline="0" dirty="0">
              <a:ln>
                <a:noFill/>
              </a:ln>
              <a:solidFill>
                <a:schemeClr val="tx1"/>
              </a:solidFill>
              <a:effectLst/>
              <a:latin typeface="Arial" panose="020B0604020202020204" pitchFamily="34" charset="0"/>
            </a:endParaRPr>
          </a:p>
        </p:txBody>
      </p:sp>
      <p:sp>
        <p:nvSpPr>
          <p:cNvPr id="9" name="Flecha: a la derecha 8">
            <a:extLst>
              <a:ext uri="{FF2B5EF4-FFF2-40B4-BE49-F238E27FC236}">
                <a16:creationId xmlns:a16="http://schemas.microsoft.com/office/drawing/2014/main" id="{E589F339-B46A-4E4A-817E-A889C21176C0}"/>
              </a:ext>
            </a:extLst>
          </p:cNvPr>
          <p:cNvSpPr/>
          <p:nvPr/>
        </p:nvSpPr>
        <p:spPr>
          <a:xfrm>
            <a:off x="8340436" y="3726873"/>
            <a:ext cx="651164" cy="997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7022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C2663-E64B-4092-B08A-19809999A0BC}"/>
              </a:ext>
            </a:extLst>
          </p:cNvPr>
          <p:cNvSpPr>
            <a:spLocks noGrp="1"/>
          </p:cNvSpPr>
          <p:nvPr>
            <p:ph type="title"/>
          </p:nvPr>
        </p:nvSpPr>
        <p:spPr/>
        <p:txBody>
          <a:bodyPr/>
          <a:lstStyle/>
          <a:p>
            <a:r>
              <a:rPr lang="es-PE" dirty="0"/>
              <a:t>Ejercicio 2</a:t>
            </a:r>
          </a:p>
        </p:txBody>
      </p:sp>
      <p:sp>
        <p:nvSpPr>
          <p:cNvPr id="9" name="Flecha: a la derecha 8">
            <a:extLst>
              <a:ext uri="{FF2B5EF4-FFF2-40B4-BE49-F238E27FC236}">
                <a16:creationId xmlns:a16="http://schemas.microsoft.com/office/drawing/2014/main" id="{E589F339-B46A-4E4A-817E-A889C21176C0}"/>
              </a:ext>
            </a:extLst>
          </p:cNvPr>
          <p:cNvSpPr/>
          <p:nvPr/>
        </p:nvSpPr>
        <p:spPr>
          <a:xfrm>
            <a:off x="7584831" y="3751777"/>
            <a:ext cx="651164" cy="997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 name="Imagen 3">
            <a:extLst>
              <a:ext uri="{FF2B5EF4-FFF2-40B4-BE49-F238E27FC236}">
                <a16:creationId xmlns:a16="http://schemas.microsoft.com/office/drawing/2014/main" id="{6B55BC34-463F-4F61-86DD-33CAD046FF0C}"/>
              </a:ext>
            </a:extLst>
          </p:cNvPr>
          <p:cNvPicPr>
            <a:picLocks noChangeAspect="1"/>
          </p:cNvPicPr>
          <p:nvPr/>
        </p:nvPicPr>
        <p:blipFill>
          <a:blip r:embed="rId2"/>
          <a:stretch>
            <a:fillRect/>
          </a:stretch>
        </p:blipFill>
        <p:spPr>
          <a:xfrm>
            <a:off x="1452680" y="1884000"/>
            <a:ext cx="5885583" cy="4733083"/>
          </a:xfrm>
          <a:prstGeom prst="rect">
            <a:avLst/>
          </a:prstGeom>
        </p:spPr>
      </p:pic>
      <p:sp>
        <p:nvSpPr>
          <p:cNvPr id="5" name="Rectangle 1">
            <a:extLst>
              <a:ext uri="{FF2B5EF4-FFF2-40B4-BE49-F238E27FC236}">
                <a16:creationId xmlns:a16="http://schemas.microsoft.com/office/drawing/2014/main" id="{8B74CC65-FD19-421C-86F1-6D97D05F29AD}"/>
              </a:ext>
            </a:extLst>
          </p:cNvPr>
          <p:cNvSpPr>
            <a:spLocks noChangeArrowheads="1"/>
          </p:cNvSpPr>
          <p:nvPr/>
        </p:nvSpPr>
        <p:spPr bwMode="auto">
          <a:xfrm>
            <a:off x="8416202" y="3106223"/>
            <a:ext cx="3665393" cy="2244176"/>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vert="horz" wrap="square" lIns="0" tIns="44436" rIns="0" bIns="44436" numCol="1" anchor="ctr" anchorCtr="0" compatLnSpc="1">
            <a:prstTxWarp prst="textNoShape">
              <a:avLst/>
            </a:prstTxWarp>
            <a:spAutoFit/>
          </a:bodyPr>
          <a:lstStyle/>
          <a:p>
            <a:pPr algn="just" eaLnBrk="0" fontAlgn="base" hangingPunct="0">
              <a:spcBef>
                <a:spcPct val="0"/>
              </a:spcBef>
              <a:spcAft>
                <a:spcPct val="0"/>
              </a:spcAft>
            </a:pPr>
            <a:r>
              <a:rPr lang="es-PE" altLang="es-PE" sz="2800" dirty="0">
                <a:solidFill>
                  <a:srgbClr val="0000FF"/>
                </a:solidFill>
                <a:latin typeface="Consolas" panose="020B0609020204030204" pitchFamily="49" charset="0"/>
              </a:rPr>
              <a:t>Datos: 3 5 10 12 Media: 7.5 Desviación típica: 3.640054944640259 Programa terminado </a:t>
            </a:r>
          </a:p>
        </p:txBody>
      </p:sp>
    </p:spTree>
    <p:extLst>
      <p:ext uri="{BB962C8B-B14F-4D97-AF65-F5344CB8AC3E}">
        <p14:creationId xmlns:p14="http://schemas.microsoft.com/office/powerpoint/2010/main" val="2426806092"/>
      </p:ext>
    </p:extLst>
  </p:cSld>
  <p:clrMapOvr>
    <a:masterClrMapping/>
  </p:clrMapOvr>
</p:sld>
</file>

<file path=ppt/theme/theme1.xml><?xml version="1.0" encoding="utf-8"?>
<a:theme xmlns:a="http://schemas.openxmlformats.org/drawingml/2006/main" name="tema_corp_201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04C962F1-D308-4BC2-A59B-463E03880934}" vid="{5C5A6791-3381-4C54-ADB6-99208E4EC962}"/>
    </a:ext>
  </a:extLst>
</a:theme>
</file>

<file path=ppt/theme/theme2.xml><?xml version="1.0" encoding="utf-8"?>
<a:theme xmlns:a="http://schemas.openxmlformats.org/drawingml/2006/main" name="blanc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3.xml><?xml version="1.0" encoding="utf-8"?>
<a:theme xmlns:a="http://schemas.openxmlformats.org/drawingml/2006/main" name="verde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4.xml><?xml version="1.0" encoding="utf-8"?>
<a:theme xmlns:a="http://schemas.openxmlformats.org/drawingml/2006/main" name="amarill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6092C70D-0B5D-43B6-94AF-CA86E5A99A66}" vid="{84C757C7-FE3E-41B3-A698-C26B0010DACC}"/>
    </a:ext>
  </a:extLst>
</a:theme>
</file>

<file path=ppt/theme/theme5.xml><?xml version="1.0" encoding="utf-8"?>
<a:theme xmlns:a="http://schemas.openxmlformats.org/drawingml/2006/main" name="azul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6.xml><?xml version="1.0" encoding="utf-8"?>
<a:theme xmlns:a="http://schemas.openxmlformats.org/drawingml/2006/main" name="anaranjad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7.xml><?xml version="1.0" encoding="utf-8"?>
<a:theme xmlns:a="http://schemas.openxmlformats.org/drawingml/2006/main" name="morad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ppt/theme/theme8.xml><?xml version="1.0" encoding="utf-8"?>
<a:theme xmlns:a="http://schemas.openxmlformats.org/drawingml/2006/main" name="rojo_cor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corp_2019" id="{96B6D52C-0A4F-4EB0-8C2B-285DCA567D8A}" vid="{B3B0B69F-1963-4ECA-8471-DFE3E6C6AD6C}"/>
    </a:ext>
  </a:extLst>
</a:theme>
</file>

<file path=docProps/app.xml><?xml version="1.0" encoding="utf-8"?>
<Properties xmlns="http://schemas.openxmlformats.org/officeDocument/2006/extended-properties" xmlns:vt="http://schemas.openxmlformats.org/officeDocument/2006/docPropsVTypes">
  <Template>tema_corp_2019</Template>
  <TotalTime>2017</TotalTime>
  <Words>521</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5</vt:i4>
      </vt:variant>
      <vt:variant>
        <vt:lpstr>Tema</vt:lpstr>
      </vt:variant>
      <vt:variant>
        <vt:i4>8</vt:i4>
      </vt:variant>
      <vt:variant>
        <vt:lpstr>Títulos de diapositiva</vt:lpstr>
      </vt:variant>
      <vt:variant>
        <vt:i4>9</vt:i4>
      </vt:variant>
    </vt:vector>
  </HeadingPairs>
  <TitlesOfParts>
    <vt:vector size="22" baseType="lpstr">
      <vt:lpstr>Muller Regular</vt:lpstr>
      <vt:lpstr>Consolas</vt:lpstr>
      <vt:lpstr>Stag Light</vt:lpstr>
      <vt:lpstr>Arial</vt:lpstr>
      <vt:lpstr>Calibri</vt:lpstr>
      <vt:lpstr>tema_corp_2019</vt:lpstr>
      <vt:lpstr>blanco_corp</vt:lpstr>
      <vt:lpstr>verde_corp</vt:lpstr>
      <vt:lpstr>amarillo_corp</vt:lpstr>
      <vt:lpstr>azul_corp</vt:lpstr>
      <vt:lpstr>anaranjado_corp</vt:lpstr>
      <vt:lpstr>morado_corp</vt:lpstr>
      <vt:lpstr>rojo_corp</vt:lpstr>
      <vt:lpstr>Fundamentos de Programación</vt:lpstr>
      <vt:lpstr>LOGRO DE APRENDIZAJE</vt:lpstr>
      <vt:lpstr>Funciones con Parámetro</vt:lpstr>
      <vt:lpstr>Funciones con Parámetro</vt:lpstr>
      <vt:lpstr>Funciones con Parámetro</vt:lpstr>
      <vt:lpstr>Funciones con Parámetro</vt:lpstr>
      <vt:lpstr>Funciones con Parámetro</vt:lpstr>
      <vt:lpstr>Ejercicio 1</vt:lpstr>
      <vt:lpstr>Ejercicio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Franco Ponce Silva</dc:creator>
  <cp:lastModifiedBy>Usuario de Windows</cp:lastModifiedBy>
  <cp:revision>146</cp:revision>
  <dcterms:created xsi:type="dcterms:W3CDTF">2018-11-28T19:57:05Z</dcterms:created>
  <dcterms:modified xsi:type="dcterms:W3CDTF">2019-02-23T05:20:10Z</dcterms:modified>
</cp:coreProperties>
</file>