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711" r:id="rId2"/>
    <p:sldMasterId id="2147483666" r:id="rId3"/>
    <p:sldMasterId id="2147483657" r:id="rId4"/>
    <p:sldMasterId id="2147483675" r:id="rId5"/>
    <p:sldMasterId id="2147483684" r:id="rId6"/>
    <p:sldMasterId id="2147483693" r:id="rId7"/>
    <p:sldMasterId id="2147483702" r:id="rId8"/>
  </p:sldMasterIdLst>
  <p:sldIdLst>
    <p:sldId id="256" r:id="rId9"/>
    <p:sldId id="257" r:id="rId10"/>
    <p:sldId id="307" r:id="rId11"/>
    <p:sldId id="320" r:id="rId12"/>
    <p:sldId id="314" r:id="rId13"/>
    <p:sldId id="315" r:id="rId14"/>
    <p:sldId id="321" r:id="rId15"/>
    <p:sldId id="316" r:id="rId16"/>
    <p:sldId id="319" r:id="rId17"/>
    <p:sldId id="322" r:id="rId18"/>
    <p:sldId id="323" r:id="rId19"/>
    <p:sldId id="324" r:id="rId20"/>
    <p:sldId id="325" r:id="rId21"/>
    <p:sldId id="326" r:id="rId22"/>
    <p:sldId id="327" r:id="rId23"/>
    <p:sldId id="328" r:id="rId24"/>
    <p:sldId id="329" r:id="rId25"/>
    <p:sldId id="330" r:id="rId26"/>
    <p:sldId id="332" r:id="rId27"/>
    <p:sldId id="333" r:id="rId28"/>
    <p:sldId id="334" r:id="rId29"/>
    <p:sldId id="335" r:id="rId30"/>
    <p:sldId id="331" r:id="rId31"/>
    <p:sldId id="336" r:id="rId32"/>
    <p:sldId id="337" r:id="rId33"/>
  </p:sldIdLst>
  <p:sldSz cx="12192000" cy="6858000"/>
  <p:notesSz cx="6858000" cy="9144000"/>
  <p:embeddedFontLst>
    <p:embeddedFont>
      <p:font typeface="Stag Light" panose="02000603060000020004" charset="0"/>
      <p:regular r:id="rId34"/>
      <p:italic r:id="rId35"/>
    </p:embeddedFont>
    <p:embeddedFont>
      <p:font typeface="Muller Regular" charset="0"/>
      <p:regular r:id="rId36"/>
    </p:embeddedFont>
    <p:embeddedFont>
      <p:font typeface="Calibri" panose="020F0502020204030204" pitchFamily="34" charset="0"/>
      <p:regular r:id="rId37"/>
      <p:bold r:id="rId38"/>
      <p:italic r:id="rId39"/>
      <p:boldItalic r:id="rId40"/>
    </p:embeddedFont>
  </p:embeddedFont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40" d="100"/>
          <a:sy n="40" d="100"/>
        </p:scale>
        <p:origin x="48"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font" Target="fonts/font6.fntdata"/><Relationship Id="rId21" Type="http://schemas.openxmlformats.org/officeDocument/2006/relationships/slide" Target="slides/slide13.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font" Target="fonts/font3.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smtClean="0"/>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690842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8461740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14/02/2019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271290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664328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2214039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solidFill>
              </a:defRPr>
            </a:lvl1p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14/02/2019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3729324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14/02/2019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6671538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solidFill>
                  <a:schemeClr val="tx1"/>
                </a:solidFill>
              </a:defRPr>
            </a:lvl1pPr>
          </a:lstStyle>
          <a:p>
            <a:r>
              <a:rPr lang="es-ES" dirty="0" smtClean="0"/>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1713536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smtClean="0"/>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8401091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686564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14/02/2019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6225764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2814933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874998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0253502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14/02/2019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388174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14/02/2019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335322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smtClean="0"/>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9999803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smtClean="0"/>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540850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714208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14/02/2019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28852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69809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7812737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14/02/2019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7190211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14/02/2019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2330535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14/02/2019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2423458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smtClean="0"/>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099719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smtClean="0"/>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431240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8749012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14/02/2019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4206970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644140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445294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14/02/2019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0719644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14/02/2019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994686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0241255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smtClean="0"/>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803796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smtClean="0"/>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4766193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5612975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14/02/2019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2830600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0856929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8499334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14/02/2019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3424099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14/02/2019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254509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smtClean="0"/>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0776665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smtClean="0"/>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942129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9355915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8841468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14/02/2019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7006738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6929915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261232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14/02/2019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641203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14/02/2019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013526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smtClean="0"/>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720485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smtClean="0"/>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5046127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2278203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14/02/2019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841427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14/02/2019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862560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2970523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smtClean="0"/>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14/02/2019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6851300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14/02/2019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9447732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14/02/2019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869667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smtClean="0"/>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8793797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14/02/2019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585157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smtClean="0"/>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4400703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smtClean="0"/>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14/02/2019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809728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5.pn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7.png"/><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9.png"/><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1.png"/><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10" Type="http://schemas.openxmlformats.org/officeDocument/2006/relationships/image" Target="../media/image13.png"/><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image" Target="../media/image15.png"/><Relationship Id="rId4" Type="http://schemas.openxmlformats.org/officeDocument/2006/relationships/slideLayout" Target="../slideLayouts/slideLayout60.xml"/><Relationship Id="rId9"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14/02/2019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3296364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4" r:id="rId6"/>
    <p:sldLayoutId id="2147483655" r:id="rId7"/>
    <p:sldLayoutId id="2147483651" r:id="rId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14/02/2019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118720380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tx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14/02/2019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246288621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14/02/2019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3488725736"/>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tx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14/02/2019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85331250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14/02/2019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14645870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14/02/2019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28196616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14/02/2019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211481944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5.png"/><Relationship Id="rId1" Type="http://schemas.openxmlformats.org/officeDocument/2006/relationships/slideLayout" Target="../slideLayouts/slideLayout3.xml"/><Relationship Id="rId5" Type="http://schemas.microsoft.com/office/2007/relationships/hdphoto" Target="../media/hdphoto10.wdp"/><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7.png"/><Relationship Id="rId1" Type="http://schemas.openxmlformats.org/officeDocument/2006/relationships/slideLayout" Target="../slideLayouts/slideLayout2.xml"/><Relationship Id="rId5" Type="http://schemas.microsoft.com/office/2007/relationships/hdphoto" Target="../media/hdphoto12.wdp"/><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7597462" cy="1057275"/>
          </a:xfrm>
        </p:spPr>
        <p:txBody>
          <a:bodyPr/>
          <a:lstStyle/>
          <a:p>
            <a:r>
              <a:rPr lang="es-PE" b="1" dirty="0" smtClean="0"/>
              <a:t>FUNDAMENTOS DE PROGRAMACIÓN</a:t>
            </a:r>
            <a:endParaRPr lang="es-PE" b="1" dirty="0"/>
          </a:p>
        </p:txBody>
      </p:sp>
      <p:sp>
        <p:nvSpPr>
          <p:cNvPr id="3" name="Subtítulo 2"/>
          <p:cNvSpPr>
            <a:spLocks noGrp="1"/>
          </p:cNvSpPr>
          <p:nvPr>
            <p:ph type="subTitle" idx="1"/>
          </p:nvPr>
        </p:nvSpPr>
        <p:spPr/>
        <p:txBody>
          <a:bodyPr/>
          <a:lstStyle/>
          <a:p>
            <a:r>
              <a:rPr lang="es-PE" dirty="0" smtClean="0"/>
              <a:t>SEMANA </a:t>
            </a:r>
            <a:r>
              <a:rPr lang="es-PE" dirty="0" smtClean="0"/>
              <a:t>16: </a:t>
            </a:r>
            <a:r>
              <a:rPr lang="es-PE" dirty="0" smtClean="0"/>
              <a:t>MANEJO DE FUNCIONES III</a:t>
            </a:r>
            <a:endParaRPr lang="es-PE" dirty="0"/>
          </a:p>
        </p:txBody>
      </p:sp>
    </p:spTree>
    <p:extLst>
      <p:ext uri="{BB962C8B-B14F-4D97-AF65-F5344CB8AC3E}">
        <p14:creationId xmlns:p14="http://schemas.microsoft.com/office/powerpoint/2010/main" val="29369613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32013"/>
            <a:ext cx="9670576" cy="949090"/>
          </a:xfrm>
        </p:spPr>
        <p:txBody>
          <a:bodyPr/>
          <a:lstStyle/>
          <a:p>
            <a:r>
              <a:rPr lang="es-PE" sz="2400" dirty="0" smtClean="0"/>
              <a:t>EJERCICIO 2: </a:t>
            </a:r>
            <a:r>
              <a:rPr lang="es-ES" sz="2400" dirty="0"/>
              <a:t>Usando funciones, </a:t>
            </a:r>
            <a:r>
              <a:rPr lang="es-ES" sz="2400" dirty="0" smtClean="0"/>
              <a:t>ingresar </a:t>
            </a:r>
            <a:r>
              <a:rPr lang="es-ES" sz="2400" dirty="0"/>
              <a:t>un número y muestre el cuadrado del número</a:t>
            </a:r>
            <a:r>
              <a:rPr lang="es-ES" sz="2400" dirty="0" smtClean="0"/>
              <a:t>.</a:t>
            </a:r>
            <a:endParaRPr lang="es-PE" sz="2400" dirty="0"/>
          </a:p>
        </p:txBody>
      </p:sp>
      <p:sp>
        <p:nvSpPr>
          <p:cNvPr id="3" name="Marcador de contenido 2"/>
          <p:cNvSpPr>
            <a:spLocks noGrp="1"/>
          </p:cNvSpPr>
          <p:nvPr>
            <p:ph idx="1"/>
          </p:nvPr>
        </p:nvSpPr>
        <p:spPr/>
        <p:txBody>
          <a:bodyPr>
            <a:normAutofit fontScale="92500" lnSpcReduction="10000"/>
          </a:bodyPr>
          <a:lstStyle/>
          <a:p>
            <a:pPr marL="0" indent="0">
              <a:lnSpc>
                <a:spcPct val="100000"/>
              </a:lnSpc>
              <a:spcBef>
                <a:spcPts val="0"/>
              </a:spcBef>
              <a:buNone/>
            </a:pPr>
            <a:r>
              <a:rPr lang="es-ES" b="1" dirty="0" err="1" smtClean="0">
                <a:solidFill>
                  <a:srgbClr val="FF0000"/>
                </a:solidFill>
              </a:rPr>
              <a:t>Pseint</a:t>
            </a:r>
            <a:endParaRPr lang="es-ES" b="1" dirty="0" smtClean="0">
              <a:solidFill>
                <a:srgbClr val="FF0000"/>
              </a:solidFill>
            </a:endParaRPr>
          </a:p>
          <a:p>
            <a:pPr marL="0" indent="0">
              <a:lnSpc>
                <a:spcPct val="100000"/>
              </a:lnSpc>
              <a:spcBef>
                <a:spcPts val="0"/>
              </a:spcBef>
              <a:buNone/>
            </a:pPr>
            <a:endParaRPr lang="es-ES" b="1" dirty="0" smtClean="0">
              <a:solidFill>
                <a:srgbClr val="FF0000"/>
              </a:solidFill>
            </a:endParaRPr>
          </a:p>
          <a:p>
            <a:pPr marL="0" indent="0">
              <a:lnSpc>
                <a:spcPct val="100000"/>
              </a:lnSpc>
              <a:spcBef>
                <a:spcPts val="0"/>
              </a:spcBef>
              <a:buNone/>
            </a:pPr>
            <a:r>
              <a:rPr lang="es-ES" b="1" dirty="0" err="1" smtClean="0"/>
              <a:t>Funcion</a:t>
            </a:r>
            <a:r>
              <a:rPr lang="es-ES" b="1" dirty="0" smtClean="0"/>
              <a:t> c&lt;-cuadrado(n)</a:t>
            </a:r>
            <a:endParaRPr lang="es-ES" b="1" dirty="0"/>
          </a:p>
          <a:p>
            <a:pPr marL="0" indent="0">
              <a:lnSpc>
                <a:spcPct val="100000"/>
              </a:lnSpc>
              <a:spcBef>
                <a:spcPts val="0"/>
              </a:spcBef>
              <a:buNone/>
            </a:pPr>
            <a:r>
              <a:rPr lang="es-ES" dirty="0" smtClean="0"/>
              <a:t>C</a:t>
            </a:r>
            <a:r>
              <a:rPr lang="es-ES" dirty="0"/>
              <a:t>= n^2 </a:t>
            </a:r>
          </a:p>
          <a:p>
            <a:pPr marL="0" indent="0">
              <a:lnSpc>
                <a:spcPct val="100000"/>
              </a:lnSpc>
              <a:spcBef>
                <a:spcPts val="0"/>
              </a:spcBef>
              <a:buNone/>
            </a:pPr>
            <a:r>
              <a:rPr lang="es-ES" b="1" dirty="0" err="1" smtClean="0"/>
              <a:t>Finfuncion</a:t>
            </a:r>
            <a:endParaRPr lang="es-ES" b="1" dirty="0" smtClean="0"/>
          </a:p>
          <a:p>
            <a:pPr marL="0" indent="0">
              <a:lnSpc>
                <a:spcPct val="100000"/>
              </a:lnSpc>
              <a:spcBef>
                <a:spcPts val="0"/>
              </a:spcBef>
              <a:buNone/>
            </a:pPr>
            <a:endParaRPr lang="es-ES" b="1" dirty="0" smtClean="0"/>
          </a:p>
          <a:p>
            <a:pPr marL="0" indent="0">
              <a:lnSpc>
                <a:spcPct val="100000"/>
              </a:lnSpc>
              <a:spcBef>
                <a:spcPts val="0"/>
              </a:spcBef>
              <a:buNone/>
            </a:pPr>
            <a:r>
              <a:rPr lang="es-ES" b="1" dirty="0" smtClean="0"/>
              <a:t>Proceso</a:t>
            </a:r>
          </a:p>
          <a:p>
            <a:pPr marL="0" indent="0">
              <a:lnSpc>
                <a:spcPct val="100000"/>
              </a:lnSpc>
              <a:spcBef>
                <a:spcPts val="0"/>
              </a:spcBef>
              <a:buNone/>
            </a:pPr>
            <a:r>
              <a:rPr lang="es-ES" b="1" dirty="0"/>
              <a:t>d</a:t>
            </a:r>
            <a:r>
              <a:rPr lang="es-ES" b="1" dirty="0" smtClean="0"/>
              <a:t>efinir </a:t>
            </a:r>
            <a:r>
              <a:rPr lang="es-ES" b="1" dirty="0" err="1" smtClean="0"/>
              <a:t>num</a:t>
            </a:r>
            <a:r>
              <a:rPr lang="es-ES" b="1" dirty="0" smtClean="0"/>
              <a:t> como real</a:t>
            </a:r>
          </a:p>
          <a:p>
            <a:pPr marL="0" indent="0">
              <a:lnSpc>
                <a:spcPct val="100000"/>
              </a:lnSpc>
              <a:spcBef>
                <a:spcPts val="0"/>
              </a:spcBef>
              <a:buNone/>
            </a:pPr>
            <a:r>
              <a:rPr lang="es-ES" b="1" dirty="0" smtClean="0"/>
              <a:t>Imprimir “Ingresar un número:”</a:t>
            </a:r>
          </a:p>
          <a:p>
            <a:pPr marL="0" indent="0">
              <a:lnSpc>
                <a:spcPct val="100000"/>
              </a:lnSpc>
              <a:spcBef>
                <a:spcPts val="0"/>
              </a:spcBef>
              <a:buNone/>
            </a:pPr>
            <a:r>
              <a:rPr lang="es-ES" b="1" dirty="0" smtClean="0"/>
              <a:t>Leer </a:t>
            </a:r>
            <a:r>
              <a:rPr lang="es-ES" b="1" dirty="0" err="1" smtClean="0"/>
              <a:t>num</a:t>
            </a:r>
            <a:endParaRPr lang="es-ES" b="1" dirty="0" smtClean="0"/>
          </a:p>
          <a:p>
            <a:pPr marL="0" indent="0">
              <a:lnSpc>
                <a:spcPct val="100000"/>
              </a:lnSpc>
              <a:spcBef>
                <a:spcPts val="0"/>
              </a:spcBef>
              <a:buNone/>
            </a:pPr>
            <a:r>
              <a:rPr lang="es-ES" b="1" dirty="0" smtClean="0"/>
              <a:t>Imprimir “El cuadrado del número es”, cuadrado(</a:t>
            </a:r>
            <a:r>
              <a:rPr lang="es-ES" b="1" dirty="0" err="1" smtClean="0"/>
              <a:t>num</a:t>
            </a:r>
            <a:r>
              <a:rPr lang="es-ES" b="1" dirty="0" smtClean="0"/>
              <a:t>)</a:t>
            </a:r>
          </a:p>
          <a:p>
            <a:pPr marL="0" indent="0">
              <a:lnSpc>
                <a:spcPct val="100000"/>
              </a:lnSpc>
              <a:spcBef>
                <a:spcPts val="0"/>
              </a:spcBef>
              <a:buNone/>
            </a:pPr>
            <a:r>
              <a:rPr lang="es-ES" b="1" dirty="0" err="1" smtClean="0"/>
              <a:t>Finproceso</a:t>
            </a:r>
            <a:endParaRPr lang="es-ES" dirty="0"/>
          </a:p>
          <a:p>
            <a:endParaRPr lang="es-PE" dirty="0"/>
          </a:p>
        </p:txBody>
      </p:sp>
    </p:spTree>
    <p:extLst>
      <p:ext uri="{BB962C8B-B14F-4D97-AF65-F5344CB8AC3E}">
        <p14:creationId xmlns:p14="http://schemas.microsoft.com/office/powerpoint/2010/main" val="17215557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6"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80">
                                          <p:stCondLst>
                                            <p:cond delay="0"/>
                                          </p:stCondLst>
                                        </p:cTn>
                                        <p:tgtEl>
                                          <p:spTgt spid="3">
                                            <p:txEl>
                                              <p:pRg st="0" end="0"/>
                                            </p:txEl>
                                          </p:spTgt>
                                        </p:tgtEl>
                                      </p:cBhvr>
                                    </p:animEffect>
                                    <p:anim calcmode="lin" valueType="num">
                                      <p:cBhvr>
                                        <p:cTn id="1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xEl>
                                              <p:pRg st="0" end="0"/>
                                            </p:txEl>
                                          </p:spTgt>
                                        </p:tgtEl>
                                      </p:cBhvr>
                                      <p:to x="100000" y="60000"/>
                                    </p:animScale>
                                    <p:animScale>
                                      <p:cBhvr>
                                        <p:cTn id="17" dur="166" decel="50000">
                                          <p:stCondLst>
                                            <p:cond delay="676"/>
                                          </p:stCondLst>
                                        </p:cTn>
                                        <p:tgtEl>
                                          <p:spTgt spid="3">
                                            <p:txEl>
                                              <p:pRg st="0" end="0"/>
                                            </p:txEl>
                                          </p:spTgt>
                                        </p:tgtEl>
                                      </p:cBhvr>
                                      <p:to x="100000" y="100000"/>
                                    </p:animScale>
                                    <p:animScale>
                                      <p:cBhvr>
                                        <p:cTn id="18" dur="26">
                                          <p:stCondLst>
                                            <p:cond delay="1312"/>
                                          </p:stCondLst>
                                        </p:cTn>
                                        <p:tgtEl>
                                          <p:spTgt spid="3">
                                            <p:txEl>
                                              <p:pRg st="0" end="0"/>
                                            </p:txEl>
                                          </p:spTgt>
                                        </p:tgtEl>
                                      </p:cBhvr>
                                      <p:to x="100000" y="80000"/>
                                    </p:animScale>
                                    <p:animScale>
                                      <p:cBhvr>
                                        <p:cTn id="19" dur="166" decel="50000">
                                          <p:stCondLst>
                                            <p:cond delay="1338"/>
                                          </p:stCondLst>
                                        </p:cTn>
                                        <p:tgtEl>
                                          <p:spTgt spid="3">
                                            <p:txEl>
                                              <p:pRg st="0" end="0"/>
                                            </p:txEl>
                                          </p:spTgt>
                                        </p:tgtEl>
                                      </p:cBhvr>
                                      <p:to x="100000" y="100000"/>
                                    </p:animScale>
                                    <p:animScale>
                                      <p:cBhvr>
                                        <p:cTn id="20" dur="26">
                                          <p:stCondLst>
                                            <p:cond delay="1642"/>
                                          </p:stCondLst>
                                        </p:cTn>
                                        <p:tgtEl>
                                          <p:spTgt spid="3">
                                            <p:txEl>
                                              <p:pRg st="0" end="0"/>
                                            </p:txEl>
                                          </p:spTgt>
                                        </p:tgtEl>
                                      </p:cBhvr>
                                      <p:to x="100000" y="90000"/>
                                    </p:animScale>
                                    <p:animScale>
                                      <p:cBhvr>
                                        <p:cTn id="21" dur="166" decel="50000">
                                          <p:stCondLst>
                                            <p:cond delay="1668"/>
                                          </p:stCondLst>
                                        </p:cTn>
                                        <p:tgtEl>
                                          <p:spTgt spid="3">
                                            <p:txEl>
                                              <p:pRg st="0" end="0"/>
                                            </p:txEl>
                                          </p:spTgt>
                                        </p:tgtEl>
                                      </p:cBhvr>
                                      <p:to x="100000" y="100000"/>
                                    </p:animScale>
                                    <p:animScale>
                                      <p:cBhvr>
                                        <p:cTn id="22" dur="26">
                                          <p:stCondLst>
                                            <p:cond delay="1808"/>
                                          </p:stCondLst>
                                        </p:cTn>
                                        <p:tgtEl>
                                          <p:spTgt spid="3">
                                            <p:txEl>
                                              <p:pRg st="0" end="0"/>
                                            </p:txEl>
                                          </p:spTgt>
                                        </p:tgtEl>
                                      </p:cBhvr>
                                      <p:to x="100000" y="95000"/>
                                    </p:animScale>
                                    <p:animScale>
                                      <p:cBhvr>
                                        <p:cTn id="23" dur="166" decel="50000">
                                          <p:stCondLst>
                                            <p:cond delay="1834"/>
                                          </p:stCondLst>
                                        </p:cTn>
                                        <p:tgtEl>
                                          <p:spTgt spid="3">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circle(in)">
                                      <p:cBhvr>
                                        <p:cTn id="28" dur="2000"/>
                                        <p:tgtEl>
                                          <p:spTgt spid="3">
                                            <p:txEl>
                                              <p:pRg st="2" end="2"/>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circle(in)">
                                      <p:cBhvr>
                                        <p:cTn id="31" dur="20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circle(in)">
                                      <p:cBhvr>
                                        <p:cTn id="36" dur="20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circle(in)">
                                      <p:cBhvr>
                                        <p:cTn id="41" dur="2000"/>
                                        <p:tgtEl>
                                          <p:spTgt spid="3">
                                            <p:txEl>
                                              <p:pRg st="6" end="6"/>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circle(in)">
                                      <p:cBhvr>
                                        <p:cTn id="44" dur="20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circle(in)">
                                      <p:cBhvr>
                                        <p:cTn id="49" dur="20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circle(in)">
                                      <p:cBhvr>
                                        <p:cTn id="54" dur="2000"/>
                                        <p:tgtEl>
                                          <p:spTgt spid="3">
                                            <p:txEl>
                                              <p:pRg st="8" end="8"/>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circle(in)">
                                      <p:cBhvr>
                                        <p:cTn id="57" dur="20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circle(in)">
                                      <p:cBhvr>
                                        <p:cTn id="6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838200" y="2224725"/>
            <a:ext cx="5740021" cy="3921433"/>
          </a:xfrm>
        </p:spPr>
        <p:txBody>
          <a:bodyPr/>
          <a:lstStyle/>
          <a:p>
            <a:r>
              <a:rPr lang="es-PE" b="1" dirty="0" err="1" smtClean="0">
                <a:solidFill>
                  <a:srgbClr val="FF0000"/>
                </a:solidFill>
              </a:rPr>
              <a:t>Phyton</a:t>
            </a:r>
            <a:endParaRPr lang="es-PE" b="1" dirty="0" smtClean="0">
              <a:solidFill>
                <a:srgbClr val="FF0000"/>
              </a:solidFill>
            </a:endParaRPr>
          </a:p>
          <a:p>
            <a:pPr marL="0" indent="0">
              <a:buNone/>
            </a:pPr>
            <a:endParaRPr lang="es-PE" b="1" dirty="0" smtClean="0">
              <a:solidFill>
                <a:srgbClr val="FF0000"/>
              </a:solidFill>
            </a:endParaRPr>
          </a:p>
          <a:p>
            <a:pPr marL="0" indent="0">
              <a:buNone/>
            </a:pPr>
            <a:r>
              <a:rPr lang="es-PE" sz="1600" dirty="0" err="1"/>
              <a:t>def</a:t>
            </a:r>
            <a:r>
              <a:rPr lang="es-PE" sz="1600" dirty="0"/>
              <a:t> cuadrado(n):</a:t>
            </a:r>
          </a:p>
          <a:p>
            <a:pPr marL="0" indent="0">
              <a:buNone/>
            </a:pPr>
            <a:r>
              <a:rPr lang="es-PE" sz="1600" dirty="0"/>
              <a:t>    c=n*n</a:t>
            </a:r>
          </a:p>
          <a:p>
            <a:pPr marL="0" indent="0">
              <a:buNone/>
            </a:pPr>
            <a:r>
              <a:rPr lang="es-PE" sz="1600" dirty="0"/>
              <a:t>    </a:t>
            </a:r>
            <a:r>
              <a:rPr lang="es-PE" sz="1600" dirty="0" err="1"/>
              <a:t>return</a:t>
            </a:r>
            <a:r>
              <a:rPr lang="es-PE" sz="1600" dirty="0"/>
              <a:t> c</a:t>
            </a:r>
          </a:p>
          <a:p>
            <a:pPr marL="0" indent="0">
              <a:buNone/>
            </a:pPr>
            <a:r>
              <a:rPr lang="es-PE" sz="1600" dirty="0" err="1"/>
              <a:t>num</a:t>
            </a:r>
            <a:r>
              <a:rPr lang="es-PE" sz="1600" dirty="0"/>
              <a:t>=</a:t>
            </a:r>
            <a:r>
              <a:rPr lang="es-PE" sz="1600" dirty="0" err="1"/>
              <a:t>float</a:t>
            </a:r>
            <a:r>
              <a:rPr lang="es-PE" sz="1600" dirty="0"/>
              <a:t>(input("Ingresar un número:"))</a:t>
            </a:r>
          </a:p>
          <a:p>
            <a:pPr marL="0" indent="0">
              <a:buNone/>
            </a:pPr>
            <a:r>
              <a:rPr lang="es-PE" sz="1600" dirty="0" err="1"/>
              <a:t>print</a:t>
            </a:r>
            <a:r>
              <a:rPr lang="es-PE" sz="1600" dirty="0"/>
              <a:t>("El cuadrado del número es:" + </a:t>
            </a:r>
            <a:r>
              <a:rPr lang="es-PE" sz="1600" dirty="0" err="1"/>
              <a:t>str</a:t>
            </a:r>
            <a:r>
              <a:rPr lang="es-PE" sz="1600" dirty="0"/>
              <a:t>(cuadrado(</a:t>
            </a:r>
            <a:r>
              <a:rPr lang="es-PE" sz="1600" dirty="0" err="1"/>
              <a:t>num</a:t>
            </a:r>
            <a:r>
              <a:rPr lang="es-PE" sz="1600" dirty="0"/>
              <a:t>)))</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723086" y="2354809"/>
            <a:ext cx="4627505" cy="3250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5079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ircle(in)">
                                      <p:cBhvr>
                                        <p:cTn id="33" dur="2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circle(in)">
                                      <p:cBhvr>
                                        <p:cTn id="38" dur="20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circle(in)">
                                      <p:cBhvr>
                                        <p:cTn id="43" dur="20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down)">
                                      <p:cBhvr>
                                        <p:cTn id="48" dur="580">
                                          <p:stCondLst>
                                            <p:cond delay="0"/>
                                          </p:stCondLst>
                                        </p:cTn>
                                        <p:tgtEl>
                                          <p:spTgt spid="4"/>
                                        </p:tgtEl>
                                      </p:cBhvr>
                                    </p:animEffect>
                                    <p:anim calcmode="lin" valueType="num">
                                      <p:cBhvr>
                                        <p:cTn id="4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gtEl>
                                      </p:cBhvr>
                                      <p:to x="100000" y="60000"/>
                                    </p:animScale>
                                    <p:animScale>
                                      <p:cBhvr>
                                        <p:cTn id="55" dur="166" decel="50000">
                                          <p:stCondLst>
                                            <p:cond delay="676"/>
                                          </p:stCondLst>
                                        </p:cTn>
                                        <p:tgtEl>
                                          <p:spTgt spid="4"/>
                                        </p:tgtEl>
                                      </p:cBhvr>
                                      <p:to x="100000" y="100000"/>
                                    </p:animScale>
                                    <p:animScale>
                                      <p:cBhvr>
                                        <p:cTn id="56" dur="26">
                                          <p:stCondLst>
                                            <p:cond delay="1312"/>
                                          </p:stCondLst>
                                        </p:cTn>
                                        <p:tgtEl>
                                          <p:spTgt spid="4"/>
                                        </p:tgtEl>
                                      </p:cBhvr>
                                      <p:to x="100000" y="80000"/>
                                    </p:animScale>
                                    <p:animScale>
                                      <p:cBhvr>
                                        <p:cTn id="57" dur="166" decel="50000">
                                          <p:stCondLst>
                                            <p:cond delay="1338"/>
                                          </p:stCondLst>
                                        </p:cTn>
                                        <p:tgtEl>
                                          <p:spTgt spid="4"/>
                                        </p:tgtEl>
                                      </p:cBhvr>
                                      <p:to x="100000" y="100000"/>
                                    </p:animScale>
                                    <p:animScale>
                                      <p:cBhvr>
                                        <p:cTn id="58" dur="26">
                                          <p:stCondLst>
                                            <p:cond delay="1642"/>
                                          </p:stCondLst>
                                        </p:cTn>
                                        <p:tgtEl>
                                          <p:spTgt spid="4"/>
                                        </p:tgtEl>
                                      </p:cBhvr>
                                      <p:to x="100000" y="90000"/>
                                    </p:animScale>
                                    <p:animScale>
                                      <p:cBhvr>
                                        <p:cTn id="59" dur="166" decel="50000">
                                          <p:stCondLst>
                                            <p:cond delay="1668"/>
                                          </p:stCondLst>
                                        </p:cTn>
                                        <p:tgtEl>
                                          <p:spTgt spid="4"/>
                                        </p:tgtEl>
                                      </p:cBhvr>
                                      <p:to x="100000" y="100000"/>
                                    </p:animScale>
                                    <p:animScale>
                                      <p:cBhvr>
                                        <p:cTn id="60" dur="26">
                                          <p:stCondLst>
                                            <p:cond delay="1808"/>
                                          </p:stCondLst>
                                        </p:cTn>
                                        <p:tgtEl>
                                          <p:spTgt spid="4"/>
                                        </p:tgtEl>
                                      </p:cBhvr>
                                      <p:to x="100000" y="95000"/>
                                    </p:animScale>
                                    <p:animScale>
                                      <p:cBhvr>
                                        <p:cTn id="61"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0251"/>
            <a:ext cx="9410699" cy="880851"/>
          </a:xfrm>
        </p:spPr>
        <p:txBody>
          <a:bodyPr/>
          <a:lstStyle/>
          <a:p>
            <a:r>
              <a:rPr lang="es-PE" sz="2400" dirty="0" smtClean="0"/>
              <a:t>EJERCICIO 3:</a:t>
            </a:r>
            <a:r>
              <a:rPr lang="es-ES" sz="2400" dirty="0"/>
              <a:t> </a:t>
            </a:r>
            <a:r>
              <a:rPr lang="es-ES" sz="2400" dirty="0" smtClean="0"/>
              <a:t>Ingresar  </a:t>
            </a:r>
            <a:r>
              <a:rPr lang="es-ES" sz="2400" dirty="0"/>
              <a:t>la base y la altura de 10 terrenos rectangulares. Muestre el </a:t>
            </a:r>
            <a:r>
              <a:rPr lang="es-ES" sz="2400" dirty="0" smtClean="0"/>
              <a:t>área y perímetro (utilizar funciones)</a:t>
            </a:r>
            <a:endParaRPr lang="es-PE" sz="2400" dirty="0"/>
          </a:p>
        </p:txBody>
      </p:sp>
      <p:sp>
        <p:nvSpPr>
          <p:cNvPr id="3" name="Marcador de contenido 2"/>
          <p:cNvSpPr>
            <a:spLocks noGrp="1"/>
          </p:cNvSpPr>
          <p:nvPr>
            <p:ph idx="1"/>
          </p:nvPr>
        </p:nvSpPr>
        <p:spPr>
          <a:xfrm>
            <a:off x="838200" y="1747420"/>
            <a:ext cx="10515600" cy="5110580"/>
          </a:xfrm>
        </p:spPr>
        <p:txBody>
          <a:bodyPr>
            <a:normAutofit fontScale="25000" lnSpcReduction="20000"/>
          </a:bodyPr>
          <a:lstStyle/>
          <a:p>
            <a:r>
              <a:rPr lang="es-PE" sz="8000" b="1" dirty="0" err="1" smtClean="0">
                <a:solidFill>
                  <a:srgbClr val="FF0000"/>
                </a:solidFill>
              </a:rPr>
              <a:t>Pseint</a:t>
            </a:r>
            <a:endParaRPr lang="es-PE" dirty="0" smtClean="0"/>
          </a:p>
          <a:p>
            <a:pPr marL="1077913" indent="0">
              <a:lnSpc>
                <a:spcPct val="120000"/>
              </a:lnSpc>
              <a:spcBef>
                <a:spcPts val="0"/>
              </a:spcBef>
              <a:buNone/>
            </a:pPr>
            <a:r>
              <a:rPr lang="es-PE" sz="6400" dirty="0" err="1"/>
              <a:t>funcion</a:t>
            </a:r>
            <a:r>
              <a:rPr lang="es-PE" sz="6400" dirty="0"/>
              <a:t> </a:t>
            </a:r>
            <a:r>
              <a:rPr lang="es-PE" sz="6400" dirty="0" err="1"/>
              <a:t>ar</a:t>
            </a:r>
            <a:r>
              <a:rPr lang="es-PE" sz="6400" dirty="0"/>
              <a:t>&lt;-</a:t>
            </a:r>
            <a:r>
              <a:rPr lang="es-PE" sz="6400" dirty="0" err="1"/>
              <a:t>arearectangulo</a:t>
            </a:r>
            <a:r>
              <a:rPr lang="es-PE" sz="6400" dirty="0"/>
              <a:t>(</a:t>
            </a:r>
            <a:r>
              <a:rPr lang="es-PE" sz="6400" dirty="0" err="1"/>
              <a:t>base,alt</a:t>
            </a:r>
            <a:r>
              <a:rPr lang="es-PE" sz="6400" dirty="0"/>
              <a:t>)</a:t>
            </a:r>
          </a:p>
          <a:p>
            <a:pPr marL="1077913" indent="0">
              <a:lnSpc>
                <a:spcPct val="120000"/>
              </a:lnSpc>
              <a:spcBef>
                <a:spcPts val="0"/>
              </a:spcBef>
              <a:buNone/>
            </a:pPr>
            <a:r>
              <a:rPr lang="es-PE" sz="6400" dirty="0"/>
              <a:t>	</a:t>
            </a:r>
            <a:r>
              <a:rPr lang="es-PE" sz="6400" dirty="0" err="1"/>
              <a:t>ar</a:t>
            </a:r>
            <a:r>
              <a:rPr lang="es-PE" sz="6400" dirty="0"/>
              <a:t>=base*</a:t>
            </a:r>
            <a:r>
              <a:rPr lang="es-PE" sz="6400" dirty="0" err="1"/>
              <a:t>alt</a:t>
            </a:r>
            <a:endParaRPr lang="es-PE" sz="6400" dirty="0"/>
          </a:p>
          <a:p>
            <a:pPr marL="1077913" indent="0">
              <a:lnSpc>
                <a:spcPct val="120000"/>
              </a:lnSpc>
              <a:spcBef>
                <a:spcPts val="0"/>
              </a:spcBef>
              <a:buNone/>
            </a:pPr>
            <a:r>
              <a:rPr lang="es-PE" sz="6400" dirty="0" err="1"/>
              <a:t>FinFuncion</a:t>
            </a:r>
            <a:endParaRPr lang="es-PE" sz="6400" dirty="0"/>
          </a:p>
          <a:p>
            <a:pPr marL="1077913" indent="0">
              <a:lnSpc>
                <a:spcPct val="120000"/>
              </a:lnSpc>
              <a:spcBef>
                <a:spcPts val="0"/>
              </a:spcBef>
              <a:buNone/>
            </a:pPr>
            <a:r>
              <a:rPr lang="es-PE" sz="6400" dirty="0" err="1"/>
              <a:t>funcion</a:t>
            </a:r>
            <a:r>
              <a:rPr lang="es-PE" sz="6400" dirty="0"/>
              <a:t> per&lt;-</a:t>
            </a:r>
            <a:r>
              <a:rPr lang="es-PE" sz="6400" dirty="0" err="1"/>
              <a:t>perimetrorectangulo</a:t>
            </a:r>
            <a:r>
              <a:rPr lang="es-PE" sz="6400" dirty="0"/>
              <a:t>(</a:t>
            </a:r>
            <a:r>
              <a:rPr lang="es-PE" sz="6400" dirty="0" err="1"/>
              <a:t>base,alt</a:t>
            </a:r>
            <a:r>
              <a:rPr lang="es-PE" sz="6400" dirty="0"/>
              <a:t>)</a:t>
            </a:r>
          </a:p>
          <a:p>
            <a:pPr marL="1077913" indent="0">
              <a:lnSpc>
                <a:spcPct val="120000"/>
              </a:lnSpc>
              <a:spcBef>
                <a:spcPts val="0"/>
              </a:spcBef>
              <a:buNone/>
            </a:pPr>
            <a:r>
              <a:rPr lang="es-PE" sz="6400" dirty="0"/>
              <a:t>	per=2*base+ 2*</a:t>
            </a:r>
            <a:r>
              <a:rPr lang="es-PE" sz="6400" dirty="0" err="1"/>
              <a:t>alt</a:t>
            </a:r>
            <a:endParaRPr lang="es-PE" sz="6400" dirty="0"/>
          </a:p>
          <a:p>
            <a:pPr marL="1077913" indent="0">
              <a:lnSpc>
                <a:spcPct val="120000"/>
              </a:lnSpc>
              <a:spcBef>
                <a:spcPts val="0"/>
              </a:spcBef>
              <a:buNone/>
            </a:pPr>
            <a:r>
              <a:rPr lang="es-PE" sz="6400" dirty="0" err="1"/>
              <a:t>FinFuncion</a:t>
            </a:r>
            <a:endParaRPr lang="es-PE" sz="6400" dirty="0"/>
          </a:p>
          <a:p>
            <a:pPr marL="1077913" indent="0">
              <a:lnSpc>
                <a:spcPct val="120000"/>
              </a:lnSpc>
              <a:spcBef>
                <a:spcPts val="0"/>
              </a:spcBef>
              <a:buNone/>
            </a:pPr>
            <a:endParaRPr lang="es-PE" sz="6400" dirty="0"/>
          </a:p>
          <a:p>
            <a:pPr marL="1077913" indent="0">
              <a:lnSpc>
                <a:spcPct val="120000"/>
              </a:lnSpc>
              <a:spcBef>
                <a:spcPts val="0"/>
              </a:spcBef>
              <a:buNone/>
            </a:pPr>
            <a:r>
              <a:rPr lang="es-PE" sz="6400" dirty="0"/>
              <a:t>Proceso </a:t>
            </a:r>
            <a:r>
              <a:rPr lang="es-PE" sz="6400" dirty="0" err="1"/>
              <a:t>sin_titulo</a:t>
            </a:r>
            <a:endParaRPr lang="es-PE" sz="6400" dirty="0"/>
          </a:p>
          <a:p>
            <a:pPr marL="1077913" indent="0">
              <a:lnSpc>
                <a:spcPct val="120000"/>
              </a:lnSpc>
              <a:spcBef>
                <a:spcPts val="0"/>
              </a:spcBef>
              <a:buNone/>
            </a:pPr>
            <a:r>
              <a:rPr lang="es-PE" sz="6400" dirty="0"/>
              <a:t>	definir i Como Entero</a:t>
            </a:r>
          </a:p>
          <a:p>
            <a:pPr marL="1077913" indent="0">
              <a:lnSpc>
                <a:spcPct val="120000"/>
              </a:lnSpc>
              <a:spcBef>
                <a:spcPts val="0"/>
              </a:spcBef>
              <a:buNone/>
            </a:pPr>
            <a:r>
              <a:rPr lang="es-PE" sz="6400" dirty="0"/>
              <a:t>	definir </a:t>
            </a:r>
            <a:r>
              <a:rPr lang="es-PE" sz="6400" dirty="0" err="1"/>
              <a:t>b,h</a:t>
            </a:r>
            <a:r>
              <a:rPr lang="es-PE" sz="6400" dirty="0"/>
              <a:t> Como Real</a:t>
            </a:r>
          </a:p>
          <a:p>
            <a:pPr marL="1077913" indent="0">
              <a:lnSpc>
                <a:spcPct val="120000"/>
              </a:lnSpc>
              <a:spcBef>
                <a:spcPts val="0"/>
              </a:spcBef>
              <a:buNone/>
            </a:pPr>
            <a:r>
              <a:rPr lang="es-PE" sz="6400" dirty="0"/>
              <a:t>	para i=1 hasta 10</a:t>
            </a:r>
          </a:p>
          <a:p>
            <a:pPr marL="1077913" indent="0">
              <a:lnSpc>
                <a:spcPct val="120000"/>
              </a:lnSpc>
              <a:spcBef>
                <a:spcPts val="0"/>
              </a:spcBef>
              <a:buNone/>
            </a:pPr>
            <a:r>
              <a:rPr lang="es-PE" sz="6400" dirty="0"/>
              <a:t>		imprimir "Ingrese la base del terreno ", i,":"</a:t>
            </a:r>
          </a:p>
          <a:p>
            <a:pPr marL="1077913" indent="0">
              <a:lnSpc>
                <a:spcPct val="120000"/>
              </a:lnSpc>
              <a:spcBef>
                <a:spcPts val="0"/>
              </a:spcBef>
              <a:buNone/>
            </a:pPr>
            <a:r>
              <a:rPr lang="es-PE" sz="6400" dirty="0"/>
              <a:t>		leer b</a:t>
            </a:r>
          </a:p>
          <a:p>
            <a:pPr marL="1077913" indent="0">
              <a:lnSpc>
                <a:spcPct val="120000"/>
              </a:lnSpc>
              <a:spcBef>
                <a:spcPts val="0"/>
              </a:spcBef>
              <a:buNone/>
            </a:pPr>
            <a:r>
              <a:rPr lang="es-PE" sz="6400" dirty="0"/>
              <a:t>		imprimir "Ingrese la altura del terreno ", i,":"</a:t>
            </a:r>
          </a:p>
          <a:p>
            <a:pPr marL="1077913" indent="0">
              <a:lnSpc>
                <a:spcPct val="120000"/>
              </a:lnSpc>
              <a:spcBef>
                <a:spcPts val="0"/>
              </a:spcBef>
              <a:buNone/>
            </a:pPr>
            <a:r>
              <a:rPr lang="es-PE" sz="6400" dirty="0"/>
              <a:t>		leer h</a:t>
            </a:r>
          </a:p>
          <a:p>
            <a:pPr marL="1077913" indent="0">
              <a:lnSpc>
                <a:spcPct val="120000"/>
              </a:lnSpc>
              <a:spcBef>
                <a:spcPts val="0"/>
              </a:spcBef>
              <a:buNone/>
            </a:pPr>
            <a:r>
              <a:rPr lang="es-PE" sz="6400" dirty="0"/>
              <a:t>		imprimir "El área es:", </a:t>
            </a:r>
            <a:r>
              <a:rPr lang="es-PE" sz="6400" dirty="0" err="1"/>
              <a:t>arearectangulo</a:t>
            </a:r>
            <a:r>
              <a:rPr lang="es-PE" sz="6400" dirty="0"/>
              <a:t>(</a:t>
            </a:r>
            <a:r>
              <a:rPr lang="es-PE" sz="6400" dirty="0" err="1"/>
              <a:t>b,h</a:t>
            </a:r>
            <a:r>
              <a:rPr lang="es-PE" sz="6400" dirty="0"/>
              <a:t>)</a:t>
            </a:r>
          </a:p>
          <a:p>
            <a:pPr marL="1077913" indent="0">
              <a:lnSpc>
                <a:spcPct val="120000"/>
              </a:lnSpc>
              <a:spcBef>
                <a:spcPts val="0"/>
              </a:spcBef>
              <a:buNone/>
            </a:pPr>
            <a:r>
              <a:rPr lang="es-PE" sz="6400" dirty="0"/>
              <a:t>		imprimir "El perímetro es:", </a:t>
            </a:r>
            <a:r>
              <a:rPr lang="es-PE" sz="6400" dirty="0" err="1"/>
              <a:t>perimetrorectangulo</a:t>
            </a:r>
            <a:r>
              <a:rPr lang="es-PE" sz="6400" dirty="0"/>
              <a:t>(</a:t>
            </a:r>
            <a:r>
              <a:rPr lang="es-PE" sz="6400" dirty="0" err="1"/>
              <a:t>b,h</a:t>
            </a:r>
            <a:r>
              <a:rPr lang="es-PE" sz="6400" dirty="0"/>
              <a:t>)</a:t>
            </a:r>
          </a:p>
          <a:p>
            <a:pPr marL="1077913" indent="0">
              <a:lnSpc>
                <a:spcPct val="120000"/>
              </a:lnSpc>
              <a:spcBef>
                <a:spcPts val="0"/>
              </a:spcBef>
              <a:buNone/>
            </a:pPr>
            <a:r>
              <a:rPr lang="es-PE" sz="6400" dirty="0"/>
              <a:t>		imprimir "........................"</a:t>
            </a:r>
          </a:p>
          <a:p>
            <a:pPr marL="1077913" indent="0">
              <a:lnSpc>
                <a:spcPct val="120000"/>
              </a:lnSpc>
              <a:spcBef>
                <a:spcPts val="0"/>
              </a:spcBef>
              <a:buNone/>
            </a:pPr>
            <a:r>
              <a:rPr lang="es-PE" sz="6400" dirty="0"/>
              <a:t>	</a:t>
            </a:r>
            <a:r>
              <a:rPr lang="es-PE" sz="6400" dirty="0" err="1"/>
              <a:t>FinPara</a:t>
            </a:r>
            <a:endParaRPr lang="es-PE" sz="6400" dirty="0"/>
          </a:p>
          <a:p>
            <a:pPr marL="1077913" indent="0">
              <a:lnSpc>
                <a:spcPct val="120000"/>
              </a:lnSpc>
              <a:spcBef>
                <a:spcPts val="0"/>
              </a:spcBef>
              <a:buNone/>
            </a:pPr>
            <a:r>
              <a:rPr lang="es-PE" sz="6400" dirty="0" err="1"/>
              <a:t>FinProceso</a:t>
            </a:r>
            <a:endParaRPr lang="es-PE" sz="6400" dirty="0"/>
          </a:p>
        </p:txBody>
      </p:sp>
    </p:spTree>
    <p:extLst>
      <p:ext uri="{BB962C8B-B14F-4D97-AF65-F5344CB8AC3E}">
        <p14:creationId xmlns:p14="http://schemas.microsoft.com/office/powerpoint/2010/main" val="659386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6"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80">
                                          <p:stCondLst>
                                            <p:cond delay="0"/>
                                          </p:stCondLst>
                                        </p:cTn>
                                        <p:tgtEl>
                                          <p:spTgt spid="3">
                                            <p:txEl>
                                              <p:pRg st="0" end="0"/>
                                            </p:txEl>
                                          </p:spTgt>
                                        </p:tgtEl>
                                      </p:cBhvr>
                                    </p:animEffect>
                                    <p:anim calcmode="lin" valueType="num">
                                      <p:cBhvr>
                                        <p:cTn id="1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xEl>
                                              <p:pRg st="0" end="0"/>
                                            </p:txEl>
                                          </p:spTgt>
                                        </p:tgtEl>
                                      </p:cBhvr>
                                      <p:to x="100000" y="60000"/>
                                    </p:animScale>
                                    <p:animScale>
                                      <p:cBhvr>
                                        <p:cTn id="17" dur="166" decel="50000">
                                          <p:stCondLst>
                                            <p:cond delay="676"/>
                                          </p:stCondLst>
                                        </p:cTn>
                                        <p:tgtEl>
                                          <p:spTgt spid="3">
                                            <p:txEl>
                                              <p:pRg st="0" end="0"/>
                                            </p:txEl>
                                          </p:spTgt>
                                        </p:tgtEl>
                                      </p:cBhvr>
                                      <p:to x="100000" y="100000"/>
                                    </p:animScale>
                                    <p:animScale>
                                      <p:cBhvr>
                                        <p:cTn id="18" dur="26">
                                          <p:stCondLst>
                                            <p:cond delay="1312"/>
                                          </p:stCondLst>
                                        </p:cTn>
                                        <p:tgtEl>
                                          <p:spTgt spid="3">
                                            <p:txEl>
                                              <p:pRg st="0" end="0"/>
                                            </p:txEl>
                                          </p:spTgt>
                                        </p:tgtEl>
                                      </p:cBhvr>
                                      <p:to x="100000" y="80000"/>
                                    </p:animScale>
                                    <p:animScale>
                                      <p:cBhvr>
                                        <p:cTn id="19" dur="166" decel="50000">
                                          <p:stCondLst>
                                            <p:cond delay="1338"/>
                                          </p:stCondLst>
                                        </p:cTn>
                                        <p:tgtEl>
                                          <p:spTgt spid="3">
                                            <p:txEl>
                                              <p:pRg st="0" end="0"/>
                                            </p:txEl>
                                          </p:spTgt>
                                        </p:tgtEl>
                                      </p:cBhvr>
                                      <p:to x="100000" y="100000"/>
                                    </p:animScale>
                                    <p:animScale>
                                      <p:cBhvr>
                                        <p:cTn id="20" dur="26">
                                          <p:stCondLst>
                                            <p:cond delay="1642"/>
                                          </p:stCondLst>
                                        </p:cTn>
                                        <p:tgtEl>
                                          <p:spTgt spid="3">
                                            <p:txEl>
                                              <p:pRg st="0" end="0"/>
                                            </p:txEl>
                                          </p:spTgt>
                                        </p:tgtEl>
                                      </p:cBhvr>
                                      <p:to x="100000" y="90000"/>
                                    </p:animScale>
                                    <p:animScale>
                                      <p:cBhvr>
                                        <p:cTn id="21" dur="166" decel="50000">
                                          <p:stCondLst>
                                            <p:cond delay="1668"/>
                                          </p:stCondLst>
                                        </p:cTn>
                                        <p:tgtEl>
                                          <p:spTgt spid="3">
                                            <p:txEl>
                                              <p:pRg st="0" end="0"/>
                                            </p:txEl>
                                          </p:spTgt>
                                        </p:tgtEl>
                                      </p:cBhvr>
                                      <p:to x="100000" y="100000"/>
                                    </p:animScale>
                                    <p:animScale>
                                      <p:cBhvr>
                                        <p:cTn id="22" dur="26">
                                          <p:stCondLst>
                                            <p:cond delay="1808"/>
                                          </p:stCondLst>
                                        </p:cTn>
                                        <p:tgtEl>
                                          <p:spTgt spid="3">
                                            <p:txEl>
                                              <p:pRg st="0" end="0"/>
                                            </p:txEl>
                                          </p:spTgt>
                                        </p:tgtEl>
                                      </p:cBhvr>
                                      <p:to x="100000" y="95000"/>
                                    </p:animScale>
                                    <p:animScale>
                                      <p:cBhvr>
                                        <p:cTn id="23" dur="166" decel="50000">
                                          <p:stCondLst>
                                            <p:cond delay="1834"/>
                                          </p:stCondLst>
                                        </p:cTn>
                                        <p:tgtEl>
                                          <p:spTgt spid="3">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circle(in)">
                                      <p:cBhvr>
                                        <p:cTn id="28" dur="2000"/>
                                        <p:tgtEl>
                                          <p:spTgt spid="3">
                                            <p:txEl>
                                              <p:pRg st="1" end="1"/>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circle(in)">
                                      <p:cBhvr>
                                        <p:cTn id="31" dur="20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circle(in)">
                                      <p:cBhvr>
                                        <p:cTn id="36" dur="20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circle(in)">
                                      <p:cBhvr>
                                        <p:cTn id="41" dur="2000"/>
                                        <p:tgtEl>
                                          <p:spTgt spid="3">
                                            <p:txEl>
                                              <p:pRg st="4" end="4"/>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circle(in)">
                                      <p:cBhvr>
                                        <p:cTn id="44" dur="20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circle(in)">
                                      <p:cBhvr>
                                        <p:cTn id="49" dur="2000"/>
                                        <p:tgtEl>
                                          <p:spTgt spid="3">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circle(in)">
                                      <p:cBhvr>
                                        <p:cTn id="54" dur="2000"/>
                                        <p:tgtEl>
                                          <p:spTgt spid="3">
                                            <p:txEl>
                                              <p:pRg st="8" end="8"/>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animEffect transition="in" filter="circle(in)">
                                      <p:cBhvr>
                                        <p:cTn id="57" dur="2000"/>
                                        <p:tgtEl>
                                          <p:spTgt spid="3">
                                            <p:txEl>
                                              <p:pRg st="20" end="2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circle(in)">
                                      <p:cBhvr>
                                        <p:cTn id="62" dur="2000"/>
                                        <p:tgtEl>
                                          <p:spTgt spid="3">
                                            <p:txEl>
                                              <p:pRg st="9" end="9"/>
                                            </p:txEl>
                                          </p:spTgt>
                                        </p:tgtEl>
                                      </p:cBhvr>
                                    </p:animEffect>
                                  </p:childTnLst>
                                </p:cTn>
                              </p:par>
                              <p:par>
                                <p:cTn id="63" presetID="6" presetClass="entr" presetSubtype="16"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circle(in)">
                                      <p:cBhvr>
                                        <p:cTn id="65" dur="2000"/>
                                        <p:tgtEl>
                                          <p:spTgt spid="3">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circle(in)">
                                      <p:cBhvr>
                                        <p:cTn id="70" dur="2000"/>
                                        <p:tgtEl>
                                          <p:spTgt spid="3">
                                            <p:txEl>
                                              <p:pRg st="11" end="11"/>
                                            </p:txEl>
                                          </p:spTgt>
                                        </p:tgtEl>
                                      </p:cBhvr>
                                    </p:animEffect>
                                  </p:childTnLst>
                                </p:cTn>
                              </p:par>
                              <p:par>
                                <p:cTn id="71" presetID="6" presetClass="entr" presetSubtype="16" fill="hold" nodeType="withEffect">
                                  <p:stCondLst>
                                    <p:cond delay="0"/>
                                  </p:stCondLst>
                                  <p:childTnLst>
                                    <p:set>
                                      <p:cBhvr>
                                        <p:cTn id="72" dur="1" fill="hold">
                                          <p:stCondLst>
                                            <p:cond delay="0"/>
                                          </p:stCondLst>
                                        </p:cTn>
                                        <p:tgtEl>
                                          <p:spTgt spid="3">
                                            <p:txEl>
                                              <p:pRg st="19" end="19"/>
                                            </p:txEl>
                                          </p:spTgt>
                                        </p:tgtEl>
                                        <p:attrNameLst>
                                          <p:attrName>style.visibility</p:attrName>
                                        </p:attrNameLst>
                                      </p:cBhvr>
                                      <p:to>
                                        <p:strVal val="visible"/>
                                      </p:to>
                                    </p:set>
                                    <p:animEffect transition="in" filter="circle(in)">
                                      <p:cBhvr>
                                        <p:cTn id="73" dur="2000"/>
                                        <p:tgtEl>
                                          <p:spTgt spid="3">
                                            <p:txEl>
                                              <p:pRg st="19" end="19"/>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nodeType="clickEffect">
                                  <p:stCondLst>
                                    <p:cond delay="0"/>
                                  </p:stCondLst>
                                  <p:childTnLst>
                                    <p:set>
                                      <p:cBhvr>
                                        <p:cTn id="77" dur="1" fill="hold">
                                          <p:stCondLst>
                                            <p:cond delay="0"/>
                                          </p:stCondLst>
                                        </p:cTn>
                                        <p:tgtEl>
                                          <p:spTgt spid="3">
                                            <p:txEl>
                                              <p:pRg st="12" end="12"/>
                                            </p:txEl>
                                          </p:spTgt>
                                        </p:tgtEl>
                                        <p:attrNameLst>
                                          <p:attrName>style.visibility</p:attrName>
                                        </p:attrNameLst>
                                      </p:cBhvr>
                                      <p:to>
                                        <p:strVal val="visible"/>
                                      </p:to>
                                    </p:set>
                                    <p:animEffect transition="in" filter="circle(in)">
                                      <p:cBhvr>
                                        <p:cTn id="78" dur="2000"/>
                                        <p:tgtEl>
                                          <p:spTgt spid="3">
                                            <p:txEl>
                                              <p:pRg st="12" end="12"/>
                                            </p:txEl>
                                          </p:spTgt>
                                        </p:tgtEl>
                                      </p:cBhvr>
                                    </p:animEffect>
                                  </p:childTnLst>
                                </p:cTn>
                              </p:par>
                              <p:par>
                                <p:cTn id="79" presetID="6" presetClass="entr" presetSubtype="16" fill="hold" nodeType="withEffect">
                                  <p:stCondLst>
                                    <p:cond delay="0"/>
                                  </p:stCondLst>
                                  <p:childTnLst>
                                    <p:set>
                                      <p:cBhvr>
                                        <p:cTn id="80" dur="1" fill="hold">
                                          <p:stCondLst>
                                            <p:cond delay="0"/>
                                          </p:stCondLst>
                                        </p:cTn>
                                        <p:tgtEl>
                                          <p:spTgt spid="3">
                                            <p:txEl>
                                              <p:pRg st="13" end="13"/>
                                            </p:txEl>
                                          </p:spTgt>
                                        </p:tgtEl>
                                        <p:attrNameLst>
                                          <p:attrName>style.visibility</p:attrName>
                                        </p:attrNameLst>
                                      </p:cBhvr>
                                      <p:to>
                                        <p:strVal val="visible"/>
                                      </p:to>
                                    </p:set>
                                    <p:animEffect transition="in" filter="circle(in)">
                                      <p:cBhvr>
                                        <p:cTn id="81" dur="2000"/>
                                        <p:tgtEl>
                                          <p:spTgt spid="3">
                                            <p:txEl>
                                              <p:pRg st="13" end="1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3">
                                            <p:txEl>
                                              <p:pRg st="14" end="14"/>
                                            </p:txEl>
                                          </p:spTgt>
                                        </p:tgtEl>
                                        <p:attrNameLst>
                                          <p:attrName>style.visibility</p:attrName>
                                        </p:attrNameLst>
                                      </p:cBhvr>
                                      <p:to>
                                        <p:strVal val="visible"/>
                                      </p:to>
                                    </p:set>
                                    <p:animEffect transition="in" filter="circle(in)">
                                      <p:cBhvr>
                                        <p:cTn id="86" dur="2000"/>
                                        <p:tgtEl>
                                          <p:spTgt spid="3">
                                            <p:txEl>
                                              <p:pRg st="14" end="14"/>
                                            </p:txEl>
                                          </p:spTgt>
                                        </p:tgtEl>
                                      </p:cBhvr>
                                    </p:animEffect>
                                  </p:childTnLst>
                                </p:cTn>
                              </p:par>
                              <p:par>
                                <p:cTn id="87" presetID="6" presetClass="entr" presetSubtype="16" fill="hold" nodeType="withEffect">
                                  <p:stCondLst>
                                    <p:cond delay="0"/>
                                  </p:stCondLst>
                                  <p:childTnLst>
                                    <p:set>
                                      <p:cBhvr>
                                        <p:cTn id="88" dur="1" fill="hold">
                                          <p:stCondLst>
                                            <p:cond delay="0"/>
                                          </p:stCondLst>
                                        </p:cTn>
                                        <p:tgtEl>
                                          <p:spTgt spid="3">
                                            <p:txEl>
                                              <p:pRg st="15" end="15"/>
                                            </p:txEl>
                                          </p:spTgt>
                                        </p:tgtEl>
                                        <p:attrNameLst>
                                          <p:attrName>style.visibility</p:attrName>
                                        </p:attrNameLst>
                                      </p:cBhvr>
                                      <p:to>
                                        <p:strVal val="visible"/>
                                      </p:to>
                                    </p:set>
                                    <p:animEffect transition="in" filter="circle(in)">
                                      <p:cBhvr>
                                        <p:cTn id="89" dur="2000"/>
                                        <p:tgtEl>
                                          <p:spTgt spid="3">
                                            <p:txEl>
                                              <p:pRg st="15" end="1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16" fill="hold" nodeType="clickEffect">
                                  <p:stCondLst>
                                    <p:cond delay="0"/>
                                  </p:stCondLst>
                                  <p:childTnLst>
                                    <p:set>
                                      <p:cBhvr>
                                        <p:cTn id="93" dur="1" fill="hold">
                                          <p:stCondLst>
                                            <p:cond delay="0"/>
                                          </p:stCondLst>
                                        </p:cTn>
                                        <p:tgtEl>
                                          <p:spTgt spid="3">
                                            <p:txEl>
                                              <p:pRg st="16" end="16"/>
                                            </p:txEl>
                                          </p:spTgt>
                                        </p:tgtEl>
                                        <p:attrNameLst>
                                          <p:attrName>style.visibility</p:attrName>
                                        </p:attrNameLst>
                                      </p:cBhvr>
                                      <p:to>
                                        <p:strVal val="visible"/>
                                      </p:to>
                                    </p:set>
                                    <p:animEffect transition="in" filter="circle(in)">
                                      <p:cBhvr>
                                        <p:cTn id="94" dur="2000"/>
                                        <p:tgtEl>
                                          <p:spTgt spid="3">
                                            <p:txEl>
                                              <p:pRg st="16" end="16"/>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6" presetClass="entr" presetSubtype="16" fill="hold" nodeType="clickEffect">
                                  <p:stCondLst>
                                    <p:cond delay="0"/>
                                  </p:stCondLst>
                                  <p:childTnLst>
                                    <p:set>
                                      <p:cBhvr>
                                        <p:cTn id="98" dur="1" fill="hold">
                                          <p:stCondLst>
                                            <p:cond delay="0"/>
                                          </p:stCondLst>
                                        </p:cTn>
                                        <p:tgtEl>
                                          <p:spTgt spid="3">
                                            <p:txEl>
                                              <p:pRg st="17" end="17"/>
                                            </p:txEl>
                                          </p:spTgt>
                                        </p:tgtEl>
                                        <p:attrNameLst>
                                          <p:attrName>style.visibility</p:attrName>
                                        </p:attrNameLst>
                                      </p:cBhvr>
                                      <p:to>
                                        <p:strVal val="visible"/>
                                      </p:to>
                                    </p:set>
                                    <p:animEffect transition="in" filter="circle(in)">
                                      <p:cBhvr>
                                        <p:cTn id="99" dur="2000"/>
                                        <p:tgtEl>
                                          <p:spTgt spid="3">
                                            <p:txEl>
                                              <p:pRg st="17" end="17"/>
                                            </p:txEl>
                                          </p:spTgt>
                                        </p:tgtEl>
                                      </p:cBhvr>
                                    </p:animEffect>
                                  </p:childTnLst>
                                </p:cTn>
                              </p:par>
                              <p:par>
                                <p:cTn id="100" presetID="6" presetClass="entr" presetSubtype="16" fill="hold" nodeType="with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circle(in)">
                                      <p:cBhvr>
                                        <p:cTn id="102" dur="2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292289" y="1801505"/>
            <a:ext cx="6681716" cy="4954137"/>
          </a:xfrm>
        </p:spPr>
        <p:txBody>
          <a:bodyPr>
            <a:normAutofit/>
          </a:bodyPr>
          <a:lstStyle/>
          <a:p>
            <a:r>
              <a:rPr lang="es-PE" b="1" dirty="0" err="1" smtClean="0">
                <a:solidFill>
                  <a:srgbClr val="FF0000"/>
                </a:solidFill>
              </a:rPr>
              <a:t>Phyton</a:t>
            </a:r>
            <a:r>
              <a:rPr lang="es-PE" b="1" dirty="0" smtClean="0">
                <a:solidFill>
                  <a:srgbClr val="FF0000"/>
                </a:solidFill>
              </a:rPr>
              <a:t>:</a:t>
            </a:r>
          </a:p>
          <a:p>
            <a:pPr marL="177800" lvl="4" indent="0">
              <a:buNone/>
            </a:pPr>
            <a:r>
              <a:rPr lang="es-PE" sz="1800" dirty="0" err="1"/>
              <a:t>def</a:t>
            </a:r>
            <a:r>
              <a:rPr lang="es-PE" sz="1800" dirty="0"/>
              <a:t> </a:t>
            </a:r>
            <a:r>
              <a:rPr lang="es-PE" sz="1800" dirty="0" err="1"/>
              <a:t>arearectangulo</a:t>
            </a:r>
            <a:r>
              <a:rPr lang="es-PE" sz="1800" dirty="0"/>
              <a:t>(</a:t>
            </a:r>
            <a:r>
              <a:rPr lang="es-PE" sz="1800" dirty="0" err="1"/>
              <a:t>base,alt</a:t>
            </a:r>
            <a:r>
              <a:rPr lang="es-PE" sz="1800" dirty="0"/>
              <a:t>):</a:t>
            </a:r>
          </a:p>
          <a:p>
            <a:pPr marL="177800" lvl="4" indent="0">
              <a:buNone/>
            </a:pPr>
            <a:r>
              <a:rPr lang="es-PE" sz="1800" dirty="0"/>
              <a:t>    </a:t>
            </a:r>
            <a:r>
              <a:rPr lang="es-PE" sz="1800" dirty="0" err="1"/>
              <a:t>ar</a:t>
            </a:r>
            <a:r>
              <a:rPr lang="es-PE" sz="1800" dirty="0"/>
              <a:t>=base*</a:t>
            </a:r>
            <a:r>
              <a:rPr lang="es-PE" sz="1800" dirty="0" err="1"/>
              <a:t>alt</a:t>
            </a:r>
            <a:endParaRPr lang="es-PE" sz="1800" dirty="0"/>
          </a:p>
          <a:p>
            <a:pPr marL="177800" lvl="4" indent="0">
              <a:buNone/>
            </a:pPr>
            <a:r>
              <a:rPr lang="es-PE" sz="1800" dirty="0"/>
              <a:t>    </a:t>
            </a:r>
            <a:r>
              <a:rPr lang="es-PE" sz="1800" dirty="0" err="1"/>
              <a:t>return</a:t>
            </a:r>
            <a:r>
              <a:rPr lang="es-PE" sz="1800" dirty="0"/>
              <a:t> </a:t>
            </a:r>
            <a:r>
              <a:rPr lang="es-PE" sz="1800" dirty="0" err="1"/>
              <a:t>ar</a:t>
            </a:r>
            <a:endParaRPr lang="es-PE" sz="1800" dirty="0"/>
          </a:p>
          <a:p>
            <a:pPr marL="177800" lvl="4" indent="0">
              <a:buNone/>
            </a:pPr>
            <a:r>
              <a:rPr lang="es-PE" sz="1800" dirty="0" err="1"/>
              <a:t>def</a:t>
            </a:r>
            <a:r>
              <a:rPr lang="es-PE" sz="1800" dirty="0"/>
              <a:t> </a:t>
            </a:r>
            <a:r>
              <a:rPr lang="es-PE" sz="1800" dirty="0" err="1"/>
              <a:t>perimetrorectangulo</a:t>
            </a:r>
            <a:r>
              <a:rPr lang="es-PE" sz="1800" dirty="0"/>
              <a:t>(</a:t>
            </a:r>
            <a:r>
              <a:rPr lang="es-PE" sz="1800" dirty="0" err="1"/>
              <a:t>base,alt</a:t>
            </a:r>
            <a:r>
              <a:rPr lang="es-PE" sz="1800" dirty="0"/>
              <a:t>):</a:t>
            </a:r>
          </a:p>
          <a:p>
            <a:pPr marL="177800" lvl="4" indent="0">
              <a:buNone/>
            </a:pPr>
            <a:r>
              <a:rPr lang="es-PE" sz="1800" dirty="0"/>
              <a:t>    per=2*base+2*</a:t>
            </a:r>
            <a:r>
              <a:rPr lang="es-PE" sz="1800" dirty="0" err="1"/>
              <a:t>alt</a:t>
            </a:r>
            <a:endParaRPr lang="es-PE" sz="1800" dirty="0"/>
          </a:p>
          <a:p>
            <a:pPr marL="177800" lvl="4" indent="0">
              <a:buNone/>
            </a:pPr>
            <a:r>
              <a:rPr lang="es-PE" sz="1800" dirty="0"/>
              <a:t>    </a:t>
            </a:r>
            <a:r>
              <a:rPr lang="es-PE" sz="1800" dirty="0" err="1"/>
              <a:t>return</a:t>
            </a:r>
            <a:r>
              <a:rPr lang="es-PE" sz="1800" dirty="0"/>
              <a:t> per</a:t>
            </a:r>
          </a:p>
          <a:p>
            <a:pPr marL="177800" lvl="4" indent="0">
              <a:buNone/>
            </a:pPr>
            <a:endParaRPr lang="es-PE" sz="1800" dirty="0"/>
          </a:p>
          <a:p>
            <a:pPr marL="177800" lvl="4" indent="0">
              <a:buNone/>
            </a:pPr>
            <a:r>
              <a:rPr lang="es-PE" sz="1800" dirty="0" err="1"/>
              <a:t>for</a:t>
            </a:r>
            <a:r>
              <a:rPr lang="es-PE" sz="1800" dirty="0"/>
              <a:t> i in </a:t>
            </a:r>
            <a:r>
              <a:rPr lang="es-PE" sz="1800" dirty="0" err="1"/>
              <a:t>range</a:t>
            </a:r>
            <a:r>
              <a:rPr lang="es-PE" sz="1800" dirty="0"/>
              <a:t>(10):</a:t>
            </a:r>
          </a:p>
          <a:p>
            <a:pPr marL="177800" lvl="4" indent="0">
              <a:buNone/>
            </a:pPr>
            <a:r>
              <a:rPr lang="es-PE" sz="1800" dirty="0"/>
              <a:t>    b=</a:t>
            </a:r>
            <a:r>
              <a:rPr lang="es-PE" sz="1800" dirty="0" err="1"/>
              <a:t>float</a:t>
            </a:r>
            <a:r>
              <a:rPr lang="es-PE" sz="1800" dirty="0"/>
              <a:t>(input("Ingrese la base del terreno " + </a:t>
            </a:r>
            <a:r>
              <a:rPr lang="es-PE" sz="1800" dirty="0" err="1"/>
              <a:t>str</a:t>
            </a:r>
            <a:r>
              <a:rPr lang="es-PE" sz="1800" dirty="0"/>
              <a:t>(i+1) + ":"))</a:t>
            </a:r>
          </a:p>
          <a:p>
            <a:pPr marL="177800" lvl="4" indent="0">
              <a:buNone/>
            </a:pPr>
            <a:r>
              <a:rPr lang="es-PE" sz="1800" dirty="0"/>
              <a:t>    h=</a:t>
            </a:r>
            <a:r>
              <a:rPr lang="es-PE" sz="1800" dirty="0" err="1"/>
              <a:t>float</a:t>
            </a:r>
            <a:r>
              <a:rPr lang="es-PE" sz="1800" dirty="0"/>
              <a:t>(input("Ingrese la altura del terreno " + </a:t>
            </a:r>
            <a:r>
              <a:rPr lang="es-PE" sz="1800" dirty="0" err="1"/>
              <a:t>str</a:t>
            </a:r>
            <a:r>
              <a:rPr lang="es-PE" sz="1800" dirty="0"/>
              <a:t>(i+1) + ":"))</a:t>
            </a:r>
          </a:p>
          <a:p>
            <a:pPr marL="177800" lvl="4" indent="0">
              <a:buNone/>
            </a:pPr>
            <a:r>
              <a:rPr lang="es-PE" sz="1800" dirty="0"/>
              <a:t>    </a:t>
            </a:r>
            <a:r>
              <a:rPr lang="es-PE" sz="1800" dirty="0" err="1"/>
              <a:t>print</a:t>
            </a:r>
            <a:r>
              <a:rPr lang="es-PE" sz="1800" dirty="0"/>
              <a:t>("El área es:" + </a:t>
            </a:r>
            <a:r>
              <a:rPr lang="es-PE" sz="1800" dirty="0" err="1"/>
              <a:t>str</a:t>
            </a:r>
            <a:r>
              <a:rPr lang="es-PE" sz="1800" dirty="0"/>
              <a:t>(</a:t>
            </a:r>
            <a:r>
              <a:rPr lang="es-PE" sz="1800" dirty="0" err="1"/>
              <a:t>arearectangulo</a:t>
            </a:r>
            <a:r>
              <a:rPr lang="es-PE" sz="1800" dirty="0"/>
              <a:t>(</a:t>
            </a:r>
            <a:r>
              <a:rPr lang="es-PE" sz="1800" dirty="0" err="1"/>
              <a:t>b,h</a:t>
            </a:r>
            <a:r>
              <a:rPr lang="es-PE" sz="1800" dirty="0"/>
              <a:t>)))</a:t>
            </a:r>
          </a:p>
          <a:p>
            <a:pPr marL="177800" lvl="4" indent="0">
              <a:buNone/>
            </a:pPr>
            <a:r>
              <a:rPr lang="es-PE" sz="1800" dirty="0"/>
              <a:t>    </a:t>
            </a:r>
            <a:r>
              <a:rPr lang="es-PE" sz="1800" dirty="0" err="1"/>
              <a:t>print</a:t>
            </a:r>
            <a:r>
              <a:rPr lang="es-PE" sz="1800" dirty="0"/>
              <a:t>("El perímetro es:" + </a:t>
            </a:r>
            <a:r>
              <a:rPr lang="es-PE" sz="1800" dirty="0" err="1"/>
              <a:t>str</a:t>
            </a:r>
            <a:r>
              <a:rPr lang="es-PE" sz="1800" dirty="0"/>
              <a:t>(</a:t>
            </a:r>
            <a:r>
              <a:rPr lang="es-PE" sz="1800" dirty="0" err="1"/>
              <a:t>perimetrorectangulo</a:t>
            </a:r>
            <a:r>
              <a:rPr lang="es-PE" sz="1800" dirty="0"/>
              <a:t>(</a:t>
            </a:r>
            <a:r>
              <a:rPr lang="es-PE" sz="1800" dirty="0" err="1"/>
              <a:t>b,h</a:t>
            </a:r>
            <a:r>
              <a:rPr lang="es-PE" sz="1800" dirty="0"/>
              <a:t>)))</a:t>
            </a:r>
          </a:p>
          <a:p>
            <a:pPr marL="177800" lvl="4" indent="0">
              <a:buNone/>
            </a:pPr>
            <a:r>
              <a:rPr lang="es-PE" sz="1800" dirty="0"/>
              <a:t>    </a:t>
            </a:r>
            <a:r>
              <a:rPr lang="es-PE" sz="1800" dirty="0" err="1"/>
              <a:t>print</a:t>
            </a:r>
            <a:r>
              <a:rPr lang="es-PE" sz="1800" dirty="0"/>
              <a:t>(".......................................")</a:t>
            </a:r>
            <a:endParaRPr lang="es-PE" sz="1800" dirty="0" smtClean="0"/>
          </a:p>
          <a:p>
            <a:pPr marL="0" indent="0">
              <a:buNone/>
            </a:pPr>
            <a:endParaRPr lang="es-PE"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316123" y="1870919"/>
            <a:ext cx="4516486" cy="48153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671479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circle(in)">
                                      <p:cBhvr>
                                        <p:cTn id="25" dur="2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circle(in)">
                                      <p:cBhvr>
                                        <p:cTn id="30" dur="2000"/>
                                        <p:tgtEl>
                                          <p:spTgt spid="3">
                                            <p:txEl>
                                              <p:pRg st="2" end="2"/>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circle(in)">
                                      <p:cBhvr>
                                        <p:cTn id="33" dur="20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circle(in)">
                                      <p:cBhvr>
                                        <p:cTn id="38" dur="20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circle(in)">
                                      <p:cBhvr>
                                        <p:cTn id="43" dur="2000"/>
                                        <p:tgtEl>
                                          <p:spTgt spid="3">
                                            <p:txEl>
                                              <p:pRg st="5" end="5"/>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circle(in)">
                                      <p:cBhvr>
                                        <p:cTn id="46" dur="20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circle(in)">
                                      <p:cBhvr>
                                        <p:cTn id="51" dur="20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circle(in)">
                                      <p:cBhvr>
                                        <p:cTn id="56" dur="2000"/>
                                        <p:tgtEl>
                                          <p:spTgt spid="3">
                                            <p:txEl>
                                              <p:pRg st="9" end="9"/>
                                            </p:txEl>
                                          </p:spTgt>
                                        </p:tgtEl>
                                      </p:cBhvr>
                                    </p:animEffect>
                                  </p:childTnLst>
                                </p:cTn>
                              </p:par>
                              <p:par>
                                <p:cTn id="57" presetID="6" presetClass="entr" presetSubtype="16"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circle(in)">
                                      <p:cBhvr>
                                        <p:cTn id="59" dur="20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circle(in)">
                                      <p:cBhvr>
                                        <p:cTn id="64" dur="20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circle(in)">
                                      <p:cBhvr>
                                        <p:cTn id="69" dur="20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circle(in)">
                                      <p:cBhvr>
                                        <p:cTn id="74" dur="2000"/>
                                        <p:tgtEl>
                                          <p:spTgt spid="3">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down)">
                                      <p:cBhvr>
                                        <p:cTn id="79" dur="580">
                                          <p:stCondLst>
                                            <p:cond delay="0"/>
                                          </p:stCondLst>
                                        </p:cTn>
                                        <p:tgtEl>
                                          <p:spTgt spid="4"/>
                                        </p:tgtEl>
                                      </p:cBhvr>
                                    </p:animEffect>
                                    <p:anim calcmode="lin" valueType="num">
                                      <p:cBhvr>
                                        <p:cTn id="8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gtEl>
                                      </p:cBhvr>
                                      <p:to x="100000" y="60000"/>
                                    </p:animScale>
                                    <p:animScale>
                                      <p:cBhvr>
                                        <p:cTn id="86" dur="166" decel="50000">
                                          <p:stCondLst>
                                            <p:cond delay="676"/>
                                          </p:stCondLst>
                                        </p:cTn>
                                        <p:tgtEl>
                                          <p:spTgt spid="4"/>
                                        </p:tgtEl>
                                      </p:cBhvr>
                                      <p:to x="100000" y="100000"/>
                                    </p:animScale>
                                    <p:animScale>
                                      <p:cBhvr>
                                        <p:cTn id="87" dur="26">
                                          <p:stCondLst>
                                            <p:cond delay="1312"/>
                                          </p:stCondLst>
                                        </p:cTn>
                                        <p:tgtEl>
                                          <p:spTgt spid="4"/>
                                        </p:tgtEl>
                                      </p:cBhvr>
                                      <p:to x="100000" y="80000"/>
                                    </p:animScale>
                                    <p:animScale>
                                      <p:cBhvr>
                                        <p:cTn id="88" dur="166" decel="50000">
                                          <p:stCondLst>
                                            <p:cond delay="1338"/>
                                          </p:stCondLst>
                                        </p:cTn>
                                        <p:tgtEl>
                                          <p:spTgt spid="4"/>
                                        </p:tgtEl>
                                      </p:cBhvr>
                                      <p:to x="100000" y="100000"/>
                                    </p:animScale>
                                    <p:animScale>
                                      <p:cBhvr>
                                        <p:cTn id="89" dur="26">
                                          <p:stCondLst>
                                            <p:cond delay="1642"/>
                                          </p:stCondLst>
                                        </p:cTn>
                                        <p:tgtEl>
                                          <p:spTgt spid="4"/>
                                        </p:tgtEl>
                                      </p:cBhvr>
                                      <p:to x="100000" y="90000"/>
                                    </p:animScale>
                                    <p:animScale>
                                      <p:cBhvr>
                                        <p:cTn id="90" dur="166" decel="50000">
                                          <p:stCondLst>
                                            <p:cond delay="1668"/>
                                          </p:stCondLst>
                                        </p:cTn>
                                        <p:tgtEl>
                                          <p:spTgt spid="4"/>
                                        </p:tgtEl>
                                      </p:cBhvr>
                                      <p:to x="100000" y="100000"/>
                                    </p:animScale>
                                    <p:animScale>
                                      <p:cBhvr>
                                        <p:cTn id="91" dur="26">
                                          <p:stCondLst>
                                            <p:cond delay="1808"/>
                                          </p:stCondLst>
                                        </p:cTn>
                                        <p:tgtEl>
                                          <p:spTgt spid="4"/>
                                        </p:tgtEl>
                                      </p:cBhvr>
                                      <p:to x="100000" y="95000"/>
                                    </p:animScale>
                                    <p:animScale>
                                      <p:cBhvr>
                                        <p:cTn id="9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TUPLAS</a:t>
            </a:r>
            <a:endParaRPr lang="es-PE" dirty="0"/>
          </a:p>
        </p:txBody>
      </p:sp>
      <p:sp>
        <p:nvSpPr>
          <p:cNvPr id="3" name="Marcador de contenido 2"/>
          <p:cNvSpPr>
            <a:spLocks noGrp="1"/>
          </p:cNvSpPr>
          <p:nvPr>
            <p:ph idx="1"/>
          </p:nvPr>
        </p:nvSpPr>
        <p:spPr/>
        <p:txBody>
          <a:bodyPr/>
          <a:lstStyle/>
          <a:p>
            <a:pPr marL="0" indent="0">
              <a:buNone/>
            </a:pPr>
            <a:r>
              <a:rPr lang="es-PE" b="1" u="sng" dirty="0" smtClean="0"/>
              <a:t>Definición</a:t>
            </a:r>
          </a:p>
          <a:p>
            <a:pPr marL="0" indent="0">
              <a:buNone/>
            </a:pPr>
            <a:r>
              <a:rPr lang="es-PE" dirty="0"/>
              <a:t>U</a:t>
            </a:r>
            <a:r>
              <a:rPr lang="es-PE" dirty="0" smtClean="0"/>
              <a:t>n </a:t>
            </a:r>
            <a:r>
              <a:rPr lang="es-PE" dirty="0"/>
              <a:t>conjunto ordenado e inmutable de elementos del mismo o diferente tipo.</a:t>
            </a:r>
          </a:p>
          <a:p>
            <a:pPr marL="0" indent="0">
              <a:buNone/>
            </a:pPr>
            <a:r>
              <a:rPr lang="es-PE" dirty="0"/>
              <a:t>Las </a:t>
            </a:r>
            <a:r>
              <a:rPr lang="es-PE" dirty="0" err="1"/>
              <a:t>tuplas</a:t>
            </a:r>
            <a:r>
              <a:rPr lang="es-PE" dirty="0"/>
              <a:t> se representan escribiendo los elementos entre paréntesis y separados por comas.</a:t>
            </a:r>
          </a:p>
          <a:p>
            <a:pPr marL="0" indent="0">
              <a:buNone/>
            </a:pPr>
            <a:endParaRPr lang="es-PE" dirty="0"/>
          </a:p>
        </p:txBody>
      </p:sp>
      <p:pic>
        <p:nvPicPr>
          <p:cNvPr id="4" name="Imagen 3"/>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4774" t="13210" r="2792" b="16840"/>
          <a:stretch/>
        </p:blipFill>
        <p:spPr>
          <a:xfrm>
            <a:off x="3683726" y="4545874"/>
            <a:ext cx="4323806" cy="705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1495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80">
                                          <p:stCondLst>
                                            <p:cond delay="0"/>
                                          </p:stCondLst>
                                        </p:cTn>
                                        <p:tgtEl>
                                          <p:spTgt spid="3">
                                            <p:txEl>
                                              <p:pRg st="1" end="1"/>
                                            </p:txEl>
                                          </p:spTgt>
                                        </p:tgtEl>
                                      </p:cBhvr>
                                    </p:animEffect>
                                    <p:anim calcmode="lin" valueType="num">
                                      <p:cBhvr>
                                        <p:cTn id="1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1" end="1"/>
                                            </p:txEl>
                                          </p:spTgt>
                                        </p:tgtEl>
                                      </p:cBhvr>
                                      <p:to x="100000" y="60000"/>
                                    </p:animScale>
                                    <p:animScale>
                                      <p:cBhvr>
                                        <p:cTn id="22" dur="166" decel="50000">
                                          <p:stCondLst>
                                            <p:cond delay="676"/>
                                          </p:stCondLst>
                                        </p:cTn>
                                        <p:tgtEl>
                                          <p:spTgt spid="3">
                                            <p:txEl>
                                              <p:pRg st="1" end="1"/>
                                            </p:txEl>
                                          </p:spTgt>
                                        </p:tgtEl>
                                      </p:cBhvr>
                                      <p:to x="100000" y="100000"/>
                                    </p:animScale>
                                    <p:animScale>
                                      <p:cBhvr>
                                        <p:cTn id="23" dur="26">
                                          <p:stCondLst>
                                            <p:cond delay="1312"/>
                                          </p:stCondLst>
                                        </p:cTn>
                                        <p:tgtEl>
                                          <p:spTgt spid="3">
                                            <p:txEl>
                                              <p:pRg st="1" end="1"/>
                                            </p:txEl>
                                          </p:spTgt>
                                        </p:tgtEl>
                                      </p:cBhvr>
                                      <p:to x="100000" y="80000"/>
                                    </p:animScale>
                                    <p:animScale>
                                      <p:cBhvr>
                                        <p:cTn id="24" dur="166" decel="50000">
                                          <p:stCondLst>
                                            <p:cond delay="1338"/>
                                          </p:stCondLst>
                                        </p:cTn>
                                        <p:tgtEl>
                                          <p:spTgt spid="3">
                                            <p:txEl>
                                              <p:pRg st="1" end="1"/>
                                            </p:txEl>
                                          </p:spTgt>
                                        </p:tgtEl>
                                      </p:cBhvr>
                                      <p:to x="100000" y="100000"/>
                                    </p:animScale>
                                    <p:animScale>
                                      <p:cBhvr>
                                        <p:cTn id="25" dur="26">
                                          <p:stCondLst>
                                            <p:cond delay="1642"/>
                                          </p:stCondLst>
                                        </p:cTn>
                                        <p:tgtEl>
                                          <p:spTgt spid="3">
                                            <p:txEl>
                                              <p:pRg st="1" end="1"/>
                                            </p:txEl>
                                          </p:spTgt>
                                        </p:tgtEl>
                                      </p:cBhvr>
                                      <p:to x="100000" y="90000"/>
                                    </p:animScale>
                                    <p:animScale>
                                      <p:cBhvr>
                                        <p:cTn id="26" dur="166" decel="50000">
                                          <p:stCondLst>
                                            <p:cond delay="1668"/>
                                          </p:stCondLst>
                                        </p:cTn>
                                        <p:tgtEl>
                                          <p:spTgt spid="3">
                                            <p:txEl>
                                              <p:pRg st="1" end="1"/>
                                            </p:txEl>
                                          </p:spTgt>
                                        </p:tgtEl>
                                      </p:cBhvr>
                                      <p:to x="100000" y="100000"/>
                                    </p:animScale>
                                    <p:animScale>
                                      <p:cBhvr>
                                        <p:cTn id="27" dur="26">
                                          <p:stCondLst>
                                            <p:cond delay="1808"/>
                                          </p:stCondLst>
                                        </p:cTn>
                                        <p:tgtEl>
                                          <p:spTgt spid="3">
                                            <p:txEl>
                                              <p:pRg st="1" end="1"/>
                                            </p:txEl>
                                          </p:spTgt>
                                        </p:tgtEl>
                                      </p:cBhvr>
                                      <p:to x="100000" y="95000"/>
                                    </p:animScale>
                                    <p:animScale>
                                      <p:cBhvr>
                                        <p:cTn id="28" dur="166" decel="50000">
                                          <p:stCondLst>
                                            <p:cond delay="1834"/>
                                          </p:stCondLst>
                                        </p:cTn>
                                        <p:tgtEl>
                                          <p:spTgt spid="3">
                                            <p:txEl>
                                              <p:pRg st="1" end="1"/>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80">
                                          <p:stCondLst>
                                            <p:cond delay="0"/>
                                          </p:stCondLst>
                                        </p:cTn>
                                        <p:tgtEl>
                                          <p:spTgt spid="3">
                                            <p:txEl>
                                              <p:pRg st="2" end="2"/>
                                            </p:txEl>
                                          </p:spTgt>
                                        </p:tgtEl>
                                      </p:cBhvr>
                                    </p:animEffect>
                                    <p:anim calcmode="lin" valueType="num">
                                      <p:cBhvr>
                                        <p:cTn id="3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2" end="2"/>
                                            </p:txEl>
                                          </p:spTgt>
                                        </p:tgtEl>
                                      </p:cBhvr>
                                      <p:to x="100000" y="60000"/>
                                    </p:animScale>
                                    <p:animScale>
                                      <p:cBhvr>
                                        <p:cTn id="38" dur="166" decel="50000">
                                          <p:stCondLst>
                                            <p:cond delay="676"/>
                                          </p:stCondLst>
                                        </p:cTn>
                                        <p:tgtEl>
                                          <p:spTgt spid="3">
                                            <p:txEl>
                                              <p:pRg st="2" end="2"/>
                                            </p:txEl>
                                          </p:spTgt>
                                        </p:tgtEl>
                                      </p:cBhvr>
                                      <p:to x="100000" y="100000"/>
                                    </p:animScale>
                                    <p:animScale>
                                      <p:cBhvr>
                                        <p:cTn id="39" dur="26">
                                          <p:stCondLst>
                                            <p:cond delay="1312"/>
                                          </p:stCondLst>
                                        </p:cTn>
                                        <p:tgtEl>
                                          <p:spTgt spid="3">
                                            <p:txEl>
                                              <p:pRg st="2" end="2"/>
                                            </p:txEl>
                                          </p:spTgt>
                                        </p:tgtEl>
                                      </p:cBhvr>
                                      <p:to x="100000" y="80000"/>
                                    </p:animScale>
                                    <p:animScale>
                                      <p:cBhvr>
                                        <p:cTn id="40" dur="166" decel="50000">
                                          <p:stCondLst>
                                            <p:cond delay="1338"/>
                                          </p:stCondLst>
                                        </p:cTn>
                                        <p:tgtEl>
                                          <p:spTgt spid="3">
                                            <p:txEl>
                                              <p:pRg st="2" end="2"/>
                                            </p:txEl>
                                          </p:spTgt>
                                        </p:tgtEl>
                                      </p:cBhvr>
                                      <p:to x="100000" y="100000"/>
                                    </p:animScale>
                                    <p:animScale>
                                      <p:cBhvr>
                                        <p:cTn id="41" dur="26">
                                          <p:stCondLst>
                                            <p:cond delay="1642"/>
                                          </p:stCondLst>
                                        </p:cTn>
                                        <p:tgtEl>
                                          <p:spTgt spid="3">
                                            <p:txEl>
                                              <p:pRg st="2" end="2"/>
                                            </p:txEl>
                                          </p:spTgt>
                                        </p:tgtEl>
                                      </p:cBhvr>
                                      <p:to x="100000" y="90000"/>
                                    </p:animScale>
                                    <p:animScale>
                                      <p:cBhvr>
                                        <p:cTn id="42" dur="166" decel="50000">
                                          <p:stCondLst>
                                            <p:cond delay="1668"/>
                                          </p:stCondLst>
                                        </p:cTn>
                                        <p:tgtEl>
                                          <p:spTgt spid="3">
                                            <p:txEl>
                                              <p:pRg st="2" end="2"/>
                                            </p:txEl>
                                          </p:spTgt>
                                        </p:tgtEl>
                                      </p:cBhvr>
                                      <p:to x="100000" y="100000"/>
                                    </p:animScale>
                                    <p:animScale>
                                      <p:cBhvr>
                                        <p:cTn id="43" dur="26">
                                          <p:stCondLst>
                                            <p:cond delay="1808"/>
                                          </p:stCondLst>
                                        </p:cTn>
                                        <p:tgtEl>
                                          <p:spTgt spid="3">
                                            <p:txEl>
                                              <p:pRg st="2" end="2"/>
                                            </p:txEl>
                                          </p:spTgt>
                                        </p:tgtEl>
                                      </p:cBhvr>
                                      <p:to x="100000" y="95000"/>
                                    </p:animScale>
                                    <p:animScale>
                                      <p:cBhvr>
                                        <p:cTn id="4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¿Cómo crear una </a:t>
            </a:r>
            <a:r>
              <a:rPr lang="es-PE" b="1" dirty="0" err="1"/>
              <a:t>tupla</a:t>
            </a:r>
            <a:r>
              <a:rPr lang="es-PE" b="1" dirty="0"/>
              <a:t>?</a:t>
            </a:r>
            <a:endParaRPr lang="es-PE" dirty="0"/>
          </a:p>
        </p:txBody>
      </p:sp>
      <p:sp>
        <p:nvSpPr>
          <p:cNvPr id="3" name="Marcador de contenido 2"/>
          <p:cNvSpPr>
            <a:spLocks noGrp="1"/>
          </p:cNvSpPr>
          <p:nvPr>
            <p:ph idx="1"/>
          </p:nvPr>
        </p:nvSpPr>
        <p:spPr/>
        <p:txBody>
          <a:bodyPr/>
          <a:lstStyle/>
          <a:p>
            <a:r>
              <a:rPr lang="es-PE" dirty="0"/>
              <a:t>Es posible crear una </a:t>
            </a:r>
            <a:r>
              <a:rPr lang="es-PE" dirty="0" err="1"/>
              <a:t>tupla</a:t>
            </a:r>
            <a:r>
              <a:rPr lang="es-PE" dirty="0"/>
              <a:t> vacía - se requieren paréntesis y </a:t>
            </a:r>
            <a:r>
              <a:rPr lang="es-PE" dirty="0" smtClean="0"/>
              <a:t>luego</a:t>
            </a:r>
          </a:p>
          <a:p>
            <a:pPr marL="0" indent="0">
              <a:buNone/>
            </a:pPr>
            <a:endParaRPr lang="es-PE" dirty="0"/>
          </a:p>
          <a:p>
            <a:pPr marL="0" indent="0">
              <a:buNone/>
            </a:pPr>
            <a:endParaRPr lang="es-PE" dirty="0" smtClean="0"/>
          </a:p>
          <a:p>
            <a:r>
              <a:rPr lang="es-PE" dirty="0" smtClean="0"/>
              <a:t>Una </a:t>
            </a:r>
            <a:r>
              <a:rPr lang="es-PE" dirty="0" err="1"/>
              <a:t>tupla</a:t>
            </a:r>
            <a:r>
              <a:rPr lang="es-PE" dirty="0"/>
              <a:t> debe ser distinguible de un valor simple y ordinario), debe finalizar el valor con una coma </a:t>
            </a:r>
            <a:endParaRPr lang="es-PE" dirty="0" smtClean="0"/>
          </a:p>
          <a:p>
            <a:endParaRPr lang="es-PE" dirty="0"/>
          </a:p>
          <a:p>
            <a:pPr marL="0" indent="0">
              <a:buNone/>
            </a:pPr>
            <a:endParaRPr lang="es-PE" dirty="0"/>
          </a:p>
          <a:p>
            <a:endParaRPr lang="es-PE" dirty="0"/>
          </a:p>
        </p:txBody>
      </p:sp>
      <p:pic>
        <p:nvPicPr>
          <p:cNvPr id="6" name="Imagen 5"/>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594859" y="2767012"/>
            <a:ext cx="2498271" cy="550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594859" y="4487325"/>
            <a:ext cx="2749403" cy="7770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568031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26"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circle(in)">
                                      <p:cBhvr>
                                        <p:cTn id="33" dur="2000"/>
                                        <p:tgtEl>
                                          <p:spTgt spid="3">
                                            <p:txEl>
                                              <p:pRg st="3" end="3"/>
                                            </p:txEl>
                                          </p:spTgt>
                                        </p:tgtEl>
                                      </p:cBhvr>
                                    </p:animEffect>
                                  </p:childTnLst>
                                </p:cTn>
                              </p:par>
                              <p:par>
                                <p:cTn id="34" presetID="26"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80">
                                          <p:stCondLst>
                                            <p:cond delay="0"/>
                                          </p:stCondLst>
                                        </p:cTn>
                                        <p:tgtEl>
                                          <p:spTgt spid="5"/>
                                        </p:tgtEl>
                                      </p:cBhvr>
                                    </p:animEffect>
                                    <p:anim calcmode="lin" valueType="num">
                                      <p:cBhvr>
                                        <p:cTn id="37"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2" dur="26">
                                          <p:stCondLst>
                                            <p:cond delay="650"/>
                                          </p:stCondLst>
                                        </p:cTn>
                                        <p:tgtEl>
                                          <p:spTgt spid="5"/>
                                        </p:tgtEl>
                                      </p:cBhvr>
                                      <p:to x="100000" y="60000"/>
                                    </p:animScale>
                                    <p:animScale>
                                      <p:cBhvr>
                                        <p:cTn id="43" dur="166" decel="50000">
                                          <p:stCondLst>
                                            <p:cond delay="676"/>
                                          </p:stCondLst>
                                        </p:cTn>
                                        <p:tgtEl>
                                          <p:spTgt spid="5"/>
                                        </p:tgtEl>
                                      </p:cBhvr>
                                      <p:to x="100000" y="100000"/>
                                    </p:animScale>
                                    <p:animScale>
                                      <p:cBhvr>
                                        <p:cTn id="44" dur="26">
                                          <p:stCondLst>
                                            <p:cond delay="1312"/>
                                          </p:stCondLst>
                                        </p:cTn>
                                        <p:tgtEl>
                                          <p:spTgt spid="5"/>
                                        </p:tgtEl>
                                      </p:cBhvr>
                                      <p:to x="100000" y="80000"/>
                                    </p:animScale>
                                    <p:animScale>
                                      <p:cBhvr>
                                        <p:cTn id="45" dur="166" decel="50000">
                                          <p:stCondLst>
                                            <p:cond delay="1338"/>
                                          </p:stCondLst>
                                        </p:cTn>
                                        <p:tgtEl>
                                          <p:spTgt spid="5"/>
                                        </p:tgtEl>
                                      </p:cBhvr>
                                      <p:to x="100000" y="100000"/>
                                    </p:animScale>
                                    <p:animScale>
                                      <p:cBhvr>
                                        <p:cTn id="46" dur="26">
                                          <p:stCondLst>
                                            <p:cond delay="1642"/>
                                          </p:stCondLst>
                                        </p:cTn>
                                        <p:tgtEl>
                                          <p:spTgt spid="5"/>
                                        </p:tgtEl>
                                      </p:cBhvr>
                                      <p:to x="100000" y="90000"/>
                                    </p:animScale>
                                    <p:animScale>
                                      <p:cBhvr>
                                        <p:cTn id="47" dur="166" decel="50000">
                                          <p:stCondLst>
                                            <p:cond delay="1668"/>
                                          </p:stCondLst>
                                        </p:cTn>
                                        <p:tgtEl>
                                          <p:spTgt spid="5"/>
                                        </p:tgtEl>
                                      </p:cBhvr>
                                      <p:to x="100000" y="100000"/>
                                    </p:animScale>
                                    <p:animScale>
                                      <p:cBhvr>
                                        <p:cTn id="48" dur="26">
                                          <p:stCondLst>
                                            <p:cond delay="1808"/>
                                          </p:stCondLst>
                                        </p:cTn>
                                        <p:tgtEl>
                                          <p:spTgt spid="5"/>
                                        </p:tgtEl>
                                      </p:cBhvr>
                                      <p:to x="100000" y="95000"/>
                                    </p:animScale>
                                    <p:animScale>
                                      <p:cBhvr>
                                        <p:cTn id="49"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¿Cómo usar una </a:t>
            </a:r>
            <a:r>
              <a:rPr lang="es-PE" b="1" dirty="0" err="1"/>
              <a:t>tupla</a:t>
            </a:r>
            <a:r>
              <a:rPr lang="es-PE" b="1" dirty="0"/>
              <a:t>?</a:t>
            </a:r>
            <a:endParaRPr lang="es-PE" dirty="0"/>
          </a:p>
        </p:txBody>
      </p:sp>
      <p:sp>
        <p:nvSpPr>
          <p:cNvPr id="3" name="Marcador de contenido 2"/>
          <p:cNvSpPr>
            <a:spLocks noGrp="1"/>
          </p:cNvSpPr>
          <p:nvPr>
            <p:ph sz="half" idx="1"/>
          </p:nvPr>
        </p:nvSpPr>
        <p:spPr>
          <a:ln>
            <a:solidFill>
              <a:schemeClr val="tx1"/>
            </a:solidFill>
          </a:ln>
        </p:spPr>
        <p:txBody>
          <a:bodyPr/>
          <a:lstStyle/>
          <a:p>
            <a:pPr marL="0" indent="0">
              <a:buNone/>
            </a:pPr>
            <a:r>
              <a:rPr lang="es-PE" dirty="0" smtClean="0"/>
              <a:t>Usar </a:t>
            </a:r>
            <a:r>
              <a:rPr lang="es-PE" dirty="0"/>
              <a:t>las mismas convenciones a las que está acostumbrado mientras usa las listas.</a:t>
            </a:r>
          </a:p>
        </p:txBody>
      </p:sp>
      <p:sp>
        <p:nvSpPr>
          <p:cNvPr id="5" name="Marcador de contenido 4"/>
          <p:cNvSpPr>
            <a:spLocks noGrp="1"/>
          </p:cNvSpPr>
          <p:nvPr>
            <p:ph sz="half" idx="2"/>
          </p:nvPr>
        </p:nvSpPr>
        <p:spPr>
          <a:ln>
            <a:solidFill>
              <a:schemeClr val="tx1"/>
            </a:solidFill>
          </a:ln>
        </p:spPr>
        <p:txBody>
          <a:bodyPr>
            <a:normAutofit/>
          </a:bodyPr>
          <a:lstStyle/>
          <a:p>
            <a:pPr marL="0" indent="0">
              <a:buNone/>
            </a:pPr>
            <a:r>
              <a:rPr lang="es-PE" dirty="0" smtClean="0"/>
              <a:t>Resultado:</a:t>
            </a:r>
          </a:p>
          <a:p>
            <a:endParaRPr lang="es-PE" dirty="0"/>
          </a:p>
        </p:txBody>
      </p:sp>
      <p:pic>
        <p:nvPicPr>
          <p:cNvPr id="6" name="Imagen 5"/>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b="46731"/>
          <a:stretch/>
        </p:blipFill>
        <p:spPr>
          <a:xfrm>
            <a:off x="1481173" y="3305821"/>
            <a:ext cx="3950636" cy="2754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57182"/>
          <a:stretch/>
        </p:blipFill>
        <p:spPr>
          <a:xfrm>
            <a:off x="6662773" y="2852381"/>
            <a:ext cx="3798689" cy="2129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4946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circle(in)">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80">
                                          <p:stCondLst>
                                            <p:cond delay="0"/>
                                          </p:stCondLst>
                                        </p:cTn>
                                        <p:tgtEl>
                                          <p:spTgt spid="6"/>
                                        </p:tgtEl>
                                      </p:cBhvr>
                                    </p:animEffect>
                                    <p:anim calcmode="lin" valueType="num">
                                      <p:cBhvr>
                                        <p:cTn id="2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8" dur="26">
                                          <p:stCondLst>
                                            <p:cond delay="650"/>
                                          </p:stCondLst>
                                        </p:cTn>
                                        <p:tgtEl>
                                          <p:spTgt spid="6"/>
                                        </p:tgtEl>
                                      </p:cBhvr>
                                      <p:to x="100000" y="60000"/>
                                    </p:animScale>
                                    <p:animScale>
                                      <p:cBhvr>
                                        <p:cTn id="29" dur="166" decel="50000">
                                          <p:stCondLst>
                                            <p:cond delay="676"/>
                                          </p:stCondLst>
                                        </p:cTn>
                                        <p:tgtEl>
                                          <p:spTgt spid="6"/>
                                        </p:tgtEl>
                                      </p:cBhvr>
                                      <p:to x="100000" y="100000"/>
                                    </p:animScale>
                                    <p:animScale>
                                      <p:cBhvr>
                                        <p:cTn id="30" dur="26">
                                          <p:stCondLst>
                                            <p:cond delay="1312"/>
                                          </p:stCondLst>
                                        </p:cTn>
                                        <p:tgtEl>
                                          <p:spTgt spid="6"/>
                                        </p:tgtEl>
                                      </p:cBhvr>
                                      <p:to x="100000" y="80000"/>
                                    </p:animScale>
                                    <p:animScale>
                                      <p:cBhvr>
                                        <p:cTn id="31" dur="166" decel="50000">
                                          <p:stCondLst>
                                            <p:cond delay="1338"/>
                                          </p:stCondLst>
                                        </p:cTn>
                                        <p:tgtEl>
                                          <p:spTgt spid="6"/>
                                        </p:tgtEl>
                                      </p:cBhvr>
                                      <p:to x="100000" y="100000"/>
                                    </p:animScale>
                                    <p:animScale>
                                      <p:cBhvr>
                                        <p:cTn id="32" dur="26">
                                          <p:stCondLst>
                                            <p:cond delay="1642"/>
                                          </p:stCondLst>
                                        </p:cTn>
                                        <p:tgtEl>
                                          <p:spTgt spid="6"/>
                                        </p:tgtEl>
                                      </p:cBhvr>
                                      <p:to x="100000" y="90000"/>
                                    </p:animScale>
                                    <p:animScale>
                                      <p:cBhvr>
                                        <p:cTn id="33" dur="166" decel="50000">
                                          <p:stCondLst>
                                            <p:cond delay="1668"/>
                                          </p:stCondLst>
                                        </p:cTn>
                                        <p:tgtEl>
                                          <p:spTgt spid="6"/>
                                        </p:tgtEl>
                                      </p:cBhvr>
                                      <p:to x="100000" y="100000"/>
                                    </p:animScale>
                                    <p:animScale>
                                      <p:cBhvr>
                                        <p:cTn id="34" dur="26">
                                          <p:stCondLst>
                                            <p:cond delay="1808"/>
                                          </p:stCondLst>
                                        </p:cTn>
                                        <p:tgtEl>
                                          <p:spTgt spid="6"/>
                                        </p:tgtEl>
                                      </p:cBhvr>
                                      <p:to x="100000" y="95000"/>
                                    </p:animScale>
                                    <p:animScale>
                                      <p:cBhvr>
                                        <p:cTn id="35" dur="166" decel="50000">
                                          <p:stCondLst>
                                            <p:cond delay="1834"/>
                                          </p:stCondLst>
                                        </p:cTn>
                                        <p:tgtEl>
                                          <p:spTgt spid="6"/>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80">
                                          <p:stCondLst>
                                            <p:cond delay="0"/>
                                          </p:stCondLst>
                                        </p:cTn>
                                        <p:tgtEl>
                                          <p:spTgt spid="7"/>
                                        </p:tgtEl>
                                      </p:cBhvr>
                                    </p:animEffect>
                                    <p:anim calcmode="lin" valueType="num">
                                      <p:cBhvr>
                                        <p:cTn id="4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6" dur="26">
                                          <p:stCondLst>
                                            <p:cond delay="650"/>
                                          </p:stCondLst>
                                        </p:cTn>
                                        <p:tgtEl>
                                          <p:spTgt spid="7"/>
                                        </p:tgtEl>
                                      </p:cBhvr>
                                      <p:to x="100000" y="60000"/>
                                    </p:animScale>
                                    <p:animScale>
                                      <p:cBhvr>
                                        <p:cTn id="47" dur="166" decel="50000">
                                          <p:stCondLst>
                                            <p:cond delay="676"/>
                                          </p:stCondLst>
                                        </p:cTn>
                                        <p:tgtEl>
                                          <p:spTgt spid="7"/>
                                        </p:tgtEl>
                                      </p:cBhvr>
                                      <p:to x="100000" y="100000"/>
                                    </p:animScale>
                                    <p:animScale>
                                      <p:cBhvr>
                                        <p:cTn id="48" dur="26">
                                          <p:stCondLst>
                                            <p:cond delay="1312"/>
                                          </p:stCondLst>
                                        </p:cTn>
                                        <p:tgtEl>
                                          <p:spTgt spid="7"/>
                                        </p:tgtEl>
                                      </p:cBhvr>
                                      <p:to x="100000" y="80000"/>
                                    </p:animScale>
                                    <p:animScale>
                                      <p:cBhvr>
                                        <p:cTn id="49" dur="166" decel="50000">
                                          <p:stCondLst>
                                            <p:cond delay="1338"/>
                                          </p:stCondLst>
                                        </p:cTn>
                                        <p:tgtEl>
                                          <p:spTgt spid="7"/>
                                        </p:tgtEl>
                                      </p:cBhvr>
                                      <p:to x="100000" y="100000"/>
                                    </p:animScale>
                                    <p:animScale>
                                      <p:cBhvr>
                                        <p:cTn id="50" dur="26">
                                          <p:stCondLst>
                                            <p:cond delay="1642"/>
                                          </p:stCondLst>
                                        </p:cTn>
                                        <p:tgtEl>
                                          <p:spTgt spid="7"/>
                                        </p:tgtEl>
                                      </p:cBhvr>
                                      <p:to x="100000" y="90000"/>
                                    </p:animScale>
                                    <p:animScale>
                                      <p:cBhvr>
                                        <p:cTn id="51" dur="166" decel="50000">
                                          <p:stCondLst>
                                            <p:cond delay="1668"/>
                                          </p:stCondLst>
                                        </p:cTn>
                                        <p:tgtEl>
                                          <p:spTgt spid="7"/>
                                        </p:tgtEl>
                                      </p:cBhvr>
                                      <p:to x="100000" y="100000"/>
                                    </p:animScale>
                                    <p:animScale>
                                      <p:cBhvr>
                                        <p:cTn id="52" dur="26">
                                          <p:stCondLst>
                                            <p:cond delay="1808"/>
                                          </p:stCondLst>
                                        </p:cTn>
                                        <p:tgtEl>
                                          <p:spTgt spid="7"/>
                                        </p:tgtEl>
                                      </p:cBhvr>
                                      <p:to x="100000" y="95000"/>
                                    </p:animScale>
                                    <p:animScale>
                                      <p:cBhvr>
                                        <p:cTn id="53"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endParaRPr lang="es-PE"/>
          </a:p>
        </p:txBody>
      </p:sp>
      <p:sp>
        <p:nvSpPr>
          <p:cNvPr id="3" name="Marcador de contenido 2"/>
          <p:cNvSpPr>
            <a:spLocks noGrp="1"/>
          </p:cNvSpPr>
          <p:nvPr>
            <p:ph sz="half" idx="1"/>
          </p:nvPr>
        </p:nvSpPr>
        <p:spPr/>
        <p:txBody>
          <a:bodyPr/>
          <a:lstStyle/>
          <a:p>
            <a:r>
              <a:rPr lang="es-PE" sz="2000" dirty="0" smtClean="0"/>
              <a:t>Desde la 2da hasta 4ta instrucciones causan errores:</a:t>
            </a:r>
            <a:endParaRPr lang="es-PE" sz="2000" dirty="0"/>
          </a:p>
          <a:p>
            <a:pPr marL="0" indent="0">
              <a:buNone/>
            </a:pPr>
            <a:endParaRPr lang="es-PE" sz="2000" dirty="0" smtClean="0"/>
          </a:p>
          <a:p>
            <a:pPr marL="0" indent="0">
              <a:buNone/>
            </a:pPr>
            <a:endParaRPr lang="es-PE" sz="2000" dirty="0"/>
          </a:p>
          <a:p>
            <a:pPr marL="0" indent="0">
              <a:buNone/>
            </a:pPr>
            <a:endParaRPr lang="es-PE" sz="2000" dirty="0" smtClean="0"/>
          </a:p>
          <a:p>
            <a:endParaRPr lang="es-PE" dirty="0" smtClean="0"/>
          </a:p>
          <a:p>
            <a:endParaRPr lang="es-PE" dirty="0" smtClean="0"/>
          </a:p>
          <a:p>
            <a:pPr marL="0" indent="0">
              <a:buNone/>
            </a:pPr>
            <a:endParaRPr lang="es-PE" dirty="0"/>
          </a:p>
        </p:txBody>
      </p:sp>
      <p:sp>
        <p:nvSpPr>
          <p:cNvPr id="8" name="Marcador de contenido 7"/>
          <p:cNvSpPr>
            <a:spLocks noGrp="1"/>
          </p:cNvSpPr>
          <p:nvPr>
            <p:ph sz="half" idx="2"/>
          </p:nvPr>
        </p:nvSpPr>
        <p:spPr/>
        <p:txBody>
          <a:bodyPr/>
          <a:lstStyle/>
          <a:p>
            <a:r>
              <a:rPr lang="es-PE" sz="2000" dirty="0"/>
              <a:t>El operador +, puede concatenar (unir) dos </a:t>
            </a:r>
            <a:r>
              <a:rPr lang="es-PE" sz="2000" dirty="0" err="1"/>
              <a:t>tuplas</a:t>
            </a:r>
            <a:r>
              <a:rPr lang="es-PE" sz="2000" dirty="0"/>
              <a:t>, lo que nos da una </a:t>
            </a:r>
            <a:r>
              <a:rPr lang="es-PE" sz="2000" dirty="0" err="1"/>
              <a:t>tupla</a:t>
            </a:r>
            <a:r>
              <a:rPr lang="es-PE" sz="2000" dirty="0"/>
              <a:t> nueva que contiene todos los elementos de sus argumentos.</a:t>
            </a:r>
          </a:p>
          <a:p>
            <a:endParaRPr lang="es-PE" dirty="0"/>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19804" y="3027397"/>
            <a:ext cx="3514725" cy="3257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7528120" y="3388032"/>
            <a:ext cx="2720779" cy="332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7730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par>
                                <p:cTn id="26" presetID="6" presetClass="entr" presetSubtype="16" fill="hold" nodeType="with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circle(in)">
                                      <p:cBhvr>
                                        <p:cTn id="28" dur="20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80">
                                          <p:stCondLst>
                                            <p:cond delay="0"/>
                                          </p:stCondLst>
                                        </p:cTn>
                                        <p:tgtEl>
                                          <p:spTgt spid="9"/>
                                        </p:tgtEl>
                                      </p:cBhvr>
                                    </p:animEffect>
                                    <p:anim calcmode="lin" valueType="num">
                                      <p:cBhvr>
                                        <p:cTn id="3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9" dur="26">
                                          <p:stCondLst>
                                            <p:cond delay="650"/>
                                          </p:stCondLst>
                                        </p:cTn>
                                        <p:tgtEl>
                                          <p:spTgt spid="9"/>
                                        </p:tgtEl>
                                      </p:cBhvr>
                                      <p:to x="100000" y="60000"/>
                                    </p:animScale>
                                    <p:animScale>
                                      <p:cBhvr>
                                        <p:cTn id="40" dur="166" decel="50000">
                                          <p:stCondLst>
                                            <p:cond delay="676"/>
                                          </p:stCondLst>
                                        </p:cTn>
                                        <p:tgtEl>
                                          <p:spTgt spid="9"/>
                                        </p:tgtEl>
                                      </p:cBhvr>
                                      <p:to x="100000" y="100000"/>
                                    </p:animScale>
                                    <p:animScale>
                                      <p:cBhvr>
                                        <p:cTn id="41" dur="26">
                                          <p:stCondLst>
                                            <p:cond delay="1312"/>
                                          </p:stCondLst>
                                        </p:cTn>
                                        <p:tgtEl>
                                          <p:spTgt spid="9"/>
                                        </p:tgtEl>
                                      </p:cBhvr>
                                      <p:to x="100000" y="80000"/>
                                    </p:animScale>
                                    <p:animScale>
                                      <p:cBhvr>
                                        <p:cTn id="42" dur="166" decel="50000">
                                          <p:stCondLst>
                                            <p:cond delay="1338"/>
                                          </p:stCondLst>
                                        </p:cTn>
                                        <p:tgtEl>
                                          <p:spTgt spid="9"/>
                                        </p:tgtEl>
                                      </p:cBhvr>
                                      <p:to x="100000" y="100000"/>
                                    </p:animScale>
                                    <p:animScale>
                                      <p:cBhvr>
                                        <p:cTn id="43" dur="26">
                                          <p:stCondLst>
                                            <p:cond delay="1642"/>
                                          </p:stCondLst>
                                        </p:cTn>
                                        <p:tgtEl>
                                          <p:spTgt spid="9"/>
                                        </p:tgtEl>
                                      </p:cBhvr>
                                      <p:to x="100000" y="90000"/>
                                    </p:animScale>
                                    <p:animScale>
                                      <p:cBhvr>
                                        <p:cTn id="44" dur="166" decel="50000">
                                          <p:stCondLst>
                                            <p:cond delay="1668"/>
                                          </p:stCondLst>
                                        </p:cTn>
                                        <p:tgtEl>
                                          <p:spTgt spid="9"/>
                                        </p:tgtEl>
                                      </p:cBhvr>
                                      <p:to x="100000" y="100000"/>
                                    </p:animScale>
                                    <p:animScale>
                                      <p:cBhvr>
                                        <p:cTn id="45" dur="26">
                                          <p:stCondLst>
                                            <p:cond delay="1808"/>
                                          </p:stCondLst>
                                        </p:cTn>
                                        <p:tgtEl>
                                          <p:spTgt spid="9"/>
                                        </p:tgtEl>
                                      </p:cBhvr>
                                      <p:to x="100000" y="95000"/>
                                    </p:animScale>
                                    <p:animScale>
                                      <p:cBhvr>
                                        <p:cTn id="46"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838200" y="1832839"/>
            <a:ext cx="10515600" cy="3921433"/>
          </a:xfrm>
        </p:spPr>
        <p:txBody>
          <a:bodyPr/>
          <a:lstStyle/>
          <a:p>
            <a:r>
              <a:rPr lang="es-PE" dirty="0" smtClean="0"/>
              <a:t>La </a:t>
            </a:r>
            <a:r>
              <a:rPr lang="es-PE" dirty="0"/>
              <a:t>función </a:t>
            </a:r>
            <a:r>
              <a:rPr lang="es-PE" dirty="0" err="1"/>
              <a:t>len</a:t>
            </a:r>
            <a:r>
              <a:rPr lang="es-PE" dirty="0"/>
              <a:t> () acepta </a:t>
            </a:r>
            <a:r>
              <a:rPr lang="es-PE" dirty="0" err="1"/>
              <a:t>tuplas</a:t>
            </a:r>
            <a:r>
              <a:rPr lang="es-PE" dirty="0"/>
              <a:t> y devuelve el número de elementos que contiene;</a:t>
            </a:r>
          </a:p>
          <a:p>
            <a:r>
              <a:rPr lang="es-PE" dirty="0" smtClean="0"/>
              <a:t>El </a:t>
            </a:r>
            <a:r>
              <a:rPr lang="es-PE" dirty="0"/>
              <a:t>operador + puede unir las </a:t>
            </a:r>
            <a:r>
              <a:rPr lang="es-PE" dirty="0" err="1"/>
              <a:t>tuplas</a:t>
            </a:r>
            <a:r>
              <a:rPr lang="es-PE" dirty="0"/>
              <a:t> (ya te hemos mostrado esto)</a:t>
            </a:r>
          </a:p>
          <a:p>
            <a:r>
              <a:rPr lang="es-PE" dirty="0" smtClean="0"/>
              <a:t>El </a:t>
            </a:r>
            <a:r>
              <a:rPr lang="es-PE" dirty="0"/>
              <a:t>operador * puede multiplicar las </a:t>
            </a:r>
            <a:r>
              <a:rPr lang="es-PE" dirty="0" err="1"/>
              <a:t>tuplas</a:t>
            </a:r>
            <a:r>
              <a:rPr lang="es-PE" dirty="0"/>
              <a:t>, al igual que las listas;</a:t>
            </a:r>
          </a:p>
          <a:p>
            <a:r>
              <a:rPr lang="es-PE" dirty="0"/>
              <a:t>Los operadores in y </a:t>
            </a:r>
            <a:r>
              <a:rPr lang="es-PE" dirty="0" err="1"/>
              <a:t>not</a:t>
            </a:r>
            <a:r>
              <a:rPr lang="es-PE" dirty="0"/>
              <a:t> in funcionan de la misma manera que en las listas.</a:t>
            </a:r>
          </a:p>
          <a:p>
            <a:endParaRPr lang="es-PE" dirty="0"/>
          </a:p>
        </p:txBody>
      </p:sp>
      <p:sp>
        <p:nvSpPr>
          <p:cNvPr id="5" name="CuadroTexto 4"/>
          <p:cNvSpPr txBox="1"/>
          <p:nvPr/>
        </p:nvSpPr>
        <p:spPr>
          <a:xfrm>
            <a:off x="6542391" y="4111578"/>
            <a:ext cx="821059" cy="646331"/>
          </a:xfrm>
          <a:prstGeom prst="rect">
            <a:avLst/>
          </a:prstGeom>
          <a:noFill/>
        </p:spPr>
        <p:txBody>
          <a:bodyPr wrap="none" rtlCol="0">
            <a:spAutoFit/>
          </a:bodyPr>
          <a:lstStyle/>
          <a:p>
            <a:r>
              <a:rPr lang="es-PE" b="1" u="sng" dirty="0" smtClean="0"/>
              <a:t>Salida:</a:t>
            </a:r>
          </a:p>
          <a:p>
            <a:endParaRPr lang="es-PE" dirty="0"/>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118811" y="4111578"/>
            <a:ext cx="2766010" cy="23216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7363449" y="4637966"/>
            <a:ext cx="2885449" cy="1381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7770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80">
                                          <p:stCondLst>
                                            <p:cond delay="0"/>
                                          </p:stCondLst>
                                        </p:cTn>
                                        <p:tgtEl>
                                          <p:spTgt spid="6"/>
                                        </p:tgtEl>
                                      </p:cBhvr>
                                    </p:animEffect>
                                    <p:anim calcmode="lin" valueType="num">
                                      <p:cBhvr>
                                        <p:cTn id="2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7" dur="26">
                                          <p:stCondLst>
                                            <p:cond delay="650"/>
                                          </p:stCondLst>
                                        </p:cTn>
                                        <p:tgtEl>
                                          <p:spTgt spid="6"/>
                                        </p:tgtEl>
                                      </p:cBhvr>
                                      <p:to x="100000" y="60000"/>
                                    </p:animScale>
                                    <p:animScale>
                                      <p:cBhvr>
                                        <p:cTn id="28" dur="166" decel="50000">
                                          <p:stCondLst>
                                            <p:cond delay="676"/>
                                          </p:stCondLst>
                                        </p:cTn>
                                        <p:tgtEl>
                                          <p:spTgt spid="6"/>
                                        </p:tgtEl>
                                      </p:cBhvr>
                                      <p:to x="100000" y="100000"/>
                                    </p:animScale>
                                    <p:animScale>
                                      <p:cBhvr>
                                        <p:cTn id="29" dur="26">
                                          <p:stCondLst>
                                            <p:cond delay="1312"/>
                                          </p:stCondLst>
                                        </p:cTn>
                                        <p:tgtEl>
                                          <p:spTgt spid="6"/>
                                        </p:tgtEl>
                                      </p:cBhvr>
                                      <p:to x="100000" y="80000"/>
                                    </p:animScale>
                                    <p:animScale>
                                      <p:cBhvr>
                                        <p:cTn id="30" dur="166" decel="50000">
                                          <p:stCondLst>
                                            <p:cond delay="1338"/>
                                          </p:stCondLst>
                                        </p:cTn>
                                        <p:tgtEl>
                                          <p:spTgt spid="6"/>
                                        </p:tgtEl>
                                      </p:cBhvr>
                                      <p:to x="100000" y="100000"/>
                                    </p:animScale>
                                    <p:animScale>
                                      <p:cBhvr>
                                        <p:cTn id="31" dur="26">
                                          <p:stCondLst>
                                            <p:cond delay="1642"/>
                                          </p:stCondLst>
                                        </p:cTn>
                                        <p:tgtEl>
                                          <p:spTgt spid="6"/>
                                        </p:tgtEl>
                                      </p:cBhvr>
                                      <p:to x="100000" y="90000"/>
                                    </p:animScale>
                                    <p:animScale>
                                      <p:cBhvr>
                                        <p:cTn id="32" dur="166" decel="50000">
                                          <p:stCondLst>
                                            <p:cond delay="1668"/>
                                          </p:stCondLst>
                                        </p:cTn>
                                        <p:tgtEl>
                                          <p:spTgt spid="6"/>
                                        </p:tgtEl>
                                      </p:cBhvr>
                                      <p:to x="100000" y="100000"/>
                                    </p:animScale>
                                    <p:animScale>
                                      <p:cBhvr>
                                        <p:cTn id="33" dur="26">
                                          <p:stCondLst>
                                            <p:cond delay="1808"/>
                                          </p:stCondLst>
                                        </p:cTn>
                                        <p:tgtEl>
                                          <p:spTgt spid="6"/>
                                        </p:tgtEl>
                                      </p:cBhvr>
                                      <p:to x="100000" y="95000"/>
                                    </p:animScale>
                                    <p:animScale>
                                      <p:cBhvr>
                                        <p:cTn id="34" dur="166" decel="50000">
                                          <p:stCondLst>
                                            <p:cond delay="1834"/>
                                          </p:stCondLst>
                                        </p:cTn>
                                        <p:tgtEl>
                                          <p:spTgt spid="6"/>
                                        </p:tgtEl>
                                      </p:cBhvr>
                                      <p:to x="100000" y="100000"/>
                                    </p:animScale>
                                  </p:childTnLst>
                                </p:cTn>
                              </p:par>
                              <p:par>
                                <p:cTn id="35" presetID="6" presetClass="entr" presetSubtype="16" fill="hold"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circle(in)">
                                      <p:cBhvr>
                                        <p:cTn id="37" dur="2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80">
                                          <p:stCondLst>
                                            <p:cond delay="0"/>
                                          </p:stCondLst>
                                        </p:cTn>
                                        <p:tgtEl>
                                          <p:spTgt spid="7"/>
                                        </p:tgtEl>
                                      </p:cBhvr>
                                    </p:animEffect>
                                    <p:anim calcmode="lin" valueType="num">
                                      <p:cBhvr>
                                        <p:cTn id="4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8" dur="26">
                                          <p:stCondLst>
                                            <p:cond delay="650"/>
                                          </p:stCondLst>
                                        </p:cTn>
                                        <p:tgtEl>
                                          <p:spTgt spid="7"/>
                                        </p:tgtEl>
                                      </p:cBhvr>
                                      <p:to x="100000" y="60000"/>
                                    </p:animScale>
                                    <p:animScale>
                                      <p:cBhvr>
                                        <p:cTn id="49" dur="166" decel="50000">
                                          <p:stCondLst>
                                            <p:cond delay="676"/>
                                          </p:stCondLst>
                                        </p:cTn>
                                        <p:tgtEl>
                                          <p:spTgt spid="7"/>
                                        </p:tgtEl>
                                      </p:cBhvr>
                                      <p:to x="100000" y="100000"/>
                                    </p:animScale>
                                    <p:animScale>
                                      <p:cBhvr>
                                        <p:cTn id="50" dur="26">
                                          <p:stCondLst>
                                            <p:cond delay="1312"/>
                                          </p:stCondLst>
                                        </p:cTn>
                                        <p:tgtEl>
                                          <p:spTgt spid="7"/>
                                        </p:tgtEl>
                                      </p:cBhvr>
                                      <p:to x="100000" y="80000"/>
                                    </p:animScale>
                                    <p:animScale>
                                      <p:cBhvr>
                                        <p:cTn id="51" dur="166" decel="50000">
                                          <p:stCondLst>
                                            <p:cond delay="1338"/>
                                          </p:stCondLst>
                                        </p:cTn>
                                        <p:tgtEl>
                                          <p:spTgt spid="7"/>
                                        </p:tgtEl>
                                      </p:cBhvr>
                                      <p:to x="100000" y="100000"/>
                                    </p:animScale>
                                    <p:animScale>
                                      <p:cBhvr>
                                        <p:cTn id="52" dur="26">
                                          <p:stCondLst>
                                            <p:cond delay="1642"/>
                                          </p:stCondLst>
                                        </p:cTn>
                                        <p:tgtEl>
                                          <p:spTgt spid="7"/>
                                        </p:tgtEl>
                                      </p:cBhvr>
                                      <p:to x="100000" y="90000"/>
                                    </p:animScale>
                                    <p:animScale>
                                      <p:cBhvr>
                                        <p:cTn id="53" dur="166" decel="50000">
                                          <p:stCondLst>
                                            <p:cond delay="1668"/>
                                          </p:stCondLst>
                                        </p:cTn>
                                        <p:tgtEl>
                                          <p:spTgt spid="7"/>
                                        </p:tgtEl>
                                      </p:cBhvr>
                                      <p:to x="100000" y="100000"/>
                                    </p:animScale>
                                    <p:animScale>
                                      <p:cBhvr>
                                        <p:cTn id="54" dur="26">
                                          <p:stCondLst>
                                            <p:cond delay="1808"/>
                                          </p:stCondLst>
                                        </p:cTn>
                                        <p:tgtEl>
                                          <p:spTgt spid="7"/>
                                        </p:tgtEl>
                                      </p:cBhvr>
                                      <p:to x="100000" y="95000"/>
                                    </p:animScale>
                                    <p:animScale>
                                      <p:cBhvr>
                                        <p:cTn id="5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Comparación entre </a:t>
            </a:r>
            <a:r>
              <a:rPr lang="es-PE" dirty="0" err="1" smtClean="0"/>
              <a:t>tuplas</a:t>
            </a:r>
            <a:endParaRPr lang="es-PE" dirty="0"/>
          </a:p>
        </p:txBody>
      </p:sp>
      <p:sp>
        <p:nvSpPr>
          <p:cNvPr id="3" name="Marcador de contenido 2"/>
          <p:cNvSpPr>
            <a:spLocks noGrp="1"/>
          </p:cNvSpPr>
          <p:nvPr>
            <p:ph idx="1"/>
          </p:nvPr>
        </p:nvSpPr>
        <p:spPr>
          <a:xfrm>
            <a:off x="838199" y="2224725"/>
            <a:ext cx="10976429" cy="3921433"/>
          </a:xfrm>
        </p:spPr>
        <p:txBody>
          <a:bodyPr/>
          <a:lstStyle/>
          <a:p>
            <a:r>
              <a:rPr lang="es-PE" dirty="0"/>
              <a:t>Para comparar </a:t>
            </a:r>
            <a:r>
              <a:rPr lang="es-PE" dirty="0" err="1"/>
              <a:t>tuplas</a:t>
            </a:r>
            <a:r>
              <a:rPr lang="es-PE" dirty="0"/>
              <a:t> utilizamos los operadores relacionales: &lt;, &gt;, &lt;=, &gt;=, =.</a:t>
            </a:r>
          </a:p>
          <a:p>
            <a:r>
              <a:rPr lang="es-PE" dirty="0"/>
              <a:t>Dos </a:t>
            </a:r>
            <a:r>
              <a:rPr lang="es-PE" dirty="0" err="1"/>
              <a:t>tuplas</a:t>
            </a:r>
            <a:r>
              <a:rPr lang="es-PE" dirty="0"/>
              <a:t> son iguales cuando tienen el mismo tamaño, y cada uno de sus elementos correspondientes tienen el mismo valor</a:t>
            </a:r>
            <a:r>
              <a:rPr lang="es-PE" dirty="0" smtClean="0"/>
              <a:t>.</a:t>
            </a:r>
          </a:p>
          <a:p>
            <a:pPr marL="0" indent="0">
              <a:buNone/>
            </a:pPr>
            <a:r>
              <a:rPr lang="es-PE" dirty="0"/>
              <a:t>(1, 2, 3) == (2-1, </a:t>
            </a:r>
            <a:r>
              <a:rPr lang="es-PE" dirty="0" smtClean="0"/>
              <a:t>2</a:t>
            </a:r>
            <a:r>
              <a:rPr lang="es-PE" dirty="0"/>
              <a:t>, 2+1)</a:t>
            </a:r>
          </a:p>
          <a:p>
            <a:pPr marL="0" indent="0">
              <a:buNone/>
            </a:pPr>
            <a:r>
              <a:rPr lang="es-PE" dirty="0" smtClean="0">
                <a:solidFill>
                  <a:srgbClr val="FF0000"/>
                </a:solidFill>
              </a:rPr>
              <a:t>Resultado: </a:t>
            </a:r>
            <a:r>
              <a:rPr lang="es-PE" dirty="0" smtClean="0"/>
              <a:t>True</a:t>
            </a:r>
          </a:p>
          <a:p>
            <a:pPr marL="0" indent="0">
              <a:buNone/>
            </a:pPr>
            <a:endParaRPr lang="es-PE" dirty="0"/>
          </a:p>
          <a:p>
            <a:pPr marL="0" indent="0">
              <a:buNone/>
            </a:pPr>
            <a:r>
              <a:rPr lang="es-PE" dirty="0" smtClean="0"/>
              <a:t>(4</a:t>
            </a:r>
            <a:r>
              <a:rPr lang="es-PE" dirty="0"/>
              <a:t>, 5, 6) == (4, 5)</a:t>
            </a:r>
          </a:p>
          <a:p>
            <a:pPr marL="0" indent="0">
              <a:buNone/>
            </a:pPr>
            <a:r>
              <a:rPr lang="es-PE" dirty="0">
                <a:solidFill>
                  <a:srgbClr val="FF0000"/>
                </a:solidFill>
              </a:rPr>
              <a:t>Resultado: </a:t>
            </a:r>
            <a:r>
              <a:rPr lang="es-PE" dirty="0" smtClean="0"/>
              <a:t>False</a:t>
            </a:r>
            <a:endParaRPr lang="es-PE"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30001" y="3369265"/>
            <a:ext cx="2651460" cy="33662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2635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ircle(in)">
                                      <p:cBhvr>
                                        <p:cTn id="30" dur="2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ircle(in)">
                                      <p:cBhvr>
                                        <p:cTn id="35" dur="2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80">
                                          <p:stCondLst>
                                            <p:cond delay="0"/>
                                          </p:stCondLst>
                                        </p:cTn>
                                        <p:tgtEl>
                                          <p:spTgt spid="4"/>
                                        </p:tgtEl>
                                      </p:cBhvr>
                                    </p:animEffect>
                                    <p:anim calcmode="lin" valueType="num">
                                      <p:cBhvr>
                                        <p:cTn id="4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6" dur="26">
                                          <p:stCondLst>
                                            <p:cond delay="650"/>
                                          </p:stCondLst>
                                        </p:cTn>
                                        <p:tgtEl>
                                          <p:spTgt spid="4"/>
                                        </p:tgtEl>
                                      </p:cBhvr>
                                      <p:to x="100000" y="60000"/>
                                    </p:animScale>
                                    <p:animScale>
                                      <p:cBhvr>
                                        <p:cTn id="47" dur="166" decel="50000">
                                          <p:stCondLst>
                                            <p:cond delay="676"/>
                                          </p:stCondLst>
                                        </p:cTn>
                                        <p:tgtEl>
                                          <p:spTgt spid="4"/>
                                        </p:tgtEl>
                                      </p:cBhvr>
                                      <p:to x="100000" y="100000"/>
                                    </p:animScale>
                                    <p:animScale>
                                      <p:cBhvr>
                                        <p:cTn id="48" dur="26">
                                          <p:stCondLst>
                                            <p:cond delay="1312"/>
                                          </p:stCondLst>
                                        </p:cTn>
                                        <p:tgtEl>
                                          <p:spTgt spid="4"/>
                                        </p:tgtEl>
                                      </p:cBhvr>
                                      <p:to x="100000" y="80000"/>
                                    </p:animScale>
                                    <p:animScale>
                                      <p:cBhvr>
                                        <p:cTn id="49" dur="166" decel="50000">
                                          <p:stCondLst>
                                            <p:cond delay="1338"/>
                                          </p:stCondLst>
                                        </p:cTn>
                                        <p:tgtEl>
                                          <p:spTgt spid="4"/>
                                        </p:tgtEl>
                                      </p:cBhvr>
                                      <p:to x="100000" y="100000"/>
                                    </p:animScale>
                                    <p:animScale>
                                      <p:cBhvr>
                                        <p:cTn id="50" dur="26">
                                          <p:stCondLst>
                                            <p:cond delay="1642"/>
                                          </p:stCondLst>
                                        </p:cTn>
                                        <p:tgtEl>
                                          <p:spTgt spid="4"/>
                                        </p:tgtEl>
                                      </p:cBhvr>
                                      <p:to x="100000" y="90000"/>
                                    </p:animScale>
                                    <p:animScale>
                                      <p:cBhvr>
                                        <p:cTn id="51" dur="166" decel="50000">
                                          <p:stCondLst>
                                            <p:cond delay="1668"/>
                                          </p:stCondLst>
                                        </p:cTn>
                                        <p:tgtEl>
                                          <p:spTgt spid="4"/>
                                        </p:tgtEl>
                                      </p:cBhvr>
                                      <p:to x="100000" y="100000"/>
                                    </p:animScale>
                                    <p:animScale>
                                      <p:cBhvr>
                                        <p:cTn id="52" dur="26">
                                          <p:stCondLst>
                                            <p:cond delay="1808"/>
                                          </p:stCondLst>
                                        </p:cTn>
                                        <p:tgtEl>
                                          <p:spTgt spid="4"/>
                                        </p:tgtEl>
                                      </p:cBhvr>
                                      <p:to x="100000" y="95000"/>
                                    </p:animScale>
                                    <p:animScale>
                                      <p:cBhvr>
                                        <p:cTn id="53"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LOGRO DE APRENDIZAJE</a:t>
            </a:r>
            <a:endParaRPr lang="es-PE" dirty="0"/>
          </a:p>
        </p:txBody>
      </p:sp>
      <p:sp>
        <p:nvSpPr>
          <p:cNvPr id="3" name="Marcador de contenido 2"/>
          <p:cNvSpPr>
            <a:spLocks noGrp="1"/>
          </p:cNvSpPr>
          <p:nvPr>
            <p:ph idx="1"/>
          </p:nvPr>
        </p:nvSpPr>
        <p:spPr/>
        <p:txBody>
          <a:bodyPr/>
          <a:lstStyle/>
          <a:p>
            <a:pPr marL="457200" indent="-457200">
              <a:lnSpc>
                <a:spcPct val="100000"/>
              </a:lnSpc>
              <a:buFont typeface="Wingdings" panose="05000000000000000000" pitchFamily="2" charset="2"/>
              <a:buChar char="Ø"/>
            </a:pPr>
            <a:endParaRPr lang="es-ES" dirty="0" smtClean="0"/>
          </a:p>
          <a:p>
            <a:pPr marL="457200" indent="-457200">
              <a:lnSpc>
                <a:spcPct val="100000"/>
              </a:lnSpc>
              <a:buFont typeface="Wingdings" panose="05000000000000000000" pitchFamily="2" charset="2"/>
              <a:buChar char="Ø"/>
            </a:pPr>
            <a:r>
              <a:rPr lang="es-ES" dirty="0"/>
              <a:t>Crear y utilizar </a:t>
            </a:r>
            <a:r>
              <a:rPr lang="es-ES" dirty="0" smtClean="0"/>
              <a:t>funciones </a:t>
            </a:r>
            <a:r>
              <a:rPr lang="es-ES" smtClean="0"/>
              <a:t>de usuario, </a:t>
            </a:r>
            <a:r>
              <a:rPr lang="es-ES" dirty="0"/>
              <a:t>para solucionar problemas por medio de </a:t>
            </a:r>
            <a:r>
              <a:rPr lang="es-ES" dirty="0" err="1" smtClean="0"/>
              <a:t>Pseint</a:t>
            </a:r>
            <a:r>
              <a:rPr lang="es-ES" dirty="0" smtClean="0"/>
              <a:t> y </a:t>
            </a:r>
            <a:r>
              <a:rPr lang="es-ES" dirty="0" err="1" smtClean="0"/>
              <a:t>Phyton</a:t>
            </a:r>
            <a:r>
              <a:rPr lang="es-ES" dirty="0" smtClean="0"/>
              <a:t>.</a:t>
            </a:r>
            <a:endParaRPr lang="es-ES" dirty="0"/>
          </a:p>
          <a:p>
            <a:pPr marL="457200" indent="-457200">
              <a:lnSpc>
                <a:spcPct val="100000"/>
              </a:lnSpc>
              <a:buFont typeface="Wingdings" panose="05000000000000000000" pitchFamily="2" charset="2"/>
              <a:buChar char="Ø"/>
            </a:pPr>
            <a:r>
              <a:rPr lang="es-ES" dirty="0" smtClean="0"/>
              <a:t>Crear </a:t>
            </a:r>
            <a:r>
              <a:rPr lang="es-ES" dirty="0" smtClean="0"/>
              <a:t>y utilizar </a:t>
            </a:r>
            <a:r>
              <a:rPr lang="es-ES" dirty="0" err="1" smtClean="0"/>
              <a:t>tuplas</a:t>
            </a:r>
            <a:r>
              <a:rPr lang="es-ES" dirty="0" smtClean="0"/>
              <a:t>, </a:t>
            </a:r>
            <a:r>
              <a:rPr lang="es-ES" dirty="0" smtClean="0"/>
              <a:t>para solucionar problemas por medio de </a:t>
            </a:r>
            <a:r>
              <a:rPr lang="es-ES" dirty="0" err="1" smtClean="0"/>
              <a:t>Phyton</a:t>
            </a:r>
            <a:r>
              <a:rPr lang="es-ES" dirty="0" smtClean="0"/>
              <a:t>.</a:t>
            </a:r>
          </a:p>
        </p:txBody>
      </p:sp>
    </p:spTree>
    <p:extLst>
      <p:ext uri="{BB962C8B-B14F-4D97-AF65-F5344CB8AC3E}">
        <p14:creationId xmlns:p14="http://schemas.microsoft.com/office/powerpoint/2010/main" val="1402563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PE" dirty="0"/>
              <a:t>Para determinar si una </a:t>
            </a:r>
            <a:r>
              <a:rPr lang="es-PE" dirty="0" err="1"/>
              <a:t>tupla</a:t>
            </a:r>
            <a:r>
              <a:rPr lang="es-PE" dirty="0"/>
              <a:t> es menor que otra, se utiliza el orden lexicográfico.</a:t>
            </a:r>
          </a:p>
          <a:p>
            <a:pPr marL="0" indent="0">
              <a:buNone/>
            </a:pPr>
            <a:r>
              <a:rPr lang="es-PE" dirty="0"/>
              <a:t>(0, 1) &lt; (1, 2)</a:t>
            </a:r>
          </a:p>
          <a:p>
            <a:pPr marL="0" indent="0">
              <a:buNone/>
            </a:pPr>
            <a:r>
              <a:rPr lang="es-PE" b="1" dirty="0" smtClean="0">
                <a:solidFill>
                  <a:srgbClr val="FF0000"/>
                </a:solidFill>
              </a:rPr>
              <a:t>Resultado: </a:t>
            </a:r>
            <a:r>
              <a:rPr lang="es-PE" dirty="0" smtClean="0"/>
              <a:t>True</a:t>
            </a:r>
          </a:p>
          <a:p>
            <a:pPr marL="0" indent="0">
              <a:buNone/>
            </a:pPr>
            <a:endParaRPr lang="es-PE" dirty="0"/>
          </a:p>
          <a:p>
            <a:pPr marL="0" indent="0">
              <a:buNone/>
            </a:pPr>
            <a:r>
              <a:rPr lang="es-PE" dirty="0" smtClean="0"/>
              <a:t>(</a:t>
            </a:r>
            <a:r>
              <a:rPr lang="es-PE" dirty="0"/>
              <a:t>4, 5) &gt; (3, 2, 1)</a:t>
            </a:r>
          </a:p>
          <a:p>
            <a:pPr marL="0" indent="0">
              <a:buNone/>
            </a:pPr>
            <a:r>
              <a:rPr lang="es-PE" b="1" dirty="0">
                <a:solidFill>
                  <a:srgbClr val="FF0000"/>
                </a:solidFill>
              </a:rPr>
              <a:t>Resultado: </a:t>
            </a:r>
            <a:r>
              <a:rPr lang="es-PE" dirty="0" smtClean="0"/>
              <a:t>True</a:t>
            </a:r>
            <a:endParaRPr lang="es-PE"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96000" y="2747166"/>
            <a:ext cx="2442322" cy="3398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7824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80">
                                          <p:stCondLst>
                                            <p:cond delay="0"/>
                                          </p:stCondLst>
                                        </p:cTn>
                                        <p:tgtEl>
                                          <p:spTgt spid="4"/>
                                        </p:tgtEl>
                                      </p:cBhvr>
                                    </p:animEffect>
                                    <p:anim calcmode="lin" valueType="num">
                                      <p:cBhvr>
                                        <p:cTn id="3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gtEl>
                                      </p:cBhvr>
                                      <p:to x="100000" y="60000"/>
                                    </p:animScale>
                                    <p:animScale>
                                      <p:cBhvr>
                                        <p:cTn id="39" dur="166" decel="50000">
                                          <p:stCondLst>
                                            <p:cond delay="676"/>
                                          </p:stCondLst>
                                        </p:cTn>
                                        <p:tgtEl>
                                          <p:spTgt spid="4"/>
                                        </p:tgtEl>
                                      </p:cBhvr>
                                      <p:to x="100000" y="100000"/>
                                    </p:animScale>
                                    <p:animScale>
                                      <p:cBhvr>
                                        <p:cTn id="40" dur="26">
                                          <p:stCondLst>
                                            <p:cond delay="1312"/>
                                          </p:stCondLst>
                                        </p:cTn>
                                        <p:tgtEl>
                                          <p:spTgt spid="4"/>
                                        </p:tgtEl>
                                      </p:cBhvr>
                                      <p:to x="100000" y="80000"/>
                                    </p:animScale>
                                    <p:animScale>
                                      <p:cBhvr>
                                        <p:cTn id="41" dur="166" decel="50000">
                                          <p:stCondLst>
                                            <p:cond delay="1338"/>
                                          </p:stCondLst>
                                        </p:cTn>
                                        <p:tgtEl>
                                          <p:spTgt spid="4"/>
                                        </p:tgtEl>
                                      </p:cBhvr>
                                      <p:to x="100000" y="100000"/>
                                    </p:animScale>
                                    <p:animScale>
                                      <p:cBhvr>
                                        <p:cTn id="42" dur="26">
                                          <p:stCondLst>
                                            <p:cond delay="1642"/>
                                          </p:stCondLst>
                                        </p:cTn>
                                        <p:tgtEl>
                                          <p:spTgt spid="4"/>
                                        </p:tgtEl>
                                      </p:cBhvr>
                                      <p:to x="100000" y="90000"/>
                                    </p:animScale>
                                    <p:animScale>
                                      <p:cBhvr>
                                        <p:cTn id="43" dur="166" decel="50000">
                                          <p:stCondLst>
                                            <p:cond delay="1668"/>
                                          </p:stCondLst>
                                        </p:cTn>
                                        <p:tgtEl>
                                          <p:spTgt spid="4"/>
                                        </p:tgtEl>
                                      </p:cBhvr>
                                      <p:to x="100000" y="100000"/>
                                    </p:animScale>
                                    <p:animScale>
                                      <p:cBhvr>
                                        <p:cTn id="44" dur="26">
                                          <p:stCondLst>
                                            <p:cond delay="1808"/>
                                          </p:stCondLst>
                                        </p:cTn>
                                        <p:tgtEl>
                                          <p:spTgt spid="4"/>
                                        </p:tgtEl>
                                      </p:cBhvr>
                                      <p:to x="100000" y="95000"/>
                                    </p:animScale>
                                    <p:animScale>
                                      <p:cBhvr>
                                        <p:cTn id="4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PE" dirty="0" smtClean="0"/>
              <a:t>Si </a:t>
            </a:r>
            <a:r>
              <a:rPr lang="es-PE" dirty="0"/>
              <a:t>en cambio los elementos en la primera posición son iguales, se usa el </a:t>
            </a:r>
            <a:r>
              <a:rPr lang="es-PE" dirty="0" smtClean="0"/>
              <a:t>valor </a:t>
            </a:r>
            <a:r>
              <a:rPr lang="es-PE" dirty="0"/>
              <a:t>siguiente para hacer la comparación</a:t>
            </a:r>
            <a:r>
              <a:rPr lang="es-PE" dirty="0" smtClean="0"/>
              <a:t>.</a:t>
            </a:r>
          </a:p>
          <a:p>
            <a:pPr marL="0" indent="0">
              <a:buNone/>
            </a:pPr>
            <a:r>
              <a:rPr lang="es-PE" dirty="0" smtClean="0"/>
              <a:t> </a:t>
            </a:r>
            <a:r>
              <a:rPr lang="es-PE" dirty="0"/>
              <a:t>(0, 1) &lt; (0, 2)</a:t>
            </a:r>
          </a:p>
          <a:p>
            <a:pPr marL="0" indent="0">
              <a:buNone/>
            </a:pPr>
            <a:r>
              <a:rPr lang="es-PE" dirty="0" smtClean="0">
                <a:solidFill>
                  <a:srgbClr val="FF0000"/>
                </a:solidFill>
              </a:rPr>
              <a:t>Resultado: </a:t>
            </a:r>
            <a:r>
              <a:rPr lang="es-PE" dirty="0" smtClean="0"/>
              <a:t>True</a:t>
            </a:r>
          </a:p>
          <a:p>
            <a:pPr marL="0" indent="0">
              <a:buNone/>
            </a:pPr>
            <a:endParaRPr lang="es-PE" dirty="0"/>
          </a:p>
          <a:p>
            <a:pPr marL="0" indent="0">
              <a:buNone/>
            </a:pPr>
            <a:r>
              <a:rPr lang="es-PE" dirty="0" smtClean="0"/>
              <a:t>(</a:t>
            </a:r>
            <a:r>
              <a:rPr lang="es-PE" dirty="0"/>
              <a:t>4, 5) &lt; (4, 3, 2)</a:t>
            </a:r>
          </a:p>
          <a:p>
            <a:pPr marL="0" indent="0">
              <a:buNone/>
            </a:pPr>
            <a:r>
              <a:rPr lang="es-PE" dirty="0">
                <a:solidFill>
                  <a:srgbClr val="FF0000"/>
                </a:solidFill>
              </a:rPr>
              <a:t>Resultado: </a:t>
            </a:r>
            <a:r>
              <a:rPr lang="es-PE" dirty="0" smtClean="0"/>
              <a:t>False</a:t>
            </a:r>
            <a:endParaRPr lang="es-PE"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491162" y="3010901"/>
            <a:ext cx="2484050" cy="3341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5689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80">
                                          <p:stCondLst>
                                            <p:cond delay="0"/>
                                          </p:stCondLst>
                                        </p:cTn>
                                        <p:tgtEl>
                                          <p:spTgt spid="4"/>
                                        </p:tgtEl>
                                      </p:cBhvr>
                                    </p:animEffect>
                                    <p:anim calcmode="lin" valueType="num">
                                      <p:cBhvr>
                                        <p:cTn id="3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gtEl>
                                      </p:cBhvr>
                                      <p:to x="100000" y="60000"/>
                                    </p:animScale>
                                    <p:animScale>
                                      <p:cBhvr>
                                        <p:cTn id="39" dur="166" decel="50000">
                                          <p:stCondLst>
                                            <p:cond delay="676"/>
                                          </p:stCondLst>
                                        </p:cTn>
                                        <p:tgtEl>
                                          <p:spTgt spid="4"/>
                                        </p:tgtEl>
                                      </p:cBhvr>
                                      <p:to x="100000" y="100000"/>
                                    </p:animScale>
                                    <p:animScale>
                                      <p:cBhvr>
                                        <p:cTn id="40" dur="26">
                                          <p:stCondLst>
                                            <p:cond delay="1312"/>
                                          </p:stCondLst>
                                        </p:cTn>
                                        <p:tgtEl>
                                          <p:spTgt spid="4"/>
                                        </p:tgtEl>
                                      </p:cBhvr>
                                      <p:to x="100000" y="80000"/>
                                    </p:animScale>
                                    <p:animScale>
                                      <p:cBhvr>
                                        <p:cTn id="41" dur="166" decel="50000">
                                          <p:stCondLst>
                                            <p:cond delay="1338"/>
                                          </p:stCondLst>
                                        </p:cTn>
                                        <p:tgtEl>
                                          <p:spTgt spid="4"/>
                                        </p:tgtEl>
                                      </p:cBhvr>
                                      <p:to x="100000" y="100000"/>
                                    </p:animScale>
                                    <p:animScale>
                                      <p:cBhvr>
                                        <p:cTn id="42" dur="26">
                                          <p:stCondLst>
                                            <p:cond delay="1642"/>
                                          </p:stCondLst>
                                        </p:cTn>
                                        <p:tgtEl>
                                          <p:spTgt spid="4"/>
                                        </p:tgtEl>
                                      </p:cBhvr>
                                      <p:to x="100000" y="90000"/>
                                    </p:animScale>
                                    <p:animScale>
                                      <p:cBhvr>
                                        <p:cTn id="43" dur="166" decel="50000">
                                          <p:stCondLst>
                                            <p:cond delay="1668"/>
                                          </p:stCondLst>
                                        </p:cTn>
                                        <p:tgtEl>
                                          <p:spTgt spid="4"/>
                                        </p:tgtEl>
                                      </p:cBhvr>
                                      <p:to x="100000" y="100000"/>
                                    </p:animScale>
                                    <p:animScale>
                                      <p:cBhvr>
                                        <p:cTn id="44" dur="26">
                                          <p:stCondLst>
                                            <p:cond delay="1808"/>
                                          </p:stCondLst>
                                        </p:cTn>
                                        <p:tgtEl>
                                          <p:spTgt spid="4"/>
                                        </p:tgtEl>
                                      </p:cBhvr>
                                      <p:to x="100000" y="95000"/>
                                    </p:animScale>
                                    <p:animScale>
                                      <p:cBhvr>
                                        <p:cTn id="4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838199" y="2224725"/>
            <a:ext cx="10787743" cy="3921433"/>
          </a:xfrm>
        </p:spPr>
        <p:txBody>
          <a:bodyPr>
            <a:normAutofit fontScale="92500" lnSpcReduction="10000"/>
          </a:bodyPr>
          <a:lstStyle/>
          <a:p>
            <a:r>
              <a:rPr lang="es-PE" dirty="0"/>
              <a:t>Además, es posible convertir una </a:t>
            </a:r>
            <a:r>
              <a:rPr lang="es-PE" dirty="0" err="1"/>
              <a:t>tupla</a:t>
            </a:r>
            <a:r>
              <a:rPr lang="es-PE" dirty="0"/>
              <a:t> en una lista usando la función </a:t>
            </a:r>
            <a:r>
              <a:rPr lang="es-PE" b="1" dirty="0" err="1"/>
              <a:t>list</a:t>
            </a:r>
            <a:r>
              <a:rPr lang="es-PE" dirty="0"/>
              <a:t>, y una lista en una </a:t>
            </a:r>
            <a:r>
              <a:rPr lang="es-PE" dirty="0" err="1"/>
              <a:t>tupla</a:t>
            </a:r>
            <a:r>
              <a:rPr lang="es-PE" dirty="0"/>
              <a:t> usando la función </a:t>
            </a:r>
            <a:r>
              <a:rPr lang="es-PE" b="1" dirty="0" err="1"/>
              <a:t>tuple</a:t>
            </a:r>
            <a:r>
              <a:rPr lang="es-PE" dirty="0"/>
              <a:t>.</a:t>
            </a:r>
          </a:p>
          <a:p>
            <a:pPr marL="0" indent="0">
              <a:buNone/>
            </a:pPr>
            <a:r>
              <a:rPr lang="es-PE" dirty="0" err="1"/>
              <a:t>mi_tupla</a:t>
            </a:r>
            <a:r>
              <a:rPr lang="es-PE" dirty="0"/>
              <a:t> = (1, 2, 3)</a:t>
            </a:r>
          </a:p>
          <a:p>
            <a:pPr marL="0" indent="0">
              <a:buNone/>
            </a:pPr>
            <a:r>
              <a:rPr lang="es-PE" dirty="0" err="1"/>
              <a:t>mi_lista</a:t>
            </a:r>
            <a:r>
              <a:rPr lang="es-PE" dirty="0"/>
              <a:t> = [4, 5, 6]</a:t>
            </a:r>
          </a:p>
          <a:p>
            <a:pPr marL="0" indent="0">
              <a:buNone/>
            </a:pPr>
            <a:r>
              <a:rPr lang="es-PE" dirty="0" err="1"/>
              <a:t>print</a:t>
            </a:r>
            <a:r>
              <a:rPr lang="es-PE" dirty="0"/>
              <a:t>(</a:t>
            </a:r>
            <a:r>
              <a:rPr lang="es-PE" dirty="0" err="1"/>
              <a:t>list</a:t>
            </a:r>
            <a:r>
              <a:rPr lang="es-PE" dirty="0"/>
              <a:t>(</a:t>
            </a:r>
            <a:r>
              <a:rPr lang="es-PE" dirty="0" err="1"/>
              <a:t>mi_tupla</a:t>
            </a:r>
            <a:r>
              <a:rPr lang="es-PE" dirty="0"/>
              <a:t>))</a:t>
            </a:r>
          </a:p>
          <a:p>
            <a:pPr marL="0" indent="0">
              <a:buNone/>
            </a:pPr>
            <a:r>
              <a:rPr lang="es-PE" dirty="0" err="1"/>
              <a:t>print</a:t>
            </a:r>
            <a:r>
              <a:rPr lang="es-PE" dirty="0"/>
              <a:t>(</a:t>
            </a:r>
            <a:r>
              <a:rPr lang="es-PE" dirty="0" err="1"/>
              <a:t>tuple</a:t>
            </a:r>
            <a:r>
              <a:rPr lang="es-PE" dirty="0"/>
              <a:t>(</a:t>
            </a:r>
            <a:r>
              <a:rPr lang="es-PE" dirty="0" err="1"/>
              <a:t>mi_lista</a:t>
            </a:r>
            <a:r>
              <a:rPr lang="es-PE" dirty="0" smtClean="0"/>
              <a:t>))</a:t>
            </a:r>
          </a:p>
          <a:p>
            <a:pPr marL="0" indent="0">
              <a:buNone/>
            </a:pPr>
            <a:endParaRPr lang="es-PE" dirty="0"/>
          </a:p>
          <a:p>
            <a:pPr marL="0" indent="0">
              <a:buNone/>
            </a:pPr>
            <a:r>
              <a:rPr lang="es-PE" b="1" dirty="0" smtClean="0">
                <a:solidFill>
                  <a:srgbClr val="FF0000"/>
                </a:solidFill>
              </a:rPr>
              <a:t>Resultado: </a:t>
            </a:r>
          </a:p>
          <a:p>
            <a:pPr marL="0" indent="0">
              <a:buNone/>
            </a:pPr>
            <a:r>
              <a:rPr lang="es-PE" dirty="0"/>
              <a:t>[1, 2, 3]</a:t>
            </a:r>
          </a:p>
          <a:p>
            <a:pPr marL="0" indent="0">
              <a:buNone/>
            </a:pPr>
            <a:r>
              <a:rPr lang="es-PE" dirty="0"/>
              <a:t>(4, 5, 6)</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699466" y="2909667"/>
            <a:ext cx="2576147" cy="34348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56179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circle(in)">
                                      <p:cBhvr>
                                        <p:cTn id="28" dur="2000"/>
                                        <p:tgtEl>
                                          <p:spTgt spid="3">
                                            <p:txEl>
                                              <p:pRg st="6" end="6"/>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ircle(in)">
                                      <p:cBhvr>
                                        <p:cTn id="31" dur="2000"/>
                                        <p:tgtEl>
                                          <p:spTgt spid="3">
                                            <p:txEl>
                                              <p:pRg st="7" end="7"/>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circle(in)">
                                      <p:cBhvr>
                                        <p:cTn id="34" dur="20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1"/>
            <a:ext cx="9960429" cy="1096233"/>
          </a:xfrm>
        </p:spPr>
        <p:txBody>
          <a:bodyPr/>
          <a:lstStyle/>
          <a:p>
            <a:r>
              <a:rPr lang="es-PE" dirty="0" smtClean="0"/>
              <a:t>EJERCICIO 1: Crear una </a:t>
            </a:r>
            <a:r>
              <a:rPr lang="es-PE" dirty="0" err="1" smtClean="0"/>
              <a:t>tupla</a:t>
            </a:r>
            <a:r>
              <a:rPr lang="es-PE" dirty="0" smtClean="0"/>
              <a:t> que almacene 3 palabras, muestre la posición de cada palabra , con la palabra respectivamente</a:t>
            </a:r>
            <a:endParaRPr lang="es-PE" dirty="0"/>
          </a:p>
        </p:txBody>
      </p:sp>
      <p:sp>
        <p:nvSpPr>
          <p:cNvPr id="3" name="Marcador de contenido 2"/>
          <p:cNvSpPr>
            <a:spLocks noGrp="1"/>
          </p:cNvSpPr>
          <p:nvPr>
            <p:ph idx="1"/>
          </p:nvPr>
        </p:nvSpPr>
        <p:spPr>
          <a:xfrm>
            <a:off x="423763" y="2565923"/>
            <a:ext cx="4950096" cy="2158589"/>
          </a:xfrm>
          <a:ln>
            <a:solidFill>
              <a:schemeClr val="tx1"/>
            </a:solidFill>
          </a:ln>
        </p:spPr>
        <p:txBody>
          <a:bodyPr>
            <a:normAutofit/>
          </a:bodyPr>
          <a:lstStyle/>
          <a:p>
            <a:pPr marL="0" indent="0">
              <a:buNone/>
            </a:pPr>
            <a:r>
              <a:rPr lang="pt-BR" sz="1800" dirty="0"/>
              <a:t>tecnologias = ("IDAT", "UTP", "SISTEMAS")</a:t>
            </a:r>
          </a:p>
          <a:p>
            <a:pPr marL="0" indent="0">
              <a:buNone/>
            </a:pPr>
            <a:r>
              <a:rPr lang="pt-BR" sz="1800" dirty="0"/>
              <a:t>for i in range(0, </a:t>
            </a:r>
            <a:r>
              <a:rPr lang="pt-BR" sz="1800" dirty="0" err="1"/>
              <a:t>len</a:t>
            </a:r>
            <a:r>
              <a:rPr lang="pt-BR" sz="1800" dirty="0"/>
              <a:t>(tecnologias)):</a:t>
            </a:r>
          </a:p>
          <a:p>
            <a:pPr marL="0" indent="0">
              <a:buNone/>
            </a:pPr>
            <a:r>
              <a:rPr lang="pt-BR" sz="1800" dirty="0"/>
              <a:t>    </a:t>
            </a:r>
            <a:r>
              <a:rPr lang="pt-BR" sz="1800" dirty="0" err="1"/>
              <a:t>print</a:t>
            </a:r>
            <a:r>
              <a:rPr lang="pt-BR" sz="1800" dirty="0"/>
              <a:t>(i, tecnologias[i])</a:t>
            </a:r>
            <a:endParaRPr lang="es-PE" sz="1800"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529143" y="2017281"/>
            <a:ext cx="4269486" cy="3666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59135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1"/>
            <a:ext cx="9410699" cy="747890"/>
          </a:xfrm>
        </p:spPr>
        <p:txBody>
          <a:bodyPr/>
          <a:lstStyle/>
          <a:p>
            <a:r>
              <a:rPr lang="es-PE" dirty="0" smtClean="0"/>
              <a:t>EJERCICIO 2: Utilizando 2 </a:t>
            </a:r>
            <a:r>
              <a:rPr lang="es-PE" dirty="0" err="1" smtClean="0"/>
              <a:t>tuplas</a:t>
            </a:r>
            <a:r>
              <a:rPr lang="es-PE" dirty="0" smtClean="0"/>
              <a:t> que almacene 2 números , obtener la distancia entre los 2 números (</a:t>
            </a:r>
            <a:r>
              <a:rPr lang="es-PE" dirty="0" err="1" smtClean="0"/>
              <a:t>Uilizar</a:t>
            </a:r>
            <a:r>
              <a:rPr lang="es-PE" dirty="0" smtClean="0"/>
              <a:t> funciones).</a:t>
            </a:r>
            <a:endParaRPr lang="es-PE" dirty="0"/>
          </a:p>
        </p:txBody>
      </p:sp>
      <p:sp>
        <p:nvSpPr>
          <p:cNvPr id="3" name="Marcador de contenido 2"/>
          <p:cNvSpPr>
            <a:spLocks noGrp="1"/>
          </p:cNvSpPr>
          <p:nvPr>
            <p:ph idx="1"/>
          </p:nvPr>
        </p:nvSpPr>
        <p:spPr>
          <a:xfrm>
            <a:off x="838200" y="2224725"/>
            <a:ext cx="4873283" cy="3921433"/>
          </a:xfrm>
        </p:spPr>
        <p:txBody>
          <a:bodyPr>
            <a:normAutofit lnSpcReduction="10000"/>
          </a:bodyPr>
          <a:lstStyle/>
          <a:p>
            <a:pPr marL="0" indent="0">
              <a:buNone/>
            </a:pPr>
            <a:r>
              <a:rPr lang="es-PE" dirty="0" err="1"/>
              <a:t>def</a:t>
            </a:r>
            <a:r>
              <a:rPr lang="es-PE" dirty="0"/>
              <a:t> distancia(p1, p2):</a:t>
            </a:r>
          </a:p>
          <a:p>
            <a:pPr marL="0" indent="0">
              <a:buNone/>
            </a:pPr>
            <a:r>
              <a:rPr lang="es-PE" dirty="0"/>
              <a:t>    x1, y1 = p1</a:t>
            </a:r>
          </a:p>
          <a:p>
            <a:pPr marL="0" indent="0">
              <a:buNone/>
            </a:pPr>
            <a:r>
              <a:rPr lang="es-PE" dirty="0"/>
              <a:t>    x2, y2 = p2</a:t>
            </a:r>
          </a:p>
          <a:p>
            <a:pPr marL="0" indent="0">
              <a:buNone/>
            </a:pPr>
            <a:r>
              <a:rPr lang="es-PE" dirty="0"/>
              <a:t>    dx = x2 - x1</a:t>
            </a:r>
          </a:p>
          <a:p>
            <a:pPr marL="0" indent="0">
              <a:buNone/>
            </a:pPr>
            <a:r>
              <a:rPr lang="es-PE" dirty="0"/>
              <a:t>    </a:t>
            </a:r>
            <a:r>
              <a:rPr lang="es-PE" dirty="0" err="1"/>
              <a:t>dy</a:t>
            </a:r>
            <a:r>
              <a:rPr lang="es-PE" dirty="0"/>
              <a:t> = y2 - y1</a:t>
            </a:r>
          </a:p>
          <a:p>
            <a:pPr marL="0" indent="0">
              <a:buNone/>
            </a:pPr>
            <a:r>
              <a:rPr lang="es-PE" dirty="0"/>
              <a:t>    </a:t>
            </a:r>
            <a:r>
              <a:rPr lang="es-PE" dirty="0" err="1"/>
              <a:t>return</a:t>
            </a:r>
            <a:r>
              <a:rPr lang="es-PE" dirty="0"/>
              <a:t> (dx ** 2 + </a:t>
            </a:r>
            <a:r>
              <a:rPr lang="es-PE" dirty="0" err="1"/>
              <a:t>dy</a:t>
            </a:r>
            <a:r>
              <a:rPr lang="es-PE" dirty="0"/>
              <a:t> ** 2) ** 0.5</a:t>
            </a:r>
          </a:p>
          <a:p>
            <a:pPr marL="0" indent="0">
              <a:buNone/>
            </a:pPr>
            <a:r>
              <a:rPr lang="es-PE" dirty="0"/>
              <a:t>a = (2, 3)</a:t>
            </a:r>
          </a:p>
          <a:p>
            <a:pPr marL="0" indent="0">
              <a:buNone/>
            </a:pPr>
            <a:r>
              <a:rPr lang="es-PE" dirty="0"/>
              <a:t>b = (7, 15)</a:t>
            </a:r>
          </a:p>
          <a:p>
            <a:pPr marL="0" indent="0">
              <a:buNone/>
            </a:pPr>
            <a:r>
              <a:rPr lang="es-PE" dirty="0" err="1"/>
              <a:t>print</a:t>
            </a:r>
            <a:r>
              <a:rPr lang="es-PE" dirty="0"/>
              <a:t>(distancia(a, b))</a:t>
            </a:r>
          </a:p>
        </p:txBody>
      </p:sp>
      <p:pic>
        <p:nvPicPr>
          <p:cNvPr id="4" name="Imagen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1513"/>
          <a:stretch/>
        </p:blipFill>
        <p:spPr>
          <a:xfrm>
            <a:off x="6597967" y="2224725"/>
            <a:ext cx="4191030" cy="3867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0721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ircle(in)">
                                      <p:cBhvr>
                                        <p:cTn id="28" dur="20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ircle(in)">
                                      <p:cBhvr>
                                        <p:cTn id="33" dur="20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circle(in)">
                                      <p:cBhvr>
                                        <p:cTn id="38" dur="2000"/>
                                        <p:tgtEl>
                                          <p:spTgt spid="3">
                                            <p:txEl>
                                              <p:pRg st="6" end="6"/>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circle(in)">
                                      <p:cBhvr>
                                        <p:cTn id="41" dur="20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circle(in)">
                                      <p:cBhvr>
                                        <p:cTn id="46" dur="20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80">
                                          <p:stCondLst>
                                            <p:cond delay="0"/>
                                          </p:stCondLst>
                                        </p:cTn>
                                        <p:tgtEl>
                                          <p:spTgt spid="4"/>
                                        </p:tgtEl>
                                      </p:cBhvr>
                                    </p:animEffect>
                                    <p:anim calcmode="lin" valueType="num">
                                      <p:cBhvr>
                                        <p:cTn id="5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7" dur="26">
                                          <p:stCondLst>
                                            <p:cond delay="650"/>
                                          </p:stCondLst>
                                        </p:cTn>
                                        <p:tgtEl>
                                          <p:spTgt spid="4"/>
                                        </p:tgtEl>
                                      </p:cBhvr>
                                      <p:to x="100000" y="60000"/>
                                    </p:animScale>
                                    <p:animScale>
                                      <p:cBhvr>
                                        <p:cTn id="58" dur="166" decel="50000">
                                          <p:stCondLst>
                                            <p:cond delay="676"/>
                                          </p:stCondLst>
                                        </p:cTn>
                                        <p:tgtEl>
                                          <p:spTgt spid="4"/>
                                        </p:tgtEl>
                                      </p:cBhvr>
                                      <p:to x="100000" y="100000"/>
                                    </p:animScale>
                                    <p:animScale>
                                      <p:cBhvr>
                                        <p:cTn id="59" dur="26">
                                          <p:stCondLst>
                                            <p:cond delay="1312"/>
                                          </p:stCondLst>
                                        </p:cTn>
                                        <p:tgtEl>
                                          <p:spTgt spid="4"/>
                                        </p:tgtEl>
                                      </p:cBhvr>
                                      <p:to x="100000" y="80000"/>
                                    </p:animScale>
                                    <p:animScale>
                                      <p:cBhvr>
                                        <p:cTn id="60" dur="166" decel="50000">
                                          <p:stCondLst>
                                            <p:cond delay="1338"/>
                                          </p:stCondLst>
                                        </p:cTn>
                                        <p:tgtEl>
                                          <p:spTgt spid="4"/>
                                        </p:tgtEl>
                                      </p:cBhvr>
                                      <p:to x="100000" y="100000"/>
                                    </p:animScale>
                                    <p:animScale>
                                      <p:cBhvr>
                                        <p:cTn id="61" dur="26">
                                          <p:stCondLst>
                                            <p:cond delay="1642"/>
                                          </p:stCondLst>
                                        </p:cTn>
                                        <p:tgtEl>
                                          <p:spTgt spid="4"/>
                                        </p:tgtEl>
                                      </p:cBhvr>
                                      <p:to x="100000" y="90000"/>
                                    </p:animScale>
                                    <p:animScale>
                                      <p:cBhvr>
                                        <p:cTn id="62" dur="166" decel="50000">
                                          <p:stCondLst>
                                            <p:cond delay="1668"/>
                                          </p:stCondLst>
                                        </p:cTn>
                                        <p:tgtEl>
                                          <p:spTgt spid="4"/>
                                        </p:tgtEl>
                                      </p:cBhvr>
                                      <p:to x="100000" y="100000"/>
                                    </p:animScale>
                                    <p:animScale>
                                      <p:cBhvr>
                                        <p:cTn id="63" dur="26">
                                          <p:stCondLst>
                                            <p:cond delay="1808"/>
                                          </p:stCondLst>
                                        </p:cTn>
                                        <p:tgtEl>
                                          <p:spTgt spid="4"/>
                                        </p:tgtEl>
                                      </p:cBhvr>
                                      <p:to x="100000" y="95000"/>
                                    </p:animScale>
                                    <p:animScale>
                                      <p:cBhvr>
                                        <p:cTn id="6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EJERCICIO 3: Analizar la siguiente </a:t>
            </a:r>
            <a:r>
              <a:rPr lang="es-PE" dirty="0" err="1" smtClean="0"/>
              <a:t>tupla</a:t>
            </a:r>
            <a:r>
              <a:rPr lang="es-PE" dirty="0" smtClean="0"/>
              <a:t>, y  decir que datos se muestran:</a:t>
            </a:r>
            <a:endParaRPr lang="es-PE" dirty="0"/>
          </a:p>
        </p:txBody>
      </p:sp>
      <p:sp>
        <p:nvSpPr>
          <p:cNvPr id="3" name="Marcador de contenido 2"/>
          <p:cNvSpPr>
            <a:spLocks noGrp="1"/>
          </p:cNvSpPr>
          <p:nvPr>
            <p:ph idx="1"/>
          </p:nvPr>
        </p:nvSpPr>
        <p:spPr/>
        <p:txBody>
          <a:bodyPr>
            <a:normAutofit lnSpcReduction="10000"/>
          </a:bodyPr>
          <a:lstStyle/>
          <a:p>
            <a:pPr marL="0" indent="0">
              <a:buNone/>
            </a:pPr>
            <a:r>
              <a:rPr lang="es-PE" dirty="0" smtClean="0"/>
              <a:t>t </a:t>
            </a:r>
            <a:r>
              <a:rPr lang="es-PE" dirty="0"/>
              <a:t>= (1, 2, 3, 4, 5, 6, 7, 8, 9, </a:t>
            </a:r>
            <a:r>
              <a:rPr lang="es-PE" dirty="0" smtClean="0"/>
              <a:t>10)</a:t>
            </a:r>
          </a:p>
          <a:p>
            <a:pPr marL="0" indent="0">
              <a:buNone/>
            </a:pPr>
            <a:r>
              <a:rPr lang="es-PE" dirty="0" smtClean="0"/>
              <a:t>t[3:6:2]</a:t>
            </a:r>
          </a:p>
          <a:p>
            <a:pPr marL="0" indent="0">
              <a:buNone/>
            </a:pPr>
            <a:r>
              <a:rPr lang="es-PE" dirty="0" smtClean="0">
                <a:solidFill>
                  <a:srgbClr val="FF0000"/>
                </a:solidFill>
              </a:rPr>
              <a:t># Salida: (4,6)</a:t>
            </a:r>
          </a:p>
          <a:p>
            <a:pPr marL="0" indent="0">
              <a:buNone/>
            </a:pPr>
            <a:endParaRPr lang="es-PE" dirty="0" smtClean="0"/>
          </a:p>
          <a:p>
            <a:pPr marL="0" indent="0">
              <a:buNone/>
            </a:pPr>
            <a:r>
              <a:rPr lang="es-PE" dirty="0" smtClean="0"/>
              <a:t>t</a:t>
            </a:r>
            <a:r>
              <a:rPr lang="es-PE" dirty="0"/>
              <a:t>[::2</a:t>
            </a:r>
            <a:r>
              <a:rPr lang="es-PE" dirty="0" smtClean="0"/>
              <a:t>]</a:t>
            </a:r>
          </a:p>
          <a:p>
            <a:pPr marL="0" indent="0">
              <a:buNone/>
            </a:pPr>
            <a:r>
              <a:rPr lang="es-PE" dirty="0">
                <a:solidFill>
                  <a:srgbClr val="FF0000"/>
                </a:solidFill>
              </a:rPr>
              <a:t># </a:t>
            </a:r>
            <a:r>
              <a:rPr lang="es-PE" dirty="0" smtClean="0">
                <a:solidFill>
                  <a:srgbClr val="FF0000"/>
                </a:solidFill>
              </a:rPr>
              <a:t>Salida: </a:t>
            </a:r>
            <a:r>
              <a:rPr lang="es-PE" b="1" dirty="0">
                <a:solidFill>
                  <a:srgbClr val="FF0000"/>
                </a:solidFill>
              </a:rPr>
              <a:t>(1, 3, 5, 7, 9</a:t>
            </a:r>
            <a:r>
              <a:rPr lang="es-PE" b="1" dirty="0" smtClean="0">
                <a:solidFill>
                  <a:srgbClr val="FF0000"/>
                </a:solidFill>
              </a:rPr>
              <a:t>)</a:t>
            </a:r>
          </a:p>
          <a:p>
            <a:pPr marL="0" indent="0">
              <a:buNone/>
            </a:pPr>
            <a:endParaRPr lang="es-PE" dirty="0">
              <a:solidFill>
                <a:srgbClr val="FF0000"/>
              </a:solidFill>
            </a:endParaRPr>
          </a:p>
          <a:p>
            <a:pPr marL="0" indent="0">
              <a:buNone/>
            </a:pPr>
            <a:r>
              <a:rPr lang="es-PE" dirty="0" smtClean="0"/>
              <a:t>t[1</a:t>
            </a:r>
            <a:r>
              <a:rPr lang="es-PE" dirty="0"/>
              <a:t>::2</a:t>
            </a:r>
            <a:r>
              <a:rPr lang="es-PE" dirty="0" smtClean="0"/>
              <a:t>]</a:t>
            </a:r>
            <a:endParaRPr lang="es-PE" dirty="0"/>
          </a:p>
          <a:p>
            <a:pPr marL="0" indent="0">
              <a:buNone/>
            </a:pPr>
            <a:r>
              <a:rPr lang="es-PE" dirty="0">
                <a:solidFill>
                  <a:srgbClr val="FF0000"/>
                </a:solidFill>
              </a:rPr>
              <a:t># Salida</a:t>
            </a:r>
            <a:r>
              <a:rPr lang="es-PE" dirty="0" smtClean="0">
                <a:solidFill>
                  <a:srgbClr val="FF0000"/>
                </a:solidFill>
              </a:rPr>
              <a:t>: (</a:t>
            </a:r>
            <a:r>
              <a:rPr lang="es-PE" dirty="0">
                <a:solidFill>
                  <a:srgbClr val="FF0000"/>
                </a:solidFill>
              </a:rPr>
              <a:t>2, 4, 6, 8, 10)</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764067" y="1881174"/>
            <a:ext cx="2956707" cy="42649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5486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80">
                                          <p:stCondLst>
                                            <p:cond delay="0"/>
                                          </p:stCondLst>
                                        </p:cTn>
                                        <p:tgtEl>
                                          <p:spTgt spid="4"/>
                                        </p:tgtEl>
                                      </p:cBhvr>
                                    </p:animEffect>
                                    <p:anim calcmode="lin" valueType="num">
                                      <p:cBhvr>
                                        <p:cTn id="4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3" dur="26">
                                          <p:stCondLst>
                                            <p:cond delay="650"/>
                                          </p:stCondLst>
                                        </p:cTn>
                                        <p:tgtEl>
                                          <p:spTgt spid="4"/>
                                        </p:tgtEl>
                                      </p:cBhvr>
                                      <p:to x="100000" y="60000"/>
                                    </p:animScale>
                                    <p:animScale>
                                      <p:cBhvr>
                                        <p:cTn id="54" dur="166" decel="50000">
                                          <p:stCondLst>
                                            <p:cond delay="676"/>
                                          </p:stCondLst>
                                        </p:cTn>
                                        <p:tgtEl>
                                          <p:spTgt spid="4"/>
                                        </p:tgtEl>
                                      </p:cBhvr>
                                      <p:to x="100000" y="100000"/>
                                    </p:animScale>
                                    <p:animScale>
                                      <p:cBhvr>
                                        <p:cTn id="55" dur="26">
                                          <p:stCondLst>
                                            <p:cond delay="1312"/>
                                          </p:stCondLst>
                                        </p:cTn>
                                        <p:tgtEl>
                                          <p:spTgt spid="4"/>
                                        </p:tgtEl>
                                      </p:cBhvr>
                                      <p:to x="100000" y="80000"/>
                                    </p:animScale>
                                    <p:animScale>
                                      <p:cBhvr>
                                        <p:cTn id="56" dur="166" decel="50000">
                                          <p:stCondLst>
                                            <p:cond delay="1338"/>
                                          </p:stCondLst>
                                        </p:cTn>
                                        <p:tgtEl>
                                          <p:spTgt spid="4"/>
                                        </p:tgtEl>
                                      </p:cBhvr>
                                      <p:to x="100000" y="100000"/>
                                    </p:animScale>
                                    <p:animScale>
                                      <p:cBhvr>
                                        <p:cTn id="57" dur="26">
                                          <p:stCondLst>
                                            <p:cond delay="1642"/>
                                          </p:stCondLst>
                                        </p:cTn>
                                        <p:tgtEl>
                                          <p:spTgt spid="4"/>
                                        </p:tgtEl>
                                      </p:cBhvr>
                                      <p:to x="100000" y="90000"/>
                                    </p:animScale>
                                    <p:animScale>
                                      <p:cBhvr>
                                        <p:cTn id="58" dur="166" decel="50000">
                                          <p:stCondLst>
                                            <p:cond delay="1668"/>
                                          </p:stCondLst>
                                        </p:cTn>
                                        <p:tgtEl>
                                          <p:spTgt spid="4"/>
                                        </p:tgtEl>
                                      </p:cBhvr>
                                      <p:to x="100000" y="100000"/>
                                    </p:animScale>
                                    <p:animScale>
                                      <p:cBhvr>
                                        <p:cTn id="59" dur="26">
                                          <p:stCondLst>
                                            <p:cond delay="1808"/>
                                          </p:stCondLst>
                                        </p:cTn>
                                        <p:tgtEl>
                                          <p:spTgt spid="4"/>
                                        </p:tgtEl>
                                      </p:cBhvr>
                                      <p:to x="100000" y="95000"/>
                                    </p:animScale>
                                    <p:animScale>
                                      <p:cBhvr>
                                        <p:cTn id="6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sz="3200" b="1" dirty="0" smtClean="0"/>
              <a:t>CONTENIDO</a:t>
            </a:r>
            <a:endParaRPr lang="es-PE" sz="3200" b="1" dirty="0"/>
          </a:p>
        </p:txBody>
      </p:sp>
      <p:sp>
        <p:nvSpPr>
          <p:cNvPr id="3" name="Marcador de contenido 2"/>
          <p:cNvSpPr>
            <a:spLocks noGrp="1"/>
          </p:cNvSpPr>
          <p:nvPr>
            <p:ph idx="1"/>
          </p:nvPr>
        </p:nvSpPr>
        <p:spPr/>
        <p:txBody>
          <a:bodyPr>
            <a:normAutofit/>
          </a:bodyPr>
          <a:lstStyle/>
          <a:p>
            <a:r>
              <a:rPr lang="es-PE" sz="3200" dirty="0" smtClean="0"/>
              <a:t>Creación de tus propias funciones en </a:t>
            </a:r>
            <a:r>
              <a:rPr lang="es-PE" sz="3200" dirty="0" err="1" smtClean="0"/>
              <a:t>Phyton</a:t>
            </a:r>
            <a:endParaRPr lang="es-PE" sz="3200" dirty="0" smtClean="0"/>
          </a:p>
          <a:p>
            <a:r>
              <a:rPr lang="es-PE" sz="3200" dirty="0" err="1" smtClean="0"/>
              <a:t>Tuplas</a:t>
            </a:r>
            <a:endParaRPr lang="es-PE" sz="3200" dirty="0" smtClean="0"/>
          </a:p>
        </p:txBody>
      </p:sp>
    </p:spTree>
    <p:extLst>
      <p:ext uri="{BB962C8B-B14F-4D97-AF65-F5344CB8AC3E}">
        <p14:creationId xmlns:p14="http://schemas.microsoft.com/office/powerpoint/2010/main" val="87711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CREACIÓN DE FUNCIONES </a:t>
            </a:r>
            <a:endParaRPr lang="es-PE" dirty="0"/>
          </a:p>
        </p:txBody>
      </p:sp>
      <p:sp>
        <p:nvSpPr>
          <p:cNvPr id="3" name="Marcador de contenido 2"/>
          <p:cNvSpPr>
            <a:spLocks noGrp="1"/>
          </p:cNvSpPr>
          <p:nvPr>
            <p:ph idx="1"/>
          </p:nvPr>
        </p:nvSpPr>
        <p:spPr/>
        <p:txBody>
          <a:bodyPr/>
          <a:lstStyle/>
          <a:p>
            <a:pPr marL="0" indent="0" algn="just">
              <a:buNone/>
            </a:pPr>
            <a:r>
              <a:rPr lang="es-PE" dirty="0" smtClean="0"/>
              <a:t>También se le llama </a:t>
            </a:r>
            <a:r>
              <a:rPr lang="es-PE" dirty="0" smtClean="0">
                <a:solidFill>
                  <a:srgbClr val="FF0000"/>
                </a:solidFill>
              </a:rPr>
              <a:t>funciones de usuario</a:t>
            </a:r>
            <a:r>
              <a:rPr lang="es-PE" dirty="0" smtClean="0"/>
              <a:t>, es </a:t>
            </a:r>
            <a:r>
              <a:rPr lang="es-PE" dirty="0"/>
              <a:t>la forma de agrupar expresiones y </a:t>
            </a:r>
            <a:r>
              <a:rPr lang="es-PE" dirty="0" smtClean="0"/>
              <a:t>sentencias </a:t>
            </a:r>
            <a:r>
              <a:rPr lang="es-PE" dirty="0"/>
              <a:t>que realicen determinadas acciones, pero que éstas, solo se ejecuten cuando son llamadas. Es decir, que al colocar un algoritmo dentro de una función, al correr el archivo, el algoritmo no será ejecutado si no se ha hecho una referencia a la función que lo contiene.</a:t>
            </a:r>
          </a:p>
        </p:txBody>
      </p:sp>
    </p:spTree>
    <p:extLst>
      <p:ext uri="{BB962C8B-B14F-4D97-AF65-F5344CB8AC3E}">
        <p14:creationId xmlns:p14="http://schemas.microsoft.com/office/powerpoint/2010/main" val="128290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sz="3600" b="1" dirty="0" smtClean="0">
                <a:solidFill>
                  <a:srgbClr val="FF0000"/>
                </a:solidFill>
              </a:rPr>
              <a:t>Sintaxis en </a:t>
            </a:r>
            <a:r>
              <a:rPr lang="es-PE" sz="3600" b="1" dirty="0" err="1" smtClean="0">
                <a:solidFill>
                  <a:srgbClr val="FF0000"/>
                </a:solidFill>
              </a:rPr>
              <a:t>Pseint</a:t>
            </a:r>
            <a:endParaRPr lang="es-PE" sz="3600" b="1" dirty="0">
              <a:solidFill>
                <a:srgbClr val="FF0000"/>
              </a:solidFill>
            </a:endParaRPr>
          </a:p>
        </p:txBody>
      </p:sp>
      <p:sp>
        <p:nvSpPr>
          <p:cNvPr id="3" name="Marcador de contenido 2"/>
          <p:cNvSpPr>
            <a:spLocks noGrp="1"/>
          </p:cNvSpPr>
          <p:nvPr>
            <p:ph idx="1"/>
          </p:nvPr>
        </p:nvSpPr>
        <p:spPr>
          <a:xfrm>
            <a:off x="2134737" y="2197429"/>
            <a:ext cx="7623412" cy="3921433"/>
          </a:xfrm>
          <a:ln>
            <a:solidFill>
              <a:schemeClr val="tx1"/>
            </a:solidFill>
          </a:ln>
        </p:spPr>
        <p:txBody>
          <a:bodyPr/>
          <a:lstStyle/>
          <a:p>
            <a:pPr marL="0" indent="0">
              <a:buNone/>
            </a:pPr>
            <a:r>
              <a:rPr lang="es-PE" b="1" dirty="0" smtClean="0"/>
              <a:t>Funcion var_retorno &lt;- nom_función(parámetros)</a:t>
            </a:r>
          </a:p>
          <a:p>
            <a:pPr marL="0" indent="0">
              <a:buNone/>
            </a:pPr>
            <a:r>
              <a:rPr lang="es-PE" b="1" dirty="0"/>
              <a:t>	</a:t>
            </a:r>
            <a:r>
              <a:rPr lang="es-PE" b="1" dirty="0" smtClean="0"/>
              <a:t>instrucción 1</a:t>
            </a:r>
          </a:p>
          <a:p>
            <a:pPr marL="0" indent="0">
              <a:buNone/>
            </a:pPr>
            <a:r>
              <a:rPr lang="es-PE" b="1" dirty="0"/>
              <a:t>	</a:t>
            </a:r>
            <a:r>
              <a:rPr lang="es-PE" b="1" dirty="0" smtClean="0"/>
              <a:t>instrucción 2</a:t>
            </a:r>
          </a:p>
          <a:p>
            <a:pPr marL="0" indent="0">
              <a:buNone/>
            </a:pPr>
            <a:r>
              <a:rPr lang="es-PE" b="1" dirty="0"/>
              <a:t>	</a:t>
            </a:r>
            <a:r>
              <a:rPr lang="es-PE" b="1" dirty="0" smtClean="0"/>
              <a:t>instrucción 3</a:t>
            </a:r>
          </a:p>
          <a:p>
            <a:pPr marL="0" indent="0">
              <a:buNone/>
            </a:pPr>
            <a:r>
              <a:rPr lang="es-PE" b="1" dirty="0"/>
              <a:t>	</a:t>
            </a:r>
            <a:r>
              <a:rPr lang="es-PE" b="1" dirty="0" smtClean="0"/>
              <a:t>.</a:t>
            </a:r>
          </a:p>
          <a:p>
            <a:pPr marL="0" indent="0">
              <a:buNone/>
            </a:pPr>
            <a:r>
              <a:rPr lang="es-PE" b="1" dirty="0"/>
              <a:t>	</a:t>
            </a:r>
            <a:r>
              <a:rPr lang="es-PE" b="1" dirty="0" smtClean="0"/>
              <a:t>.</a:t>
            </a:r>
          </a:p>
          <a:p>
            <a:pPr marL="0" indent="0">
              <a:buNone/>
            </a:pPr>
            <a:r>
              <a:rPr lang="es-PE" b="1" dirty="0" smtClean="0"/>
              <a:t>Finfuncion</a:t>
            </a:r>
            <a:endParaRPr lang="es-PE" b="1" dirty="0"/>
          </a:p>
        </p:txBody>
      </p:sp>
    </p:spTree>
    <p:extLst>
      <p:ext uri="{BB962C8B-B14F-4D97-AF65-F5344CB8AC3E}">
        <p14:creationId xmlns:p14="http://schemas.microsoft.com/office/powerpoint/2010/main" val="2652871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wipe(down)">
                                      <p:cBhvr>
                                        <p:cTn id="60" dur="580">
                                          <p:stCondLst>
                                            <p:cond delay="0"/>
                                          </p:stCondLst>
                                        </p:cTn>
                                        <p:tgtEl>
                                          <p:spTgt spid="3">
                                            <p:txEl>
                                              <p:pRg st="3" end="3"/>
                                            </p:txEl>
                                          </p:spTgt>
                                        </p:tgtEl>
                                      </p:cBhvr>
                                    </p:animEffect>
                                    <p:anim calcmode="lin" valueType="num">
                                      <p:cBhvr>
                                        <p:cTn id="6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3" end="3"/>
                                            </p:txEl>
                                          </p:spTgt>
                                        </p:tgtEl>
                                      </p:cBhvr>
                                      <p:to x="100000" y="60000"/>
                                    </p:animScale>
                                    <p:animScale>
                                      <p:cBhvr>
                                        <p:cTn id="67" dur="166" decel="50000">
                                          <p:stCondLst>
                                            <p:cond delay="676"/>
                                          </p:stCondLst>
                                        </p:cTn>
                                        <p:tgtEl>
                                          <p:spTgt spid="3">
                                            <p:txEl>
                                              <p:pRg st="3" end="3"/>
                                            </p:txEl>
                                          </p:spTgt>
                                        </p:tgtEl>
                                      </p:cBhvr>
                                      <p:to x="100000" y="100000"/>
                                    </p:animScale>
                                    <p:animScale>
                                      <p:cBhvr>
                                        <p:cTn id="68" dur="26">
                                          <p:stCondLst>
                                            <p:cond delay="1312"/>
                                          </p:stCondLst>
                                        </p:cTn>
                                        <p:tgtEl>
                                          <p:spTgt spid="3">
                                            <p:txEl>
                                              <p:pRg st="3" end="3"/>
                                            </p:txEl>
                                          </p:spTgt>
                                        </p:tgtEl>
                                      </p:cBhvr>
                                      <p:to x="100000" y="80000"/>
                                    </p:animScale>
                                    <p:animScale>
                                      <p:cBhvr>
                                        <p:cTn id="69" dur="166" decel="50000">
                                          <p:stCondLst>
                                            <p:cond delay="1338"/>
                                          </p:stCondLst>
                                        </p:cTn>
                                        <p:tgtEl>
                                          <p:spTgt spid="3">
                                            <p:txEl>
                                              <p:pRg st="3" end="3"/>
                                            </p:txEl>
                                          </p:spTgt>
                                        </p:tgtEl>
                                      </p:cBhvr>
                                      <p:to x="100000" y="100000"/>
                                    </p:animScale>
                                    <p:animScale>
                                      <p:cBhvr>
                                        <p:cTn id="70" dur="26">
                                          <p:stCondLst>
                                            <p:cond delay="1642"/>
                                          </p:stCondLst>
                                        </p:cTn>
                                        <p:tgtEl>
                                          <p:spTgt spid="3">
                                            <p:txEl>
                                              <p:pRg st="3" end="3"/>
                                            </p:txEl>
                                          </p:spTgt>
                                        </p:tgtEl>
                                      </p:cBhvr>
                                      <p:to x="100000" y="90000"/>
                                    </p:animScale>
                                    <p:animScale>
                                      <p:cBhvr>
                                        <p:cTn id="71" dur="166" decel="50000">
                                          <p:stCondLst>
                                            <p:cond delay="1668"/>
                                          </p:stCondLst>
                                        </p:cTn>
                                        <p:tgtEl>
                                          <p:spTgt spid="3">
                                            <p:txEl>
                                              <p:pRg st="3" end="3"/>
                                            </p:txEl>
                                          </p:spTgt>
                                        </p:tgtEl>
                                      </p:cBhvr>
                                      <p:to x="100000" y="100000"/>
                                    </p:animScale>
                                    <p:animScale>
                                      <p:cBhvr>
                                        <p:cTn id="72" dur="26">
                                          <p:stCondLst>
                                            <p:cond delay="1808"/>
                                          </p:stCondLst>
                                        </p:cTn>
                                        <p:tgtEl>
                                          <p:spTgt spid="3">
                                            <p:txEl>
                                              <p:pRg st="3" end="3"/>
                                            </p:txEl>
                                          </p:spTgt>
                                        </p:tgtEl>
                                      </p:cBhvr>
                                      <p:to x="100000" y="95000"/>
                                    </p:animScale>
                                    <p:animScale>
                                      <p:cBhvr>
                                        <p:cTn id="73" dur="166" decel="50000">
                                          <p:stCondLst>
                                            <p:cond delay="1834"/>
                                          </p:stCondLst>
                                        </p:cTn>
                                        <p:tgtEl>
                                          <p:spTgt spid="3">
                                            <p:txEl>
                                              <p:pRg st="3" end="3"/>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wipe(down)">
                                      <p:cBhvr>
                                        <p:cTn id="76" dur="580">
                                          <p:stCondLst>
                                            <p:cond delay="0"/>
                                          </p:stCondLst>
                                        </p:cTn>
                                        <p:tgtEl>
                                          <p:spTgt spid="3">
                                            <p:txEl>
                                              <p:pRg st="4" end="4"/>
                                            </p:txEl>
                                          </p:spTgt>
                                        </p:tgtEl>
                                      </p:cBhvr>
                                    </p:animEffect>
                                    <p:anim calcmode="lin" valueType="num">
                                      <p:cBhvr>
                                        <p:cTn id="7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3">
                                            <p:txEl>
                                              <p:pRg st="4" end="4"/>
                                            </p:txEl>
                                          </p:spTgt>
                                        </p:tgtEl>
                                      </p:cBhvr>
                                      <p:to x="100000" y="60000"/>
                                    </p:animScale>
                                    <p:animScale>
                                      <p:cBhvr>
                                        <p:cTn id="83" dur="166" decel="50000">
                                          <p:stCondLst>
                                            <p:cond delay="676"/>
                                          </p:stCondLst>
                                        </p:cTn>
                                        <p:tgtEl>
                                          <p:spTgt spid="3">
                                            <p:txEl>
                                              <p:pRg st="4" end="4"/>
                                            </p:txEl>
                                          </p:spTgt>
                                        </p:tgtEl>
                                      </p:cBhvr>
                                      <p:to x="100000" y="100000"/>
                                    </p:animScale>
                                    <p:animScale>
                                      <p:cBhvr>
                                        <p:cTn id="84" dur="26">
                                          <p:stCondLst>
                                            <p:cond delay="1312"/>
                                          </p:stCondLst>
                                        </p:cTn>
                                        <p:tgtEl>
                                          <p:spTgt spid="3">
                                            <p:txEl>
                                              <p:pRg st="4" end="4"/>
                                            </p:txEl>
                                          </p:spTgt>
                                        </p:tgtEl>
                                      </p:cBhvr>
                                      <p:to x="100000" y="80000"/>
                                    </p:animScale>
                                    <p:animScale>
                                      <p:cBhvr>
                                        <p:cTn id="85" dur="166" decel="50000">
                                          <p:stCondLst>
                                            <p:cond delay="1338"/>
                                          </p:stCondLst>
                                        </p:cTn>
                                        <p:tgtEl>
                                          <p:spTgt spid="3">
                                            <p:txEl>
                                              <p:pRg st="4" end="4"/>
                                            </p:txEl>
                                          </p:spTgt>
                                        </p:tgtEl>
                                      </p:cBhvr>
                                      <p:to x="100000" y="100000"/>
                                    </p:animScale>
                                    <p:animScale>
                                      <p:cBhvr>
                                        <p:cTn id="86" dur="26">
                                          <p:stCondLst>
                                            <p:cond delay="1642"/>
                                          </p:stCondLst>
                                        </p:cTn>
                                        <p:tgtEl>
                                          <p:spTgt spid="3">
                                            <p:txEl>
                                              <p:pRg st="4" end="4"/>
                                            </p:txEl>
                                          </p:spTgt>
                                        </p:tgtEl>
                                      </p:cBhvr>
                                      <p:to x="100000" y="90000"/>
                                    </p:animScale>
                                    <p:animScale>
                                      <p:cBhvr>
                                        <p:cTn id="87" dur="166" decel="50000">
                                          <p:stCondLst>
                                            <p:cond delay="1668"/>
                                          </p:stCondLst>
                                        </p:cTn>
                                        <p:tgtEl>
                                          <p:spTgt spid="3">
                                            <p:txEl>
                                              <p:pRg st="4" end="4"/>
                                            </p:txEl>
                                          </p:spTgt>
                                        </p:tgtEl>
                                      </p:cBhvr>
                                      <p:to x="100000" y="100000"/>
                                    </p:animScale>
                                    <p:animScale>
                                      <p:cBhvr>
                                        <p:cTn id="88" dur="26">
                                          <p:stCondLst>
                                            <p:cond delay="1808"/>
                                          </p:stCondLst>
                                        </p:cTn>
                                        <p:tgtEl>
                                          <p:spTgt spid="3">
                                            <p:txEl>
                                              <p:pRg st="4" end="4"/>
                                            </p:txEl>
                                          </p:spTgt>
                                        </p:tgtEl>
                                      </p:cBhvr>
                                      <p:to x="100000" y="95000"/>
                                    </p:animScale>
                                    <p:animScale>
                                      <p:cBhvr>
                                        <p:cTn id="89" dur="166" decel="50000">
                                          <p:stCondLst>
                                            <p:cond delay="1834"/>
                                          </p:stCondLst>
                                        </p:cTn>
                                        <p:tgtEl>
                                          <p:spTgt spid="3">
                                            <p:txEl>
                                              <p:pRg st="4" end="4"/>
                                            </p:txEl>
                                          </p:spTgt>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580">
                                          <p:stCondLst>
                                            <p:cond delay="0"/>
                                          </p:stCondLst>
                                        </p:cTn>
                                        <p:tgtEl>
                                          <p:spTgt spid="3">
                                            <p:txEl>
                                              <p:pRg st="5" end="5"/>
                                            </p:txEl>
                                          </p:spTgt>
                                        </p:tgtEl>
                                      </p:cBhvr>
                                    </p:animEffect>
                                    <p:anim calcmode="lin" valueType="num">
                                      <p:cBhvr>
                                        <p:cTn id="9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5" end="5"/>
                                            </p:txEl>
                                          </p:spTgt>
                                        </p:tgtEl>
                                      </p:cBhvr>
                                      <p:to x="100000" y="60000"/>
                                    </p:animScale>
                                    <p:animScale>
                                      <p:cBhvr>
                                        <p:cTn id="99" dur="166" decel="50000">
                                          <p:stCondLst>
                                            <p:cond delay="676"/>
                                          </p:stCondLst>
                                        </p:cTn>
                                        <p:tgtEl>
                                          <p:spTgt spid="3">
                                            <p:txEl>
                                              <p:pRg st="5" end="5"/>
                                            </p:txEl>
                                          </p:spTgt>
                                        </p:tgtEl>
                                      </p:cBhvr>
                                      <p:to x="100000" y="100000"/>
                                    </p:animScale>
                                    <p:animScale>
                                      <p:cBhvr>
                                        <p:cTn id="100" dur="26">
                                          <p:stCondLst>
                                            <p:cond delay="1312"/>
                                          </p:stCondLst>
                                        </p:cTn>
                                        <p:tgtEl>
                                          <p:spTgt spid="3">
                                            <p:txEl>
                                              <p:pRg st="5" end="5"/>
                                            </p:txEl>
                                          </p:spTgt>
                                        </p:tgtEl>
                                      </p:cBhvr>
                                      <p:to x="100000" y="80000"/>
                                    </p:animScale>
                                    <p:animScale>
                                      <p:cBhvr>
                                        <p:cTn id="101" dur="166" decel="50000">
                                          <p:stCondLst>
                                            <p:cond delay="1338"/>
                                          </p:stCondLst>
                                        </p:cTn>
                                        <p:tgtEl>
                                          <p:spTgt spid="3">
                                            <p:txEl>
                                              <p:pRg st="5" end="5"/>
                                            </p:txEl>
                                          </p:spTgt>
                                        </p:tgtEl>
                                      </p:cBhvr>
                                      <p:to x="100000" y="100000"/>
                                    </p:animScale>
                                    <p:animScale>
                                      <p:cBhvr>
                                        <p:cTn id="102" dur="26">
                                          <p:stCondLst>
                                            <p:cond delay="1642"/>
                                          </p:stCondLst>
                                        </p:cTn>
                                        <p:tgtEl>
                                          <p:spTgt spid="3">
                                            <p:txEl>
                                              <p:pRg st="5" end="5"/>
                                            </p:txEl>
                                          </p:spTgt>
                                        </p:tgtEl>
                                      </p:cBhvr>
                                      <p:to x="100000" y="90000"/>
                                    </p:animScale>
                                    <p:animScale>
                                      <p:cBhvr>
                                        <p:cTn id="103" dur="166" decel="50000">
                                          <p:stCondLst>
                                            <p:cond delay="1668"/>
                                          </p:stCondLst>
                                        </p:cTn>
                                        <p:tgtEl>
                                          <p:spTgt spid="3">
                                            <p:txEl>
                                              <p:pRg st="5" end="5"/>
                                            </p:txEl>
                                          </p:spTgt>
                                        </p:tgtEl>
                                      </p:cBhvr>
                                      <p:to x="100000" y="100000"/>
                                    </p:animScale>
                                    <p:animScale>
                                      <p:cBhvr>
                                        <p:cTn id="104" dur="26">
                                          <p:stCondLst>
                                            <p:cond delay="1808"/>
                                          </p:stCondLst>
                                        </p:cTn>
                                        <p:tgtEl>
                                          <p:spTgt spid="3">
                                            <p:txEl>
                                              <p:pRg st="5" end="5"/>
                                            </p:txEl>
                                          </p:spTgt>
                                        </p:tgtEl>
                                      </p:cBhvr>
                                      <p:to x="100000" y="95000"/>
                                    </p:animScale>
                                    <p:animScale>
                                      <p:cBhvr>
                                        <p:cTn id="105" dur="166" decel="50000">
                                          <p:stCondLst>
                                            <p:cond delay="1834"/>
                                          </p:stCondLst>
                                        </p:cTn>
                                        <p:tgtEl>
                                          <p:spTgt spid="3">
                                            <p:txEl>
                                              <p:pRg st="5" end="5"/>
                                            </p:txEl>
                                          </p:spTgt>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3">
                                            <p:txEl>
                                              <p:pRg st="6" end="6"/>
                                            </p:txEl>
                                          </p:spTgt>
                                        </p:tgtEl>
                                        <p:attrNameLst>
                                          <p:attrName>style.visibility</p:attrName>
                                        </p:attrNameLst>
                                      </p:cBhvr>
                                      <p:to>
                                        <p:strVal val="visible"/>
                                      </p:to>
                                    </p:set>
                                    <p:animEffect transition="in" filter="wipe(down)">
                                      <p:cBhvr>
                                        <p:cTn id="108" dur="580">
                                          <p:stCondLst>
                                            <p:cond delay="0"/>
                                          </p:stCondLst>
                                        </p:cTn>
                                        <p:tgtEl>
                                          <p:spTgt spid="3">
                                            <p:txEl>
                                              <p:pRg st="6" end="6"/>
                                            </p:txEl>
                                          </p:spTgt>
                                        </p:tgtEl>
                                      </p:cBhvr>
                                    </p:animEffect>
                                    <p:anim calcmode="lin" valueType="num">
                                      <p:cBhvr>
                                        <p:cTn id="109"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3">
                                            <p:txEl>
                                              <p:pRg st="6" end="6"/>
                                            </p:txEl>
                                          </p:spTgt>
                                        </p:tgtEl>
                                      </p:cBhvr>
                                      <p:to x="100000" y="60000"/>
                                    </p:animScale>
                                    <p:animScale>
                                      <p:cBhvr>
                                        <p:cTn id="115" dur="166" decel="50000">
                                          <p:stCondLst>
                                            <p:cond delay="676"/>
                                          </p:stCondLst>
                                        </p:cTn>
                                        <p:tgtEl>
                                          <p:spTgt spid="3">
                                            <p:txEl>
                                              <p:pRg st="6" end="6"/>
                                            </p:txEl>
                                          </p:spTgt>
                                        </p:tgtEl>
                                      </p:cBhvr>
                                      <p:to x="100000" y="100000"/>
                                    </p:animScale>
                                    <p:animScale>
                                      <p:cBhvr>
                                        <p:cTn id="116" dur="26">
                                          <p:stCondLst>
                                            <p:cond delay="1312"/>
                                          </p:stCondLst>
                                        </p:cTn>
                                        <p:tgtEl>
                                          <p:spTgt spid="3">
                                            <p:txEl>
                                              <p:pRg st="6" end="6"/>
                                            </p:txEl>
                                          </p:spTgt>
                                        </p:tgtEl>
                                      </p:cBhvr>
                                      <p:to x="100000" y="80000"/>
                                    </p:animScale>
                                    <p:animScale>
                                      <p:cBhvr>
                                        <p:cTn id="117" dur="166" decel="50000">
                                          <p:stCondLst>
                                            <p:cond delay="1338"/>
                                          </p:stCondLst>
                                        </p:cTn>
                                        <p:tgtEl>
                                          <p:spTgt spid="3">
                                            <p:txEl>
                                              <p:pRg st="6" end="6"/>
                                            </p:txEl>
                                          </p:spTgt>
                                        </p:tgtEl>
                                      </p:cBhvr>
                                      <p:to x="100000" y="100000"/>
                                    </p:animScale>
                                    <p:animScale>
                                      <p:cBhvr>
                                        <p:cTn id="118" dur="26">
                                          <p:stCondLst>
                                            <p:cond delay="1642"/>
                                          </p:stCondLst>
                                        </p:cTn>
                                        <p:tgtEl>
                                          <p:spTgt spid="3">
                                            <p:txEl>
                                              <p:pRg st="6" end="6"/>
                                            </p:txEl>
                                          </p:spTgt>
                                        </p:tgtEl>
                                      </p:cBhvr>
                                      <p:to x="100000" y="90000"/>
                                    </p:animScale>
                                    <p:animScale>
                                      <p:cBhvr>
                                        <p:cTn id="119" dur="166" decel="50000">
                                          <p:stCondLst>
                                            <p:cond delay="1668"/>
                                          </p:stCondLst>
                                        </p:cTn>
                                        <p:tgtEl>
                                          <p:spTgt spid="3">
                                            <p:txEl>
                                              <p:pRg st="6" end="6"/>
                                            </p:txEl>
                                          </p:spTgt>
                                        </p:tgtEl>
                                      </p:cBhvr>
                                      <p:to x="100000" y="100000"/>
                                    </p:animScale>
                                    <p:animScale>
                                      <p:cBhvr>
                                        <p:cTn id="120" dur="26">
                                          <p:stCondLst>
                                            <p:cond delay="1808"/>
                                          </p:stCondLst>
                                        </p:cTn>
                                        <p:tgtEl>
                                          <p:spTgt spid="3">
                                            <p:txEl>
                                              <p:pRg st="6" end="6"/>
                                            </p:txEl>
                                          </p:spTgt>
                                        </p:tgtEl>
                                      </p:cBhvr>
                                      <p:to x="100000" y="95000"/>
                                    </p:animScale>
                                    <p:animScale>
                                      <p:cBhvr>
                                        <p:cTn id="121"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sz="3200" b="1" dirty="0" smtClean="0">
                <a:solidFill>
                  <a:srgbClr val="FF0000"/>
                </a:solidFill>
              </a:rPr>
              <a:t>Sintaxis en </a:t>
            </a:r>
            <a:r>
              <a:rPr lang="es-PE" sz="3200" b="1" dirty="0" err="1" smtClean="0">
                <a:solidFill>
                  <a:srgbClr val="FF0000"/>
                </a:solidFill>
              </a:rPr>
              <a:t>Phyton</a:t>
            </a:r>
            <a:endParaRPr lang="es-PE" sz="3200" b="1" dirty="0">
              <a:solidFill>
                <a:srgbClr val="FF0000"/>
              </a:solidFill>
            </a:endParaRPr>
          </a:p>
        </p:txBody>
      </p:sp>
      <p:sp>
        <p:nvSpPr>
          <p:cNvPr id="3" name="Marcador de contenido 2"/>
          <p:cNvSpPr>
            <a:spLocks noGrp="1"/>
          </p:cNvSpPr>
          <p:nvPr>
            <p:ph idx="1"/>
          </p:nvPr>
        </p:nvSpPr>
        <p:spPr>
          <a:xfrm>
            <a:off x="3103728" y="2292964"/>
            <a:ext cx="5658134" cy="3921433"/>
          </a:xfrm>
          <a:ln>
            <a:solidFill>
              <a:schemeClr val="tx1"/>
            </a:solidFill>
          </a:ln>
        </p:spPr>
        <p:txBody>
          <a:bodyPr/>
          <a:lstStyle/>
          <a:p>
            <a:pPr marL="0" indent="0">
              <a:buNone/>
            </a:pPr>
            <a:r>
              <a:rPr lang="es-PE" dirty="0" err="1"/>
              <a:t>d</a:t>
            </a:r>
            <a:r>
              <a:rPr lang="es-PE" dirty="0" err="1" smtClean="0"/>
              <a:t>ef</a:t>
            </a:r>
            <a:r>
              <a:rPr lang="es-PE" dirty="0" smtClean="0"/>
              <a:t> </a:t>
            </a:r>
            <a:r>
              <a:rPr lang="es-PE" dirty="0" err="1" smtClean="0"/>
              <a:t>nom_función</a:t>
            </a:r>
            <a:r>
              <a:rPr lang="es-PE" dirty="0" smtClean="0"/>
              <a:t>(parámetros):</a:t>
            </a:r>
          </a:p>
          <a:p>
            <a:pPr marL="0" indent="0">
              <a:buNone/>
            </a:pPr>
            <a:r>
              <a:rPr lang="es-PE" dirty="0"/>
              <a:t>	</a:t>
            </a:r>
            <a:r>
              <a:rPr lang="es-PE" b="1" dirty="0"/>
              <a:t>instrucción 1</a:t>
            </a:r>
          </a:p>
          <a:p>
            <a:pPr marL="0" indent="0">
              <a:buNone/>
            </a:pPr>
            <a:r>
              <a:rPr lang="es-PE" b="1" dirty="0"/>
              <a:t>	instrucción 2</a:t>
            </a:r>
          </a:p>
          <a:p>
            <a:pPr marL="0" indent="0">
              <a:buNone/>
            </a:pPr>
            <a:r>
              <a:rPr lang="es-PE" b="1" dirty="0"/>
              <a:t>	instrucción 3</a:t>
            </a:r>
          </a:p>
          <a:p>
            <a:pPr marL="0" indent="0">
              <a:buNone/>
            </a:pPr>
            <a:r>
              <a:rPr lang="es-PE" b="1" dirty="0"/>
              <a:t>	.</a:t>
            </a:r>
          </a:p>
          <a:p>
            <a:pPr marL="0" indent="0">
              <a:buNone/>
            </a:pPr>
            <a:r>
              <a:rPr lang="es-PE" b="1" dirty="0"/>
              <a:t>	.</a:t>
            </a:r>
          </a:p>
          <a:p>
            <a:pPr marL="0" indent="0">
              <a:buNone/>
            </a:pPr>
            <a:r>
              <a:rPr lang="es-PE" dirty="0" smtClean="0"/>
              <a:t>	</a:t>
            </a:r>
            <a:r>
              <a:rPr lang="es-PE" dirty="0" err="1" smtClean="0"/>
              <a:t>return</a:t>
            </a:r>
            <a:r>
              <a:rPr lang="es-PE" dirty="0" smtClean="0"/>
              <a:t> </a:t>
            </a:r>
            <a:r>
              <a:rPr lang="es-PE" b="1" dirty="0"/>
              <a:t>var_retorno</a:t>
            </a:r>
            <a:r>
              <a:rPr lang="es-PE" dirty="0" smtClean="0"/>
              <a:t>  </a:t>
            </a:r>
            <a:endParaRPr lang="es-PE" dirty="0"/>
          </a:p>
        </p:txBody>
      </p:sp>
    </p:spTree>
    <p:extLst>
      <p:ext uri="{BB962C8B-B14F-4D97-AF65-F5344CB8AC3E}">
        <p14:creationId xmlns:p14="http://schemas.microsoft.com/office/powerpoint/2010/main" val="27707040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wipe(down)">
                                      <p:cBhvr>
                                        <p:cTn id="60" dur="580">
                                          <p:stCondLst>
                                            <p:cond delay="0"/>
                                          </p:stCondLst>
                                        </p:cTn>
                                        <p:tgtEl>
                                          <p:spTgt spid="3">
                                            <p:txEl>
                                              <p:pRg st="3" end="3"/>
                                            </p:txEl>
                                          </p:spTgt>
                                        </p:tgtEl>
                                      </p:cBhvr>
                                    </p:animEffect>
                                    <p:anim calcmode="lin" valueType="num">
                                      <p:cBhvr>
                                        <p:cTn id="6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3" end="3"/>
                                            </p:txEl>
                                          </p:spTgt>
                                        </p:tgtEl>
                                      </p:cBhvr>
                                      <p:to x="100000" y="60000"/>
                                    </p:animScale>
                                    <p:animScale>
                                      <p:cBhvr>
                                        <p:cTn id="67" dur="166" decel="50000">
                                          <p:stCondLst>
                                            <p:cond delay="676"/>
                                          </p:stCondLst>
                                        </p:cTn>
                                        <p:tgtEl>
                                          <p:spTgt spid="3">
                                            <p:txEl>
                                              <p:pRg st="3" end="3"/>
                                            </p:txEl>
                                          </p:spTgt>
                                        </p:tgtEl>
                                      </p:cBhvr>
                                      <p:to x="100000" y="100000"/>
                                    </p:animScale>
                                    <p:animScale>
                                      <p:cBhvr>
                                        <p:cTn id="68" dur="26">
                                          <p:stCondLst>
                                            <p:cond delay="1312"/>
                                          </p:stCondLst>
                                        </p:cTn>
                                        <p:tgtEl>
                                          <p:spTgt spid="3">
                                            <p:txEl>
                                              <p:pRg st="3" end="3"/>
                                            </p:txEl>
                                          </p:spTgt>
                                        </p:tgtEl>
                                      </p:cBhvr>
                                      <p:to x="100000" y="80000"/>
                                    </p:animScale>
                                    <p:animScale>
                                      <p:cBhvr>
                                        <p:cTn id="69" dur="166" decel="50000">
                                          <p:stCondLst>
                                            <p:cond delay="1338"/>
                                          </p:stCondLst>
                                        </p:cTn>
                                        <p:tgtEl>
                                          <p:spTgt spid="3">
                                            <p:txEl>
                                              <p:pRg st="3" end="3"/>
                                            </p:txEl>
                                          </p:spTgt>
                                        </p:tgtEl>
                                      </p:cBhvr>
                                      <p:to x="100000" y="100000"/>
                                    </p:animScale>
                                    <p:animScale>
                                      <p:cBhvr>
                                        <p:cTn id="70" dur="26">
                                          <p:stCondLst>
                                            <p:cond delay="1642"/>
                                          </p:stCondLst>
                                        </p:cTn>
                                        <p:tgtEl>
                                          <p:spTgt spid="3">
                                            <p:txEl>
                                              <p:pRg st="3" end="3"/>
                                            </p:txEl>
                                          </p:spTgt>
                                        </p:tgtEl>
                                      </p:cBhvr>
                                      <p:to x="100000" y="90000"/>
                                    </p:animScale>
                                    <p:animScale>
                                      <p:cBhvr>
                                        <p:cTn id="71" dur="166" decel="50000">
                                          <p:stCondLst>
                                            <p:cond delay="1668"/>
                                          </p:stCondLst>
                                        </p:cTn>
                                        <p:tgtEl>
                                          <p:spTgt spid="3">
                                            <p:txEl>
                                              <p:pRg st="3" end="3"/>
                                            </p:txEl>
                                          </p:spTgt>
                                        </p:tgtEl>
                                      </p:cBhvr>
                                      <p:to x="100000" y="100000"/>
                                    </p:animScale>
                                    <p:animScale>
                                      <p:cBhvr>
                                        <p:cTn id="72" dur="26">
                                          <p:stCondLst>
                                            <p:cond delay="1808"/>
                                          </p:stCondLst>
                                        </p:cTn>
                                        <p:tgtEl>
                                          <p:spTgt spid="3">
                                            <p:txEl>
                                              <p:pRg st="3" end="3"/>
                                            </p:txEl>
                                          </p:spTgt>
                                        </p:tgtEl>
                                      </p:cBhvr>
                                      <p:to x="100000" y="95000"/>
                                    </p:animScale>
                                    <p:animScale>
                                      <p:cBhvr>
                                        <p:cTn id="73" dur="166" decel="50000">
                                          <p:stCondLst>
                                            <p:cond delay="1834"/>
                                          </p:stCondLst>
                                        </p:cTn>
                                        <p:tgtEl>
                                          <p:spTgt spid="3">
                                            <p:txEl>
                                              <p:pRg st="3" end="3"/>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wipe(down)">
                                      <p:cBhvr>
                                        <p:cTn id="76" dur="580">
                                          <p:stCondLst>
                                            <p:cond delay="0"/>
                                          </p:stCondLst>
                                        </p:cTn>
                                        <p:tgtEl>
                                          <p:spTgt spid="3">
                                            <p:txEl>
                                              <p:pRg st="4" end="4"/>
                                            </p:txEl>
                                          </p:spTgt>
                                        </p:tgtEl>
                                      </p:cBhvr>
                                    </p:animEffect>
                                    <p:anim calcmode="lin" valueType="num">
                                      <p:cBhvr>
                                        <p:cTn id="7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3">
                                            <p:txEl>
                                              <p:pRg st="4" end="4"/>
                                            </p:txEl>
                                          </p:spTgt>
                                        </p:tgtEl>
                                      </p:cBhvr>
                                      <p:to x="100000" y="60000"/>
                                    </p:animScale>
                                    <p:animScale>
                                      <p:cBhvr>
                                        <p:cTn id="83" dur="166" decel="50000">
                                          <p:stCondLst>
                                            <p:cond delay="676"/>
                                          </p:stCondLst>
                                        </p:cTn>
                                        <p:tgtEl>
                                          <p:spTgt spid="3">
                                            <p:txEl>
                                              <p:pRg st="4" end="4"/>
                                            </p:txEl>
                                          </p:spTgt>
                                        </p:tgtEl>
                                      </p:cBhvr>
                                      <p:to x="100000" y="100000"/>
                                    </p:animScale>
                                    <p:animScale>
                                      <p:cBhvr>
                                        <p:cTn id="84" dur="26">
                                          <p:stCondLst>
                                            <p:cond delay="1312"/>
                                          </p:stCondLst>
                                        </p:cTn>
                                        <p:tgtEl>
                                          <p:spTgt spid="3">
                                            <p:txEl>
                                              <p:pRg st="4" end="4"/>
                                            </p:txEl>
                                          </p:spTgt>
                                        </p:tgtEl>
                                      </p:cBhvr>
                                      <p:to x="100000" y="80000"/>
                                    </p:animScale>
                                    <p:animScale>
                                      <p:cBhvr>
                                        <p:cTn id="85" dur="166" decel="50000">
                                          <p:stCondLst>
                                            <p:cond delay="1338"/>
                                          </p:stCondLst>
                                        </p:cTn>
                                        <p:tgtEl>
                                          <p:spTgt spid="3">
                                            <p:txEl>
                                              <p:pRg st="4" end="4"/>
                                            </p:txEl>
                                          </p:spTgt>
                                        </p:tgtEl>
                                      </p:cBhvr>
                                      <p:to x="100000" y="100000"/>
                                    </p:animScale>
                                    <p:animScale>
                                      <p:cBhvr>
                                        <p:cTn id="86" dur="26">
                                          <p:stCondLst>
                                            <p:cond delay="1642"/>
                                          </p:stCondLst>
                                        </p:cTn>
                                        <p:tgtEl>
                                          <p:spTgt spid="3">
                                            <p:txEl>
                                              <p:pRg st="4" end="4"/>
                                            </p:txEl>
                                          </p:spTgt>
                                        </p:tgtEl>
                                      </p:cBhvr>
                                      <p:to x="100000" y="90000"/>
                                    </p:animScale>
                                    <p:animScale>
                                      <p:cBhvr>
                                        <p:cTn id="87" dur="166" decel="50000">
                                          <p:stCondLst>
                                            <p:cond delay="1668"/>
                                          </p:stCondLst>
                                        </p:cTn>
                                        <p:tgtEl>
                                          <p:spTgt spid="3">
                                            <p:txEl>
                                              <p:pRg st="4" end="4"/>
                                            </p:txEl>
                                          </p:spTgt>
                                        </p:tgtEl>
                                      </p:cBhvr>
                                      <p:to x="100000" y="100000"/>
                                    </p:animScale>
                                    <p:animScale>
                                      <p:cBhvr>
                                        <p:cTn id="88" dur="26">
                                          <p:stCondLst>
                                            <p:cond delay="1808"/>
                                          </p:stCondLst>
                                        </p:cTn>
                                        <p:tgtEl>
                                          <p:spTgt spid="3">
                                            <p:txEl>
                                              <p:pRg st="4" end="4"/>
                                            </p:txEl>
                                          </p:spTgt>
                                        </p:tgtEl>
                                      </p:cBhvr>
                                      <p:to x="100000" y="95000"/>
                                    </p:animScale>
                                    <p:animScale>
                                      <p:cBhvr>
                                        <p:cTn id="89" dur="166" decel="50000">
                                          <p:stCondLst>
                                            <p:cond delay="1834"/>
                                          </p:stCondLst>
                                        </p:cTn>
                                        <p:tgtEl>
                                          <p:spTgt spid="3">
                                            <p:txEl>
                                              <p:pRg st="4" end="4"/>
                                            </p:txEl>
                                          </p:spTgt>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580">
                                          <p:stCondLst>
                                            <p:cond delay="0"/>
                                          </p:stCondLst>
                                        </p:cTn>
                                        <p:tgtEl>
                                          <p:spTgt spid="3">
                                            <p:txEl>
                                              <p:pRg st="5" end="5"/>
                                            </p:txEl>
                                          </p:spTgt>
                                        </p:tgtEl>
                                      </p:cBhvr>
                                    </p:animEffect>
                                    <p:anim calcmode="lin" valueType="num">
                                      <p:cBhvr>
                                        <p:cTn id="9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5" end="5"/>
                                            </p:txEl>
                                          </p:spTgt>
                                        </p:tgtEl>
                                      </p:cBhvr>
                                      <p:to x="100000" y="60000"/>
                                    </p:animScale>
                                    <p:animScale>
                                      <p:cBhvr>
                                        <p:cTn id="99" dur="166" decel="50000">
                                          <p:stCondLst>
                                            <p:cond delay="676"/>
                                          </p:stCondLst>
                                        </p:cTn>
                                        <p:tgtEl>
                                          <p:spTgt spid="3">
                                            <p:txEl>
                                              <p:pRg st="5" end="5"/>
                                            </p:txEl>
                                          </p:spTgt>
                                        </p:tgtEl>
                                      </p:cBhvr>
                                      <p:to x="100000" y="100000"/>
                                    </p:animScale>
                                    <p:animScale>
                                      <p:cBhvr>
                                        <p:cTn id="100" dur="26">
                                          <p:stCondLst>
                                            <p:cond delay="1312"/>
                                          </p:stCondLst>
                                        </p:cTn>
                                        <p:tgtEl>
                                          <p:spTgt spid="3">
                                            <p:txEl>
                                              <p:pRg st="5" end="5"/>
                                            </p:txEl>
                                          </p:spTgt>
                                        </p:tgtEl>
                                      </p:cBhvr>
                                      <p:to x="100000" y="80000"/>
                                    </p:animScale>
                                    <p:animScale>
                                      <p:cBhvr>
                                        <p:cTn id="101" dur="166" decel="50000">
                                          <p:stCondLst>
                                            <p:cond delay="1338"/>
                                          </p:stCondLst>
                                        </p:cTn>
                                        <p:tgtEl>
                                          <p:spTgt spid="3">
                                            <p:txEl>
                                              <p:pRg st="5" end="5"/>
                                            </p:txEl>
                                          </p:spTgt>
                                        </p:tgtEl>
                                      </p:cBhvr>
                                      <p:to x="100000" y="100000"/>
                                    </p:animScale>
                                    <p:animScale>
                                      <p:cBhvr>
                                        <p:cTn id="102" dur="26">
                                          <p:stCondLst>
                                            <p:cond delay="1642"/>
                                          </p:stCondLst>
                                        </p:cTn>
                                        <p:tgtEl>
                                          <p:spTgt spid="3">
                                            <p:txEl>
                                              <p:pRg st="5" end="5"/>
                                            </p:txEl>
                                          </p:spTgt>
                                        </p:tgtEl>
                                      </p:cBhvr>
                                      <p:to x="100000" y="90000"/>
                                    </p:animScale>
                                    <p:animScale>
                                      <p:cBhvr>
                                        <p:cTn id="103" dur="166" decel="50000">
                                          <p:stCondLst>
                                            <p:cond delay="1668"/>
                                          </p:stCondLst>
                                        </p:cTn>
                                        <p:tgtEl>
                                          <p:spTgt spid="3">
                                            <p:txEl>
                                              <p:pRg st="5" end="5"/>
                                            </p:txEl>
                                          </p:spTgt>
                                        </p:tgtEl>
                                      </p:cBhvr>
                                      <p:to x="100000" y="100000"/>
                                    </p:animScale>
                                    <p:animScale>
                                      <p:cBhvr>
                                        <p:cTn id="104" dur="26">
                                          <p:stCondLst>
                                            <p:cond delay="1808"/>
                                          </p:stCondLst>
                                        </p:cTn>
                                        <p:tgtEl>
                                          <p:spTgt spid="3">
                                            <p:txEl>
                                              <p:pRg st="5" end="5"/>
                                            </p:txEl>
                                          </p:spTgt>
                                        </p:tgtEl>
                                      </p:cBhvr>
                                      <p:to x="100000" y="95000"/>
                                    </p:animScale>
                                    <p:animScale>
                                      <p:cBhvr>
                                        <p:cTn id="105" dur="166" decel="50000">
                                          <p:stCondLst>
                                            <p:cond delay="1834"/>
                                          </p:stCondLst>
                                        </p:cTn>
                                        <p:tgtEl>
                                          <p:spTgt spid="3">
                                            <p:txEl>
                                              <p:pRg st="5" end="5"/>
                                            </p:txEl>
                                          </p:spTgt>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3">
                                            <p:txEl>
                                              <p:pRg st="6" end="6"/>
                                            </p:txEl>
                                          </p:spTgt>
                                        </p:tgtEl>
                                        <p:attrNameLst>
                                          <p:attrName>style.visibility</p:attrName>
                                        </p:attrNameLst>
                                      </p:cBhvr>
                                      <p:to>
                                        <p:strVal val="visible"/>
                                      </p:to>
                                    </p:set>
                                    <p:animEffect transition="in" filter="wipe(down)">
                                      <p:cBhvr>
                                        <p:cTn id="108" dur="580">
                                          <p:stCondLst>
                                            <p:cond delay="0"/>
                                          </p:stCondLst>
                                        </p:cTn>
                                        <p:tgtEl>
                                          <p:spTgt spid="3">
                                            <p:txEl>
                                              <p:pRg st="6" end="6"/>
                                            </p:txEl>
                                          </p:spTgt>
                                        </p:tgtEl>
                                      </p:cBhvr>
                                    </p:animEffect>
                                    <p:anim calcmode="lin" valueType="num">
                                      <p:cBhvr>
                                        <p:cTn id="109"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3">
                                            <p:txEl>
                                              <p:pRg st="6" end="6"/>
                                            </p:txEl>
                                          </p:spTgt>
                                        </p:tgtEl>
                                      </p:cBhvr>
                                      <p:to x="100000" y="60000"/>
                                    </p:animScale>
                                    <p:animScale>
                                      <p:cBhvr>
                                        <p:cTn id="115" dur="166" decel="50000">
                                          <p:stCondLst>
                                            <p:cond delay="676"/>
                                          </p:stCondLst>
                                        </p:cTn>
                                        <p:tgtEl>
                                          <p:spTgt spid="3">
                                            <p:txEl>
                                              <p:pRg st="6" end="6"/>
                                            </p:txEl>
                                          </p:spTgt>
                                        </p:tgtEl>
                                      </p:cBhvr>
                                      <p:to x="100000" y="100000"/>
                                    </p:animScale>
                                    <p:animScale>
                                      <p:cBhvr>
                                        <p:cTn id="116" dur="26">
                                          <p:stCondLst>
                                            <p:cond delay="1312"/>
                                          </p:stCondLst>
                                        </p:cTn>
                                        <p:tgtEl>
                                          <p:spTgt spid="3">
                                            <p:txEl>
                                              <p:pRg st="6" end="6"/>
                                            </p:txEl>
                                          </p:spTgt>
                                        </p:tgtEl>
                                      </p:cBhvr>
                                      <p:to x="100000" y="80000"/>
                                    </p:animScale>
                                    <p:animScale>
                                      <p:cBhvr>
                                        <p:cTn id="117" dur="166" decel="50000">
                                          <p:stCondLst>
                                            <p:cond delay="1338"/>
                                          </p:stCondLst>
                                        </p:cTn>
                                        <p:tgtEl>
                                          <p:spTgt spid="3">
                                            <p:txEl>
                                              <p:pRg st="6" end="6"/>
                                            </p:txEl>
                                          </p:spTgt>
                                        </p:tgtEl>
                                      </p:cBhvr>
                                      <p:to x="100000" y="100000"/>
                                    </p:animScale>
                                    <p:animScale>
                                      <p:cBhvr>
                                        <p:cTn id="118" dur="26">
                                          <p:stCondLst>
                                            <p:cond delay="1642"/>
                                          </p:stCondLst>
                                        </p:cTn>
                                        <p:tgtEl>
                                          <p:spTgt spid="3">
                                            <p:txEl>
                                              <p:pRg st="6" end="6"/>
                                            </p:txEl>
                                          </p:spTgt>
                                        </p:tgtEl>
                                      </p:cBhvr>
                                      <p:to x="100000" y="90000"/>
                                    </p:animScale>
                                    <p:animScale>
                                      <p:cBhvr>
                                        <p:cTn id="119" dur="166" decel="50000">
                                          <p:stCondLst>
                                            <p:cond delay="1668"/>
                                          </p:stCondLst>
                                        </p:cTn>
                                        <p:tgtEl>
                                          <p:spTgt spid="3">
                                            <p:txEl>
                                              <p:pRg st="6" end="6"/>
                                            </p:txEl>
                                          </p:spTgt>
                                        </p:tgtEl>
                                      </p:cBhvr>
                                      <p:to x="100000" y="100000"/>
                                    </p:animScale>
                                    <p:animScale>
                                      <p:cBhvr>
                                        <p:cTn id="120" dur="26">
                                          <p:stCondLst>
                                            <p:cond delay="1808"/>
                                          </p:stCondLst>
                                        </p:cTn>
                                        <p:tgtEl>
                                          <p:spTgt spid="3">
                                            <p:txEl>
                                              <p:pRg st="6" end="6"/>
                                            </p:txEl>
                                          </p:spTgt>
                                        </p:tgtEl>
                                      </p:cBhvr>
                                      <p:to x="100000" y="95000"/>
                                    </p:animScale>
                                    <p:animScale>
                                      <p:cBhvr>
                                        <p:cTn id="121"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838200" y="2415795"/>
            <a:ext cx="4402540" cy="3193436"/>
          </a:xfrm>
        </p:spPr>
        <p:style>
          <a:lnRef idx="2">
            <a:schemeClr val="dk1"/>
          </a:lnRef>
          <a:fillRef idx="1">
            <a:schemeClr val="lt1"/>
          </a:fillRef>
          <a:effectRef idx="0">
            <a:schemeClr val="dk1"/>
          </a:effectRef>
          <a:fontRef idx="minor">
            <a:schemeClr val="dk1"/>
          </a:fontRef>
        </p:style>
        <p:txBody>
          <a:bodyPr/>
          <a:lstStyle/>
          <a:p>
            <a:pPr marL="0" indent="0" algn="just">
              <a:buNone/>
            </a:pPr>
            <a:r>
              <a:rPr lang="es-PE" b="1" dirty="0"/>
              <a:t>Un </a:t>
            </a:r>
            <a:r>
              <a:rPr lang="es-PE" b="1" dirty="0" smtClean="0"/>
              <a:t>parámetro</a:t>
            </a:r>
          </a:p>
          <a:p>
            <a:pPr marL="0" indent="0" algn="just">
              <a:buNone/>
            </a:pPr>
            <a:r>
              <a:rPr lang="es-PE" dirty="0" smtClean="0"/>
              <a:t>Es </a:t>
            </a:r>
            <a:r>
              <a:rPr lang="es-PE" dirty="0"/>
              <a:t>un valor que la función espera recibir cuando sea llamada (invocada), a fin de ejecutar acciones en base al mismo. Una función puede esperar uno o más parámetros (que irán separados por una coma) o ninguno.</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884744" y="3637824"/>
            <a:ext cx="5183591" cy="15079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Conector recto de flecha 5"/>
          <p:cNvCxnSpPr/>
          <p:nvPr/>
        </p:nvCxnSpPr>
        <p:spPr>
          <a:xfrm flipH="1">
            <a:off x="8843749" y="3029803"/>
            <a:ext cx="777923" cy="70968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7" name="CuadroTexto 6"/>
          <p:cNvSpPr txBox="1"/>
          <p:nvPr/>
        </p:nvSpPr>
        <p:spPr>
          <a:xfrm>
            <a:off x="9232710" y="2541127"/>
            <a:ext cx="2279176" cy="369332"/>
          </a:xfrm>
          <a:prstGeom prst="rect">
            <a:avLst/>
          </a:prstGeom>
          <a:noFill/>
        </p:spPr>
        <p:txBody>
          <a:bodyPr wrap="square" rtlCol="0">
            <a:spAutoFit/>
          </a:bodyPr>
          <a:lstStyle/>
          <a:p>
            <a:r>
              <a:rPr lang="es-PE" dirty="0" smtClean="0"/>
              <a:t>Parámetros</a:t>
            </a:r>
            <a:endParaRPr lang="es-PE" dirty="0"/>
          </a:p>
        </p:txBody>
      </p:sp>
    </p:spTree>
    <p:extLst>
      <p:ext uri="{BB962C8B-B14F-4D97-AF65-F5344CB8AC3E}">
        <p14:creationId xmlns:p14="http://schemas.microsoft.com/office/powerpoint/2010/main" val="89891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80">
                                          <p:stCondLst>
                                            <p:cond delay="0"/>
                                          </p:stCondLst>
                                        </p:cTn>
                                        <p:tgtEl>
                                          <p:spTgt spid="4"/>
                                        </p:tgtEl>
                                      </p:cBhvr>
                                    </p:animEffect>
                                    <p:anim calcmode="lin" valueType="num">
                                      <p:cBhvr>
                                        <p:cTn id="1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4" dur="26">
                                          <p:stCondLst>
                                            <p:cond delay="650"/>
                                          </p:stCondLst>
                                        </p:cTn>
                                        <p:tgtEl>
                                          <p:spTgt spid="4"/>
                                        </p:tgtEl>
                                      </p:cBhvr>
                                      <p:to x="100000" y="60000"/>
                                    </p:animScale>
                                    <p:animScale>
                                      <p:cBhvr>
                                        <p:cTn id="25" dur="166" decel="50000">
                                          <p:stCondLst>
                                            <p:cond delay="676"/>
                                          </p:stCondLst>
                                        </p:cTn>
                                        <p:tgtEl>
                                          <p:spTgt spid="4"/>
                                        </p:tgtEl>
                                      </p:cBhvr>
                                      <p:to x="100000" y="100000"/>
                                    </p:animScale>
                                    <p:animScale>
                                      <p:cBhvr>
                                        <p:cTn id="26" dur="26">
                                          <p:stCondLst>
                                            <p:cond delay="1312"/>
                                          </p:stCondLst>
                                        </p:cTn>
                                        <p:tgtEl>
                                          <p:spTgt spid="4"/>
                                        </p:tgtEl>
                                      </p:cBhvr>
                                      <p:to x="100000" y="80000"/>
                                    </p:animScale>
                                    <p:animScale>
                                      <p:cBhvr>
                                        <p:cTn id="27" dur="166" decel="50000">
                                          <p:stCondLst>
                                            <p:cond delay="1338"/>
                                          </p:stCondLst>
                                        </p:cTn>
                                        <p:tgtEl>
                                          <p:spTgt spid="4"/>
                                        </p:tgtEl>
                                      </p:cBhvr>
                                      <p:to x="100000" y="100000"/>
                                    </p:animScale>
                                    <p:animScale>
                                      <p:cBhvr>
                                        <p:cTn id="28" dur="26">
                                          <p:stCondLst>
                                            <p:cond delay="1642"/>
                                          </p:stCondLst>
                                        </p:cTn>
                                        <p:tgtEl>
                                          <p:spTgt spid="4"/>
                                        </p:tgtEl>
                                      </p:cBhvr>
                                      <p:to x="100000" y="90000"/>
                                    </p:animScale>
                                    <p:animScale>
                                      <p:cBhvr>
                                        <p:cTn id="29" dur="166" decel="50000">
                                          <p:stCondLst>
                                            <p:cond delay="1668"/>
                                          </p:stCondLst>
                                        </p:cTn>
                                        <p:tgtEl>
                                          <p:spTgt spid="4"/>
                                        </p:tgtEl>
                                      </p:cBhvr>
                                      <p:to x="100000" y="100000"/>
                                    </p:animScale>
                                    <p:animScale>
                                      <p:cBhvr>
                                        <p:cTn id="30" dur="26">
                                          <p:stCondLst>
                                            <p:cond delay="1808"/>
                                          </p:stCondLst>
                                        </p:cTn>
                                        <p:tgtEl>
                                          <p:spTgt spid="4"/>
                                        </p:tgtEl>
                                      </p:cBhvr>
                                      <p:to x="100000" y="95000"/>
                                    </p:animScale>
                                    <p:animScale>
                                      <p:cBhvr>
                                        <p:cTn id="31" dur="166" decel="50000">
                                          <p:stCondLst>
                                            <p:cond delay="1834"/>
                                          </p:stCondLst>
                                        </p:cTn>
                                        <p:tgtEl>
                                          <p:spTgt spid="4"/>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80">
                                          <p:stCondLst>
                                            <p:cond delay="0"/>
                                          </p:stCondLst>
                                        </p:cTn>
                                        <p:tgtEl>
                                          <p:spTgt spid="6"/>
                                        </p:tgtEl>
                                      </p:cBhvr>
                                    </p:animEffect>
                                    <p:anim calcmode="lin" valueType="num">
                                      <p:cBhvr>
                                        <p:cTn id="3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2" dur="26">
                                          <p:stCondLst>
                                            <p:cond delay="650"/>
                                          </p:stCondLst>
                                        </p:cTn>
                                        <p:tgtEl>
                                          <p:spTgt spid="6"/>
                                        </p:tgtEl>
                                      </p:cBhvr>
                                      <p:to x="100000" y="60000"/>
                                    </p:animScale>
                                    <p:animScale>
                                      <p:cBhvr>
                                        <p:cTn id="43" dur="166" decel="50000">
                                          <p:stCondLst>
                                            <p:cond delay="676"/>
                                          </p:stCondLst>
                                        </p:cTn>
                                        <p:tgtEl>
                                          <p:spTgt spid="6"/>
                                        </p:tgtEl>
                                      </p:cBhvr>
                                      <p:to x="100000" y="100000"/>
                                    </p:animScale>
                                    <p:animScale>
                                      <p:cBhvr>
                                        <p:cTn id="44" dur="26">
                                          <p:stCondLst>
                                            <p:cond delay="1312"/>
                                          </p:stCondLst>
                                        </p:cTn>
                                        <p:tgtEl>
                                          <p:spTgt spid="6"/>
                                        </p:tgtEl>
                                      </p:cBhvr>
                                      <p:to x="100000" y="80000"/>
                                    </p:animScale>
                                    <p:animScale>
                                      <p:cBhvr>
                                        <p:cTn id="45" dur="166" decel="50000">
                                          <p:stCondLst>
                                            <p:cond delay="1338"/>
                                          </p:stCondLst>
                                        </p:cTn>
                                        <p:tgtEl>
                                          <p:spTgt spid="6"/>
                                        </p:tgtEl>
                                      </p:cBhvr>
                                      <p:to x="100000" y="100000"/>
                                    </p:animScale>
                                    <p:animScale>
                                      <p:cBhvr>
                                        <p:cTn id="46" dur="26">
                                          <p:stCondLst>
                                            <p:cond delay="1642"/>
                                          </p:stCondLst>
                                        </p:cTn>
                                        <p:tgtEl>
                                          <p:spTgt spid="6"/>
                                        </p:tgtEl>
                                      </p:cBhvr>
                                      <p:to x="100000" y="90000"/>
                                    </p:animScale>
                                    <p:animScale>
                                      <p:cBhvr>
                                        <p:cTn id="47" dur="166" decel="50000">
                                          <p:stCondLst>
                                            <p:cond delay="1668"/>
                                          </p:stCondLst>
                                        </p:cTn>
                                        <p:tgtEl>
                                          <p:spTgt spid="6"/>
                                        </p:tgtEl>
                                      </p:cBhvr>
                                      <p:to x="100000" y="100000"/>
                                    </p:animScale>
                                    <p:animScale>
                                      <p:cBhvr>
                                        <p:cTn id="48" dur="26">
                                          <p:stCondLst>
                                            <p:cond delay="1808"/>
                                          </p:stCondLst>
                                        </p:cTn>
                                        <p:tgtEl>
                                          <p:spTgt spid="6"/>
                                        </p:tgtEl>
                                      </p:cBhvr>
                                      <p:to x="100000" y="95000"/>
                                    </p:animScale>
                                    <p:animScale>
                                      <p:cBhvr>
                                        <p:cTn id="49" dur="166" decel="50000">
                                          <p:stCondLst>
                                            <p:cond delay="1834"/>
                                          </p:stCondLst>
                                        </p:cTn>
                                        <p:tgtEl>
                                          <p:spTgt spid="6"/>
                                        </p:tgtEl>
                                      </p:cBhvr>
                                      <p:to x="100000" y="100000"/>
                                    </p:animScale>
                                  </p:childTnLst>
                                </p:cTn>
                              </p:par>
                              <p:par>
                                <p:cTn id="50" presetID="26"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80">
                                          <p:stCondLst>
                                            <p:cond delay="0"/>
                                          </p:stCondLst>
                                        </p:cTn>
                                        <p:tgtEl>
                                          <p:spTgt spid="7"/>
                                        </p:tgtEl>
                                      </p:cBhvr>
                                    </p:animEffect>
                                    <p:anim calcmode="lin" valueType="num">
                                      <p:cBhvr>
                                        <p:cTn id="5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8" dur="26">
                                          <p:stCondLst>
                                            <p:cond delay="650"/>
                                          </p:stCondLst>
                                        </p:cTn>
                                        <p:tgtEl>
                                          <p:spTgt spid="7"/>
                                        </p:tgtEl>
                                      </p:cBhvr>
                                      <p:to x="100000" y="60000"/>
                                    </p:animScale>
                                    <p:animScale>
                                      <p:cBhvr>
                                        <p:cTn id="59" dur="166" decel="50000">
                                          <p:stCondLst>
                                            <p:cond delay="676"/>
                                          </p:stCondLst>
                                        </p:cTn>
                                        <p:tgtEl>
                                          <p:spTgt spid="7"/>
                                        </p:tgtEl>
                                      </p:cBhvr>
                                      <p:to x="100000" y="100000"/>
                                    </p:animScale>
                                    <p:animScale>
                                      <p:cBhvr>
                                        <p:cTn id="60" dur="26">
                                          <p:stCondLst>
                                            <p:cond delay="1312"/>
                                          </p:stCondLst>
                                        </p:cTn>
                                        <p:tgtEl>
                                          <p:spTgt spid="7"/>
                                        </p:tgtEl>
                                      </p:cBhvr>
                                      <p:to x="100000" y="80000"/>
                                    </p:animScale>
                                    <p:animScale>
                                      <p:cBhvr>
                                        <p:cTn id="61" dur="166" decel="50000">
                                          <p:stCondLst>
                                            <p:cond delay="1338"/>
                                          </p:stCondLst>
                                        </p:cTn>
                                        <p:tgtEl>
                                          <p:spTgt spid="7"/>
                                        </p:tgtEl>
                                      </p:cBhvr>
                                      <p:to x="100000" y="100000"/>
                                    </p:animScale>
                                    <p:animScale>
                                      <p:cBhvr>
                                        <p:cTn id="62" dur="26">
                                          <p:stCondLst>
                                            <p:cond delay="1642"/>
                                          </p:stCondLst>
                                        </p:cTn>
                                        <p:tgtEl>
                                          <p:spTgt spid="7"/>
                                        </p:tgtEl>
                                      </p:cBhvr>
                                      <p:to x="100000" y="90000"/>
                                    </p:animScale>
                                    <p:animScale>
                                      <p:cBhvr>
                                        <p:cTn id="63" dur="166" decel="50000">
                                          <p:stCondLst>
                                            <p:cond delay="1668"/>
                                          </p:stCondLst>
                                        </p:cTn>
                                        <p:tgtEl>
                                          <p:spTgt spid="7"/>
                                        </p:tgtEl>
                                      </p:cBhvr>
                                      <p:to x="100000" y="100000"/>
                                    </p:animScale>
                                    <p:animScale>
                                      <p:cBhvr>
                                        <p:cTn id="64" dur="26">
                                          <p:stCondLst>
                                            <p:cond delay="1808"/>
                                          </p:stCondLst>
                                        </p:cTn>
                                        <p:tgtEl>
                                          <p:spTgt spid="7"/>
                                        </p:tgtEl>
                                      </p:cBhvr>
                                      <p:to x="100000" y="95000"/>
                                    </p:animScale>
                                    <p:animScale>
                                      <p:cBhvr>
                                        <p:cTn id="6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sz="2400" dirty="0" smtClean="0"/>
              <a:t>EJERCICIO 1: Utilizando funciones, muestre el mayor valor entre 2 números.</a:t>
            </a:r>
            <a:endParaRPr lang="es-PE" sz="2400" dirty="0"/>
          </a:p>
        </p:txBody>
      </p:sp>
      <p:sp>
        <p:nvSpPr>
          <p:cNvPr id="3" name="Marcador de contenido 2"/>
          <p:cNvSpPr>
            <a:spLocks noGrp="1"/>
          </p:cNvSpPr>
          <p:nvPr>
            <p:ph idx="1"/>
          </p:nvPr>
        </p:nvSpPr>
        <p:spPr>
          <a:xfrm>
            <a:off x="838200" y="1746913"/>
            <a:ext cx="10515600" cy="4399245"/>
          </a:xfrm>
        </p:spPr>
        <p:txBody>
          <a:bodyPr>
            <a:normAutofit fontScale="92500" lnSpcReduction="20000"/>
          </a:bodyPr>
          <a:lstStyle/>
          <a:p>
            <a:pPr marL="457200" lvl="1" indent="0">
              <a:buNone/>
            </a:pPr>
            <a:r>
              <a:rPr lang="es-PE" sz="2400" b="1" u="sng" dirty="0" err="1" smtClean="0">
                <a:solidFill>
                  <a:srgbClr val="FF0000"/>
                </a:solidFill>
              </a:rPr>
              <a:t>Pseint</a:t>
            </a:r>
            <a:endParaRPr lang="es-PE" sz="2400" b="1" u="sng" dirty="0" smtClean="0">
              <a:solidFill>
                <a:srgbClr val="FF0000"/>
              </a:solidFill>
            </a:endParaRPr>
          </a:p>
          <a:p>
            <a:pPr marL="457200" lvl="1" indent="0">
              <a:buNone/>
            </a:pPr>
            <a:r>
              <a:rPr lang="es-PE" b="1" dirty="0" smtClean="0"/>
              <a:t>Funcion </a:t>
            </a:r>
            <a:r>
              <a:rPr lang="es-PE" b="1" dirty="0"/>
              <a:t>resultado &lt;- </a:t>
            </a:r>
            <a:r>
              <a:rPr lang="es-PE" b="1" dirty="0" smtClean="0"/>
              <a:t>mayor( </a:t>
            </a:r>
            <a:r>
              <a:rPr lang="es-PE" b="1" dirty="0"/>
              <a:t>n1, n2)</a:t>
            </a:r>
          </a:p>
          <a:p>
            <a:pPr marL="457200" lvl="1" indent="0">
              <a:buNone/>
            </a:pPr>
            <a:r>
              <a:rPr lang="es-PE" b="1" dirty="0"/>
              <a:t>    Si n1 &gt; n2  Entonces</a:t>
            </a:r>
          </a:p>
          <a:p>
            <a:pPr marL="457200" lvl="1" indent="0">
              <a:buNone/>
            </a:pPr>
            <a:r>
              <a:rPr lang="es-PE" b="1" dirty="0"/>
              <a:t>        </a:t>
            </a:r>
            <a:r>
              <a:rPr lang="es-PE" b="1" dirty="0" smtClean="0"/>
              <a:t>resultado=n1</a:t>
            </a:r>
            <a:endParaRPr lang="es-PE" b="1" dirty="0"/>
          </a:p>
          <a:p>
            <a:pPr marL="457200" lvl="1" indent="0">
              <a:buNone/>
            </a:pPr>
            <a:r>
              <a:rPr lang="es-PE" b="1" dirty="0"/>
              <a:t>    Sino</a:t>
            </a:r>
          </a:p>
          <a:p>
            <a:pPr marL="457200" lvl="1" indent="0">
              <a:buNone/>
            </a:pPr>
            <a:r>
              <a:rPr lang="es-PE" b="1" dirty="0"/>
              <a:t>        </a:t>
            </a:r>
            <a:r>
              <a:rPr lang="es-PE" b="1" dirty="0" smtClean="0"/>
              <a:t>resultado= </a:t>
            </a:r>
            <a:r>
              <a:rPr lang="es-PE" b="1" dirty="0"/>
              <a:t>n2</a:t>
            </a:r>
          </a:p>
          <a:p>
            <a:pPr marL="457200" lvl="1" indent="0">
              <a:buNone/>
            </a:pPr>
            <a:r>
              <a:rPr lang="es-PE" b="1" dirty="0"/>
              <a:t>    </a:t>
            </a:r>
            <a:r>
              <a:rPr lang="es-PE" b="1" dirty="0" err="1"/>
              <a:t>FinSi</a:t>
            </a:r>
            <a:endParaRPr lang="es-PE" b="1" dirty="0"/>
          </a:p>
          <a:p>
            <a:pPr marL="457200" lvl="1" indent="0">
              <a:buNone/>
            </a:pPr>
            <a:r>
              <a:rPr lang="es-PE" b="1" dirty="0" err="1"/>
              <a:t>FinFuncion</a:t>
            </a:r>
            <a:endParaRPr lang="es-PE" b="1" dirty="0"/>
          </a:p>
          <a:p>
            <a:pPr marL="457200" lvl="1" indent="0">
              <a:buNone/>
            </a:pPr>
            <a:r>
              <a:rPr lang="es-PE" b="1" dirty="0"/>
              <a:t> </a:t>
            </a:r>
          </a:p>
          <a:p>
            <a:pPr marL="457200" lvl="1" indent="0">
              <a:buNone/>
            </a:pPr>
            <a:r>
              <a:rPr lang="es-PE" b="1" dirty="0" smtClean="0"/>
              <a:t>Proceso </a:t>
            </a:r>
            <a:r>
              <a:rPr lang="es-PE" b="1" dirty="0"/>
              <a:t>Funciones01</a:t>
            </a:r>
          </a:p>
          <a:p>
            <a:pPr marL="457200" lvl="1" indent="0">
              <a:buNone/>
            </a:pPr>
            <a:r>
              <a:rPr lang="es-PE" b="1" dirty="0"/>
              <a:t>    Escribir "El máximo de 5 y 12 es:"</a:t>
            </a:r>
          </a:p>
          <a:p>
            <a:pPr marL="457200" lvl="1" indent="0">
              <a:buNone/>
            </a:pPr>
            <a:r>
              <a:rPr lang="es-PE" b="1" dirty="0"/>
              <a:t>    </a:t>
            </a:r>
            <a:r>
              <a:rPr lang="es-PE" b="1" dirty="0" smtClean="0"/>
              <a:t>Escribir mayor(5,12)</a:t>
            </a:r>
            <a:endParaRPr lang="es-PE" b="1" dirty="0"/>
          </a:p>
          <a:p>
            <a:pPr marL="457200" lvl="1" indent="0">
              <a:buNone/>
            </a:pPr>
            <a:r>
              <a:rPr lang="es-PE" b="1" dirty="0"/>
              <a:t>    Escribir "El </a:t>
            </a:r>
            <a:r>
              <a:rPr lang="es-PE" b="1" dirty="0" smtClean="0"/>
              <a:t>máximo </a:t>
            </a:r>
            <a:r>
              <a:rPr lang="es-PE" b="1" dirty="0"/>
              <a:t>de 25 y 12 es:"</a:t>
            </a:r>
          </a:p>
          <a:p>
            <a:pPr marL="457200" lvl="1" indent="0">
              <a:buNone/>
            </a:pPr>
            <a:r>
              <a:rPr lang="es-PE" b="1" dirty="0"/>
              <a:t>    Escribir </a:t>
            </a:r>
            <a:r>
              <a:rPr lang="es-PE" b="1" dirty="0" smtClean="0"/>
              <a:t>mayor(25,12)</a:t>
            </a:r>
            <a:endParaRPr lang="es-PE" b="1" dirty="0"/>
          </a:p>
          <a:p>
            <a:pPr marL="457200" lvl="1" indent="0">
              <a:buNone/>
            </a:pPr>
            <a:r>
              <a:rPr lang="es-PE" b="1" dirty="0" err="1"/>
              <a:t>Finproceso</a:t>
            </a:r>
            <a:endParaRPr lang="es-PE" b="1" dirty="0"/>
          </a:p>
        </p:txBody>
      </p:sp>
    </p:spTree>
    <p:extLst>
      <p:ext uri="{BB962C8B-B14F-4D97-AF65-F5344CB8AC3E}">
        <p14:creationId xmlns:p14="http://schemas.microsoft.com/office/powerpoint/2010/main" val="1812370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6"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80">
                                          <p:stCondLst>
                                            <p:cond delay="0"/>
                                          </p:stCondLst>
                                        </p:cTn>
                                        <p:tgtEl>
                                          <p:spTgt spid="3">
                                            <p:txEl>
                                              <p:pRg st="0" end="0"/>
                                            </p:txEl>
                                          </p:spTgt>
                                        </p:tgtEl>
                                      </p:cBhvr>
                                    </p:animEffect>
                                    <p:anim calcmode="lin" valueType="num">
                                      <p:cBhvr>
                                        <p:cTn id="1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xEl>
                                              <p:pRg st="0" end="0"/>
                                            </p:txEl>
                                          </p:spTgt>
                                        </p:tgtEl>
                                      </p:cBhvr>
                                      <p:to x="100000" y="60000"/>
                                    </p:animScale>
                                    <p:animScale>
                                      <p:cBhvr>
                                        <p:cTn id="17" dur="166" decel="50000">
                                          <p:stCondLst>
                                            <p:cond delay="676"/>
                                          </p:stCondLst>
                                        </p:cTn>
                                        <p:tgtEl>
                                          <p:spTgt spid="3">
                                            <p:txEl>
                                              <p:pRg st="0" end="0"/>
                                            </p:txEl>
                                          </p:spTgt>
                                        </p:tgtEl>
                                      </p:cBhvr>
                                      <p:to x="100000" y="100000"/>
                                    </p:animScale>
                                    <p:animScale>
                                      <p:cBhvr>
                                        <p:cTn id="18" dur="26">
                                          <p:stCondLst>
                                            <p:cond delay="1312"/>
                                          </p:stCondLst>
                                        </p:cTn>
                                        <p:tgtEl>
                                          <p:spTgt spid="3">
                                            <p:txEl>
                                              <p:pRg st="0" end="0"/>
                                            </p:txEl>
                                          </p:spTgt>
                                        </p:tgtEl>
                                      </p:cBhvr>
                                      <p:to x="100000" y="80000"/>
                                    </p:animScale>
                                    <p:animScale>
                                      <p:cBhvr>
                                        <p:cTn id="19" dur="166" decel="50000">
                                          <p:stCondLst>
                                            <p:cond delay="1338"/>
                                          </p:stCondLst>
                                        </p:cTn>
                                        <p:tgtEl>
                                          <p:spTgt spid="3">
                                            <p:txEl>
                                              <p:pRg st="0" end="0"/>
                                            </p:txEl>
                                          </p:spTgt>
                                        </p:tgtEl>
                                      </p:cBhvr>
                                      <p:to x="100000" y="100000"/>
                                    </p:animScale>
                                    <p:animScale>
                                      <p:cBhvr>
                                        <p:cTn id="20" dur="26">
                                          <p:stCondLst>
                                            <p:cond delay="1642"/>
                                          </p:stCondLst>
                                        </p:cTn>
                                        <p:tgtEl>
                                          <p:spTgt spid="3">
                                            <p:txEl>
                                              <p:pRg st="0" end="0"/>
                                            </p:txEl>
                                          </p:spTgt>
                                        </p:tgtEl>
                                      </p:cBhvr>
                                      <p:to x="100000" y="90000"/>
                                    </p:animScale>
                                    <p:animScale>
                                      <p:cBhvr>
                                        <p:cTn id="21" dur="166" decel="50000">
                                          <p:stCondLst>
                                            <p:cond delay="1668"/>
                                          </p:stCondLst>
                                        </p:cTn>
                                        <p:tgtEl>
                                          <p:spTgt spid="3">
                                            <p:txEl>
                                              <p:pRg st="0" end="0"/>
                                            </p:txEl>
                                          </p:spTgt>
                                        </p:tgtEl>
                                      </p:cBhvr>
                                      <p:to x="100000" y="100000"/>
                                    </p:animScale>
                                    <p:animScale>
                                      <p:cBhvr>
                                        <p:cTn id="22" dur="26">
                                          <p:stCondLst>
                                            <p:cond delay="1808"/>
                                          </p:stCondLst>
                                        </p:cTn>
                                        <p:tgtEl>
                                          <p:spTgt spid="3">
                                            <p:txEl>
                                              <p:pRg st="0" end="0"/>
                                            </p:txEl>
                                          </p:spTgt>
                                        </p:tgtEl>
                                      </p:cBhvr>
                                      <p:to x="100000" y="95000"/>
                                    </p:animScale>
                                    <p:animScale>
                                      <p:cBhvr>
                                        <p:cTn id="23" dur="166" decel="50000">
                                          <p:stCondLst>
                                            <p:cond delay="1834"/>
                                          </p:stCondLst>
                                        </p:cTn>
                                        <p:tgtEl>
                                          <p:spTgt spid="3">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circle(in)">
                                      <p:cBhvr>
                                        <p:cTn id="28" dur="2000"/>
                                        <p:tgtEl>
                                          <p:spTgt spid="3">
                                            <p:txEl>
                                              <p:pRg st="1" end="1"/>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ircle(in)">
                                      <p:cBhvr>
                                        <p:cTn id="31" dur="20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circle(in)">
                                      <p:cBhvr>
                                        <p:cTn id="36" dur="2000"/>
                                        <p:tgtEl>
                                          <p:spTgt spid="3">
                                            <p:txEl>
                                              <p:pRg st="2" end="2"/>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circle(in)">
                                      <p:cBhvr>
                                        <p:cTn id="39" dur="20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circle(in)">
                                      <p:cBhvr>
                                        <p:cTn id="44" dur="20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circle(in)">
                                      <p:cBhvr>
                                        <p:cTn id="49" dur="2000"/>
                                        <p:tgtEl>
                                          <p:spTgt spid="3">
                                            <p:txEl>
                                              <p:pRg st="4" end="4"/>
                                            </p:txEl>
                                          </p:spTgt>
                                        </p:tgtEl>
                                      </p:cBhvr>
                                    </p:animEffect>
                                  </p:childTnLst>
                                </p:cTn>
                              </p:par>
                              <p:par>
                                <p:cTn id="50" presetID="6" presetClass="entr" presetSubtype="16" fill="hold"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circle(in)">
                                      <p:cBhvr>
                                        <p:cTn id="52" dur="20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circle(in)">
                                      <p:cBhvr>
                                        <p:cTn id="57" dur="2000"/>
                                        <p:tgtEl>
                                          <p:spTgt spid="3">
                                            <p:txEl>
                                              <p:pRg st="9" end="9"/>
                                            </p:txEl>
                                          </p:spTgt>
                                        </p:tgtEl>
                                      </p:cBhvr>
                                    </p:animEffect>
                                  </p:childTnLst>
                                </p:cTn>
                              </p:par>
                              <p:par>
                                <p:cTn id="58" presetID="6" presetClass="entr" presetSubtype="16" fill="hold" nodeType="withEffect">
                                  <p:stCondLst>
                                    <p:cond delay="0"/>
                                  </p:stCondLst>
                                  <p:childTnLst>
                                    <p:set>
                                      <p:cBhvr>
                                        <p:cTn id="59" dur="1" fill="hold">
                                          <p:stCondLst>
                                            <p:cond delay="0"/>
                                          </p:stCondLst>
                                        </p:cTn>
                                        <p:tgtEl>
                                          <p:spTgt spid="3">
                                            <p:txEl>
                                              <p:pRg st="14" end="14"/>
                                            </p:txEl>
                                          </p:spTgt>
                                        </p:tgtEl>
                                        <p:attrNameLst>
                                          <p:attrName>style.visibility</p:attrName>
                                        </p:attrNameLst>
                                      </p:cBhvr>
                                      <p:to>
                                        <p:strVal val="visible"/>
                                      </p:to>
                                    </p:set>
                                    <p:animEffect transition="in" filter="circle(in)">
                                      <p:cBhvr>
                                        <p:cTn id="60" dur="2000"/>
                                        <p:tgtEl>
                                          <p:spTgt spid="3">
                                            <p:txEl>
                                              <p:pRg st="14" end="1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circle(in)">
                                      <p:cBhvr>
                                        <p:cTn id="65" dur="2000"/>
                                        <p:tgtEl>
                                          <p:spTgt spid="3">
                                            <p:txEl>
                                              <p:pRg st="10" end="10"/>
                                            </p:txEl>
                                          </p:spTgt>
                                        </p:tgtEl>
                                      </p:cBhvr>
                                    </p:animEffect>
                                  </p:childTnLst>
                                </p:cTn>
                              </p:par>
                              <p:par>
                                <p:cTn id="66" presetID="6" presetClass="entr" presetSubtype="16"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circle(in)">
                                      <p:cBhvr>
                                        <p:cTn id="68" dur="2000"/>
                                        <p:tgtEl>
                                          <p:spTgt spid="3">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circle(in)">
                                      <p:cBhvr>
                                        <p:cTn id="73" dur="2000"/>
                                        <p:tgtEl>
                                          <p:spTgt spid="3">
                                            <p:txEl>
                                              <p:pRg st="12" end="12"/>
                                            </p:txEl>
                                          </p:spTgt>
                                        </p:tgtEl>
                                      </p:cBhvr>
                                    </p:animEffect>
                                  </p:childTnLst>
                                </p:cTn>
                              </p:par>
                              <p:par>
                                <p:cTn id="74" presetID="6" presetClass="entr" presetSubtype="16" fill="hold" nodeType="with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circle(in)">
                                      <p:cBhvr>
                                        <p:cTn id="76"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169460" y="2183781"/>
            <a:ext cx="6477000" cy="4285257"/>
          </a:xfrm>
        </p:spPr>
        <p:txBody>
          <a:bodyPr>
            <a:normAutofit fontScale="85000" lnSpcReduction="10000"/>
          </a:bodyPr>
          <a:lstStyle/>
          <a:p>
            <a:r>
              <a:rPr lang="es-PE" b="1" dirty="0" err="1" smtClean="0">
                <a:solidFill>
                  <a:srgbClr val="FF0000"/>
                </a:solidFill>
              </a:rPr>
              <a:t>Phyton</a:t>
            </a:r>
            <a:endParaRPr lang="es-PE" b="1" dirty="0" smtClean="0">
              <a:solidFill>
                <a:srgbClr val="FF0000"/>
              </a:solidFill>
            </a:endParaRPr>
          </a:p>
          <a:p>
            <a:pPr marL="1371600" lvl="3" indent="0">
              <a:buNone/>
            </a:pPr>
            <a:r>
              <a:rPr lang="es-PE" sz="2400" dirty="0" err="1"/>
              <a:t>def</a:t>
            </a:r>
            <a:r>
              <a:rPr lang="es-PE" sz="2400" dirty="0"/>
              <a:t> mayor(n1,n2):</a:t>
            </a:r>
          </a:p>
          <a:p>
            <a:pPr marL="1371600" lvl="3" indent="0">
              <a:buNone/>
            </a:pPr>
            <a:r>
              <a:rPr lang="es-PE" sz="2400" dirty="0"/>
              <a:t>    </a:t>
            </a:r>
            <a:r>
              <a:rPr lang="es-PE" sz="2400" dirty="0" err="1"/>
              <a:t>if</a:t>
            </a:r>
            <a:r>
              <a:rPr lang="es-PE" sz="2400" dirty="0"/>
              <a:t> n1&gt;n2:</a:t>
            </a:r>
          </a:p>
          <a:p>
            <a:pPr marL="1371600" lvl="3" indent="0">
              <a:buNone/>
            </a:pPr>
            <a:r>
              <a:rPr lang="es-PE" sz="2400" dirty="0"/>
              <a:t>        resultado=n1</a:t>
            </a:r>
          </a:p>
          <a:p>
            <a:pPr marL="1371600" lvl="3" indent="0">
              <a:buNone/>
            </a:pPr>
            <a:r>
              <a:rPr lang="es-PE" sz="2400" dirty="0"/>
              <a:t>    </a:t>
            </a:r>
            <a:r>
              <a:rPr lang="es-PE" sz="2400" dirty="0" err="1"/>
              <a:t>else</a:t>
            </a:r>
            <a:r>
              <a:rPr lang="es-PE" sz="2400" dirty="0"/>
              <a:t>:</a:t>
            </a:r>
          </a:p>
          <a:p>
            <a:pPr marL="1371600" lvl="3" indent="0">
              <a:buNone/>
            </a:pPr>
            <a:r>
              <a:rPr lang="es-PE" sz="2400" dirty="0"/>
              <a:t>        resultado=n2</a:t>
            </a:r>
          </a:p>
          <a:p>
            <a:pPr marL="1371600" lvl="3" indent="0">
              <a:buNone/>
            </a:pPr>
            <a:r>
              <a:rPr lang="es-PE" sz="2400" dirty="0"/>
              <a:t>    </a:t>
            </a:r>
            <a:r>
              <a:rPr lang="es-PE" sz="2400" dirty="0" err="1"/>
              <a:t>return</a:t>
            </a:r>
            <a:r>
              <a:rPr lang="es-PE" sz="2400" dirty="0"/>
              <a:t> resultado</a:t>
            </a:r>
          </a:p>
          <a:p>
            <a:pPr marL="1371600" lvl="3" indent="0">
              <a:buNone/>
            </a:pPr>
            <a:r>
              <a:rPr lang="es-PE" sz="2400" dirty="0" smtClean="0"/>
              <a:t>a=5</a:t>
            </a:r>
          </a:p>
          <a:p>
            <a:pPr marL="1371600" lvl="3" indent="0">
              <a:buNone/>
            </a:pPr>
            <a:r>
              <a:rPr lang="es-PE" sz="2400" dirty="0" smtClean="0"/>
              <a:t>b=12</a:t>
            </a:r>
          </a:p>
          <a:p>
            <a:pPr marL="1371600" lvl="3" indent="0">
              <a:buNone/>
            </a:pPr>
            <a:r>
              <a:rPr lang="es-PE" sz="2400" dirty="0" err="1" smtClean="0"/>
              <a:t>print</a:t>
            </a:r>
            <a:r>
              <a:rPr lang="es-PE" sz="2400" dirty="0"/>
              <a:t>("El mayor valor es:" + </a:t>
            </a:r>
            <a:r>
              <a:rPr lang="es-PE" sz="2400" dirty="0" err="1"/>
              <a:t>str</a:t>
            </a:r>
            <a:r>
              <a:rPr lang="es-PE" sz="2400" dirty="0"/>
              <a:t>(mayor(</a:t>
            </a:r>
            <a:r>
              <a:rPr lang="es-PE" sz="2400" dirty="0" err="1"/>
              <a:t>a,b</a:t>
            </a:r>
            <a:r>
              <a:rPr lang="es-PE" sz="2400" dirty="0" smtClean="0"/>
              <a:t>)))</a:t>
            </a:r>
          </a:p>
          <a:p>
            <a:pPr marL="1371600" lvl="3" indent="0">
              <a:buNone/>
            </a:pPr>
            <a:r>
              <a:rPr lang="es-PE" sz="2400" dirty="0" smtClean="0"/>
              <a:t>a=25</a:t>
            </a:r>
          </a:p>
          <a:p>
            <a:pPr marL="1371600" lvl="3" indent="0">
              <a:buNone/>
            </a:pPr>
            <a:r>
              <a:rPr lang="es-PE" sz="2400" dirty="0" smtClean="0"/>
              <a:t>B=12</a:t>
            </a:r>
          </a:p>
          <a:p>
            <a:pPr marL="1371600" lvl="3" indent="0">
              <a:buNone/>
            </a:pPr>
            <a:r>
              <a:rPr lang="es-PE" sz="2400" dirty="0" err="1"/>
              <a:t>print</a:t>
            </a:r>
            <a:r>
              <a:rPr lang="es-PE" sz="2400" dirty="0"/>
              <a:t>("El mayor valor es:" + </a:t>
            </a:r>
            <a:r>
              <a:rPr lang="es-PE" sz="2400" dirty="0" err="1"/>
              <a:t>str</a:t>
            </a:r>
            <a:r>
              <a:rPr lang="es-PE" sz="2400" dirty="0"/>
              <a:t>(mayor(</a:t>
            </a:r>
            <a:r>
              <a:rPr lang="es-PE" sz="2400" dirty="0" err="1"/>
              <a:t>a,b</a:t>
            </a:r>
            <a:r>
              <a:rPr lang="es-PE" sz="2400" dirty="0" smtClean="0"/>
              <a:t>)))</a:t>
            </a:r>
            <a:endParaRPr lang="es-PE" sz="2400"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246961" y="2346889"/>
            <a:ext cx="4243742" cy="37370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66201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circle(in)">
                                      <p:cBhvr>
                                        <p:cTn id="25" dur="2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circle(in)">
                                      <p:cBhvr>
                                        <p:cTn id="30" dur="2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circle(in)">
                                      <p:cBhvr>
                                        <p:cTn id="35" dur="20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circle(in)">
                                      <p:cBhvr>
                                        <p:cTn id="40" dur="2000"/>
                                        <p:tgtEl>
                                          <p:spTgt spid="3">
                                            <p:txEl>
                                              <p:pRg st="4" end="4"/>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circle(in)">
                                      <p:cBhvr>
                                        <p:cTn id="43" dur="20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circle(in)">
                                      <p:cBhvr>
                                        <p:cTn id="48" dur="20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circle(in)">
                                      <p:cBhvr>
                                        <p:cTn id="53" dur="2000"/>
                                        <p:tgtEl>
                                          <p:spTgt spid="3">
                                            <p:txEl>
                                              <p:pRg st="7" end="7"/>
                                            </p:txEl>
                                          </p:spTgt>
                                        </p:tgtEl>
                                      </p:cBhvr>
                                    </p:animEffect>
                                  </p:childTnLst>
                                </p:cTn>
                              </p:par>
                              <p:par>
                                <p:cTn id="54" presetID="6" presetClass="entr" presetSubtype="16" fill="hold" nodeType="with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circle(in)">
                                      <p:cBhvr>
                                        <p:cTn id="56" dur="20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circle(in)">
                                      <p:cBhvr>
                                        <p:cTn id="61" dur="2000"/>
                                        <p:tgtEl>
                                          <p:spTgt spid="3">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circle(in)">
                                      <p:cBhvr>
                                        <p:cTn id="66" dur="2000"/>
                                        <p:tgtEl>
                                          <p:spTgt spid="3">
                                            <p:txEl>
                                              <p:pRg st="10" end="10"/>
                                            </p:txEl>
                                          </p:spTgt>
                                        </p:tgtEl>
                                      </p:cBhvr>
                                    </p:animEffect>
                                  </p:childTnLst>
                                </p:cTn>
                              </p:par>
                              <p:par>
                                <p:cTn id="67" presetID="6" presetClass="entr" presetSubtype="16" fill="hold" nodeType="with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circle(in)">
                                      <p:cBhvr>
                                        <p:cTn id="69" dur="2000"/>
                                        <p:tgtEl>
                                          <p:spTgt spid="3">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circle(in)">
                                      <p:cBhvr>
                                        <p:cTn id="74" dur="2000"/>
                                        <p:tgtEl>
                                          <p:spTgt spid="3">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down)">
                                      <p:cBhvr>
                                        <p:cTn id="79" dur="580">
                                          <p:stCondLst>
                                            <p:cond delay="0"/>
                                          </p:stCondLst>
                                        </p:cTn>
                                        <p:tgtEl>
                                          <p:spTgt spid="4"/>
                                        </p:tgtEl>
                                      </p:cBhvr>
                                    </p:animEffect>
                                    <p:anim calcmode="lin" valueType="num">
                                      <p:cBhvr>
                                        <p:cTn id="8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gtEl>
                                      </p:cBhvr>
                                      <p:to x="100000" y="60000"/>
                                    </p:animScale>
                                    <p:animScale>
                                      <p:cBhvr>
                                        <p:cTn id="86" dur="166" decel="50000">
                                          <p:stCondLst>
                                            <p:cond delay="676"/>
                                          </p:stCondLst>
                                        </p:cTn>
                                        <p:tgtEl>
                                          <p:spTgt spid="4"/>
                                        </p:tgtEl>
                                      </p:cBhvr>
                                      <p:to x="100000" y="100000"/>
                                    </p:animScale>
                                    <p:animScale>
                                      <p:cBhvr>
                                        <p:cTn id="87" dur="26">
                                          <p:stCondLst>
                                            <p:cond delay="1312"/>
                                          </p:stCondLst>
                                        </p:cTn>
                                        <p:tgtEl>
                                          <p:spTgt spid="4"/>
                                        </p:tgtEl>
                                      </p:cBhvr>
                                      <p:to x="100000" y="80000"/>
                                    </p:animScale>
                                    <p:animScale>
                                      <p:cBhvr>
                                        <p:cTn id="88" dur="166" decel="50000">
                                          <p:stCondLst>
                                            <p:cond delay="1338"/>
                                          </p:stCondLst>
                                        </p:cTn>
                                        <p:tgtEl>
                                          <p:spTgt spid="4"/>
                                        </p:tgtEl>
                                      </p:cBhvr>
                                      <p:to x="100000" y="100000"/>
                                    </p:animScale>
                                    <p:animScale>
                                      <p:cBhvr>
                                        <p:cTn id="89" dur="26">
                                          <p:stCondLst>
                                            <p:cond delay="1642"/>
                                          </p:stCondLst>
                                        </p:cTn>
                                        <p:tgtEl>
                                          <p:spTgt spid="4"/>
                                        </p:tgtEl>
                                      </p:cBhvr>
                                      <p:to x="100000" y="90000"/>
                                    </p:animScale>
                                    <p:animScale>
                                      <p:cBhvr>
                                        <p:cTn id="90" dur="166" decel="50000">
                                          <p:stCondLst>
                                            <p:cond delay="1668"/>
                                          </p:stCondLst>
                                        </p:cTn>
                                        <p:tgtEl>
                                          <p:spTgt spid="4"/>
                                        </p:tgtEl>
                                      </p:cBhvr>
                                      <p:to x="100000" y="100000"/>
                                    </p:animScale>
                                    <p:animScale>
                                      <p:cBhvr>
                                        <p:cTn id="91" dur="26">
                                          <p:stCondLst>
                                            <p:cond delay="1808"/>
                                          </p:stCondLst>
                                        </p:cTn>
                                        <p:tgtEl>
                                          <p:spTgt spid="4"/>
                                        </p:tgtEl>
                                      </p:cBhvr>
                                      <p:to x="100000" y="95000"/>
                                    </p:animScale>
                                    <p:animScale>
                                      <p:cBhvr>
                                        <p:cTn id="9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_corp_201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04C962F1-D308-4BC2-A59B-463E03880934}" vid="{5C5A6791-3381-4C54-ADB6-99208E4EC962}"/>
    </a:ext>
  </a:extLst>
</a:theme>
</file>

<file path=ppt/theme/theme2.xml><?xml version="1.0" encoding="utf-8"?>
<a:theme xmlns:a="http://schemas.openxmlformats.org/drawingml/2006/main" name="blanco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ppt/theme/theme3.xml><?xml version="1.0" encoding="utf-8"?>
<a:theme xmlns:a="http://schemas.openxmlformats.org/drawingml/2006/main" name="verde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ppt/theme/theme4.xml><?xml version="1.0" encoding="utf-8"?>
<a:theme xmlns:a="http://schemas.openxmlformats.org/drawingml/2006/main" name="amarillo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6092C70D-0B5D-43B6-94AF-CA86E5A99A66}" vid="{84C757C7-FE3E-41B3-A698-C26B0010DACC}"/>
    </a:ext>
  </a:extLst>
</a:theme>
</file>

<file path=ppt/theme/theme5.xml><?xml version="1.0" encoding="utf-8"?>
<a:theme xmlns:a="http://schemas.openxmlformats.org/drawingml/2006/main" name="azul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ppt/theme/theme6.xml><?xml version="1.0" encoding="utf-8"?>
<a:theme xmlns:a="http://schemas.openxmlformats.org/drawingml/2006/main" name="anaranjado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ppt/theme/theme7.xml><?xml version="1.0" encoding="utf-8"?>
<a:theme xmlns:a="http://schemas.openxmlformats.org/drawingml/2006/main" name="morado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ppt/theme/theme8.xml><?xml version="1.0" encoding="utf-8"?>
<a:theme xmlns:a="http://schemas.openxmlformats.org/drawingml/2006/main" name="rojo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docProps/app.xml><?xml version="1.0" encoding="utf-8"?>
<Properties xmlns="http://schemas.openxmlformats.org/officeDocument/2006/extended-properties" xmlns:vt="http://schemas.openxmlformats.org/officeDocument/2006/docPropsVTypes">
  <Template>tema_corp_2019</Template>
  <TotalTime>3171</TotalTime>
  <Words>1058</Words>
  <Application>Microsoft Office PowerPoint</Application>
  <PresentationFormat>Panorámica</PresentationFormat>
  <Paragraphs>192</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8</vt:i4>
      </vt:variant>
      <vt:variant>
        <vt:lpstr>Títulos de diapositiva</vt:lpstr>
      </vt:variant>
      <vt:variant>
        <vt:i4>25</vt:i4>
      </vt:variant>
    </vt:vector>
  </HeadingPairs>
  <TitlesOfParts>
    <vt:vector size="38" baseType="lpstr">
      <vt:lpstr>Stag Light</vt:lpstr>
      <vt:lpstr>Muller Regular</vt:lpstr>
      <vt:lpstr>Calibri</vt:lpstr>
      <vt:lpstr>Wingdings</vt:lpstr>
      <vt:lpstr>Arial</vt:lpstr>
      <vt:lpstr>tema_corp_2019</vt:lpstr>
      <vt:lpstr>blanco_corp</vt:lpstr>
      <vt:lpstr>verde_corp</vt:lpstr>
      <vt:lpstr>amarillo_corp</vt:lpstr>
      <vt:lpstr>azul_corp</vt:lpstr>
      <vt:lpstr>anaranjado_corp</vt:lpstr>
      <vt:lpstr>morado_corp</vt:lpstr>
      <vt:lpstr>rojo_corp</vt:lpstr>
      <vt:lpstr>FUNDAMENTOS DE PROGRAMACIÓN</vt:lpstr>
      <vt:lpstr>LOGRO DE APRENDIZAJE</vt:lpstr>
      <vt:lpstr>CONTENIDO</vt:lpstr>
      <vt:lpstr>CREACIÓN DE FUNCIONES </vt:lpstr>
      <vt:lpstr>Sintaxis en Pseint</vt:lpstr>
      <vt:lpstr>Sintaxis en Phyton</vt:lpstr>
      <vt:lpstr>Presentación de PowerPoint</vt:lpstr>
      <vt:lpstr>EJERCICIO 1: Utilizando funciones, muestre el mayor valor entre 2 números.</vt:lpstr>
      <vt:lpstr>Presentación de PowerPoint</vt:lpstr>
      <vt:lpstr>EJERCICIO 2: Usando funciones, ingresar un número y muestre el cuadrado del número.</vt:lpstr>
      <vt:lpstr>Presentación de PowerPoint</vt:lpstr>
      <vt:lpstr>EJERCICIO 3: Ingresar  la base y la altura de 10 terrenos rectangulares. Muestre el área y perímetro (utilizar funciones)</vt:lpstr>
      <vt:lpstr>Presentación de PowerPoint</vt:lpstr>
      <vt:lpstr>TUPLAS</vt:lpstr>
      <vt:lpstr>¿Cómo crear una tupla?</vt:lpstr>
      <vt:lpstr>¿Cómo usar una tupla?</vt:lpstr>
      <vt:lpstr>Presentación de PowerPoint</vt:lpstr>
      <vt:lpstr>Presentación de PowerPoint</vt:lpstr>
      <vt:lpstr>Comparación entre tuplas</vt:lpstr>
      <vt:lpstr>Presentación de PowerPoint</vt:lpstr>
      <vt:lpstr>Presentación de PowerPoint</vt:lpstr>
      <vt:lpstr>Presentación de PowerPoint</vt:lpstr>
      <vt:lpstr>EJERCICIO 1: Crear una tupla que almacene 3 palabras, muestre la posición de cada palabra , con la palabra respectivamente</vt:lpstr>
      <vt:lpstr>EJERCICIO 2: Utilizando 2 tuplas que almacene 2 números , obtener la distancia entre los 2 números (Uilizar funciones).</vt:lpstr>
      <vt:lpstr>EJERCICIO 3: Analizar la siguiente tupla, y  decir que datos se muestran: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Franco Ponce Silva</dc:creator>
  <cp:lastModifiedBy>CESPEDES</cp:lastModifiedBy>
  <cp:revision>430</cp:revision>
  <dcterms:created xsi:type="dcterms:W3CDTF">2018-11-28T19:57:05Z</dcterms:created>
  <dcterms:modified xsi:type="dcterms:W3CDTF">2019-02-15T04:45:05Z</dcterms:modified>
</cp:coreProperties>
</file>