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307" r:id="rId11"/>
    <p:sldId id="320" r:id="rId12"/>
    <p:sldId id="338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40" r:id="rId24"/>
    <p:sldId id="350" r:id="rId25"/>
    <p:sldId id="319" r:id="rId26"/>
    <p:sldId id="353" r:id="rId27"/>
    <p:sldId id="354" r:id="rId28"/>
    <p:sldId id="355" r:id="rId29"/>
    <p:sldId id="356" r:id="rId30"/>
    <p:sldId id="357" r:id="rId31"/>
    <p:sldId id="360" r:id="rId32"/>
    <p:sldId id="358" r:id="rId33"/>
    <p:sldId id="359" r:id="rId34"/>
  </p:sldIdLst>
  <p:sldSz cx="12192000" cy="6858000"/>
  <p:notesSz cx="6858000" cy="9144000"/>
  <p:embeddedFontLst>
    <p:embeddedFont>
      <p:font typeface="Stag Light" panose="02000603060000020004" charset="0"/>
      <p:regular r:id="rId35"/>
      <p:italic r:id="rId36"/>
    </p:embeddedFont>
    <p:embeddedFont>
      <p:font typeface="Muller Regular" charset="0"/>
      <p:regular r:id="rId37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9" d="100"/>
          <a:sy n="69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2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font" Target="fonts/font1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16/02/2019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7597462" cy="1057275"/>
          </a:xfrm>
        </p:spPr>
        <p:txBody>
          <a:bodyPr/>
          <a:lstStyle/>
          <a:p>
            <a:r>
              <a:rPr lang="es-PE" b="1" dirty="0" smtClean="0"/>
              <a:t>FUNDAMENTOS DE PROGRAMACIÓN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SEMANA 17: MANEJO DE FUNCIONES III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Método : </a:t>
            </a:r>
            <a:r>
              <a:rPr lang="es-PE" sz="4000" b="1" dirty="0" err="1" smtClean="0"/>
              <a:t>values</a:t>
            </a:r>
            <a:r>
              <a:rPr lang="es-PE" sz="4000" b="1" dirty="0" smtClean="0"/>
              <a:t>()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r>
              <a:rPr lang="es-PE" dirty="0"/>
              <a:t>D</a:t>
            </a:r>
            <a:r>
              <a:rPr lang="es-PE" dirty="0" smtClean="0"/>
              <a:t>evuelve </a:t>
            </a:r>
            <a:r>
              <a:rPr lang="es-PE" dirty="0"/>
              <a:t>una lista de valores.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7421" y="2769848"/>
            <a:ext cx="4709503" cy="3543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8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Para reemplazar valores :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Asignar un nuevo valor a una clave existente es simple: como los diccionarios son completamente mutables, no hay obstáculos para modificarlos.</a:t>
            </a: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3648" y="2047874"/>
            <a:ext cx="5109973" cy="361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0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Para agregar par clave - valor :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Agregar un nuevo par clave-valor a un diccionario es tan simple como cambiar un valor: solo tiene que asignar un valor a una nueva clave que no existía anteriormente.</a:t>
            </a:r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9650" y="2092568"/>
            <a:ext cx="5270134" cy="3622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Para eliminar par clave - valor :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 smtClean="0"/>
              <a:t>La </a:t>
            </a:r>
            <a:r>
              <a:rPr lang="es-PE" dirty="0"/>
              <a:t>eliminación de una clave siempre provocará la eliminación del valor asociado. Los valores no pueden existir sin sus claves.</a:t>
            </a:r>
          </a:p>
          <a:p>
            <a:pPr algn="just"/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1629" y="1960956"/>
            <a:ext cx="5103202" cy="3630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9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200" b="1" dirty="0"/>
              <a:t>Operaciones más habituales con diccionarios 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9217"/>
            <a:ext cx="10515600" cy="3921433"/>
          </a:xfrm>
        </p:spPr>
        <p:txBody>
          <a:bodyPr/>
          <a:lstStyle/>
          <a:p>
            <a:pPr algn="just"/>
            <a:r>
              <a:rPr lang="es-PE" b="1" dirty="0" err="1"/>
              <a:t>diccionario.get</a:t>
            </a:r>
            <a:r>
              <a:rPr lang="es-PE" b="1" dirty="0"/>
              <a:t>(‘</a:t>
            </a:r>
            <a:r>
              <a:rPr lang="es-PE" b="1" dirty="0" err="1"/>
              <a:t>key</a:t>
            </a:r>
            <a:r>
              <a:rPr lang="es-PE" b="1" dirty="0"/>
              <a:t>’)</a:t>
            </a:r>
            <a:r>
              <a:rPr lang="es-PE" dirty="0"/>
              <a:t>: Devuelve el valor que corresponde con la </a:t>
            </a:r>
            <a:r>
              <a:rPr lang="es-PE" dirty="0" err="1"/>
              <a:t>key</a:t>
            </a:r>
            <a:r>
              <a:rPr lang="es-PE" dirty="0"/>
              <a:t> introducida.</a:t>
            </a:r>
          </a:p>
          <a:p>
            <a:pPr algn="just"/>
            <a:r>
              <a:rPr lang="es-PE" b="1" dirty="0" err="1"/>
              <a:t>diccionario.pop</a:t>
            </a:r>
            <a:r>
              <a:rPr lang="es-PE" b="1" dirty="0"/>
              <a:t>(‘</a:t>
            </a:r>
            <a:r>
              <a:rPr lang="es-PE" b="1" dirty="0" err="1"/>
              <a:t>key</a:t>
            </a:r>
            <a:r>
              <a:rPr lang="es-PE" b="1" dirty="0"/>
              <a:t>’)</a:t>
            </a:r>
            <a:r>
              <a:rPr lang="es-PE" dirty="0"/>
              <a:t>: Devuelve el valor que corresponde con la </a:t>
            </a:r>
            <a:r>
              <a:rPr lang="es-PE" dirty="0" err="1"/>
              <a:t>key</a:t>
            </a:r>
            <a:r>
              <a:rPr lang="es-PE" dirty="0"/>
              <a:t> introducida, y luego borra la </a:t>
            </a:r>
            <a:r>
              <a:rPr lang="es-PE" dirty="0" err="1"/>
              <a:t>key</a:t>
            </a:r>
            <a:r>
              <a:rPr lang="es-PE" dirty="0"/>
              <a:t> y el valor.</a:t>
            </a:r>
          </a:p>
          <a:p>
            <a:pPr algn="just"/>
            <a:r>
              <a:rPr lang="es-PE" b="1" dirty="0" err="1"/>
              <a:t>diccionario.update</a:t>
            </a:r>
            <a:r>
              <a:rPr lang="es-PE" b="1" dirty="0"/>
              <a:t>({‘</a:t>
            </a:r>
            <a:r>
              <a:rPr lang="es-PE" b="1" dirty="0" err="1"/>
              <a:t>key</a:t>
            </a:r>
            <a:r>
              <a:rPr lang="es-PE" b="1" dirty="0"/>
              <a:t>’:’valor’})</a:t>
            </a:r>
            <a:r>
              <a:rPr lang="es-PE" dirty="0"/>
              <a:t>: Inserta una determinada </a:t>
            </a:r>
            <a:r>
              <a:rPr lang="es-PE" dirty="0" err="1"/>
              <a:t>key</a:t>
            </a:r>
            <a:r>
              <a:rPr lang="es-PE" dirty="0"/>
              <a:t> o actualiza su valor si ya existiera.</a:t>
            </a:r>
          </a:p>
          <a:p>
            <a:pPr algn="just"/>
            <a:r>
              <a:rPr lang="es-PE" b="1" dirty="0"/>
              <a:t>“</a:t>
            </a:r>
            <a:r>
              <a:rPr lang="es-PE" b="1" dirty="0" err="1"/>
              <a:t>key</a:t>
            </a:r>
            <a:r>
              <a:rPr lang="es-PE" b="1" dirty="0"/>
              <a:t>” </a:t>
            </a:r>
            <a:r>
              <a:rPr lang="es-PE" b="1" i="1" dirty="0"/>
              <a:t>in</a:t>
            </a:r>
            <a:r>
              <a:rPr lang="es-PE" b="1" dirty="0"/>
              <a:t> diccionario</a:t>
            </a:r>
            <a:r>
              <a:rPr lang="es-PE" dirty="0"/>
              <a:t>: Devuelve verdadero (True) o falso (False) si la </a:t>
            </a:r>
            <a:r>
              <a:rPr lang="es-PE" b="1" dirty="0" err="1"/>
              <a:t>key</a:t>
            </a:r>
            <a:r>
              <a:rPr lang="es-PE" dirty="0"/>
              <a:t> (no los valores) existe en el diccionario.</a:t>
            </a:r>
          </a:p>
          <a:p>
            <a:pPr algn="just"/>
            <a:r>
              <a:rPr lang="es-PE" b="1" dirty="0"/>
              <a:t>“</a:t>
            </a:r>
            <a:r>
              <a:rPr lang="es-PE" b="1" dirty="0" err="1"/>
              <a:t>definicion</a:t>
            </a:r>
            <a:r>
              <a:rPr lang="es-PE" b="1" dirty="0"/>
              <a:t>” in </a:t>
            </a:r>
            <a:r>
              <a:rPr lang="es-PE" b="1" dirty="0" err="1"/>
              <a:t>diccionario.values</a:t>
            </a:r>
            <a:r>
              <a:rPr lang="es-PE" b="1" dirty="0"/>
              <a:t>()</a:t>
            </a:r>
            <a:r>
              <a:rPr lang="es-PE" dirty="0"/>
              <a:t>: Devuelve verdadero (True) o falso (False) si </a:t>
            </a:r>
            <a:r>
              <a:rPr lang="es-PE" b="1" dirty="0"/>
              <a:t>definición </a:t>
            </a:r>
            <a:r>
              <a:rPr lang="es-PE" dirty="0"/>
              <a:t>existe en el diccionario (no como </a:t>
            </a:r>
            <a:r>
              <a:rPr lang="es-PE" dirty="0" err="1"/>
              <a:t>key</a:t>
            </a:r>
            <a:r>
              <a:rPr lang="es-PE" dirty="0"/>
              <a:t>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00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20789"/>
            <a:ext cx="9410699" cy="637221"/>
          </a:xfrm>
        </p:spPr>
        <p:txBody>
          <a:bodyPr/>
          <a:lstStyle/>
          <a:p>
            <a:r>
              <a:rPr lang="es-PE" b="1" dirty="0" smtClean="0"/>
              <a:t>Ejemplo: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992" y="1058010"/>
            <a:ext cx="8851192" cy="5676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845842" cy="637221"/>
          </a:xfrm>
        </p:spPr>
        <p:txBody>
          <a:bodyPr/>
          <a:lstStyle/>
          <a:p>
            <a:r>
              <a:rPr lang="es-PE" dirty="0" smtClean="0"/>
              <a:t>¿Cómo un diccionario y una </a:t>
            </a:r>
            <a:r>
              <a:rPr lang="es-PE" dirty="0" err="1" smtClean="0"/>
              <a:t>tupla</a:t>
            </a:r>
            <a:r>
              <a:rPr lang="es-PE" dirty="0" smtClean="0"/>
              <a:t> pueden  funcionar juntos?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Imaginemos el siguiente problema</a:t>
            </a:r>
            <a:r>
              <a:rPr lang="es-PE" b="1" dirty="0" smtClean="0"/>
              <a:t>:</a:t>
            </a:r>
          </a:p>
          <a:p>
            <a:pPr marL="0" indent="0">
              <a:buNone/>
            </a:pPr>
            <a:endParaRPr lang="es-PE" b="1" dirty="0"/>
          </a:p>
          <a:p>
            <a:pPr lvl="1" algn="just"/>
            <a:r>
              <a:rPr lang="es-PE" dirty="0"/>
              <a:t>N</a:t>
            </a:r>
            <a:r>
              <a:rPr lang="es-PE" dirty="0" smtClean="0"/>
              <a:t>ecesita </a:t>
            </a:r>
            <a:r>
              <a:rPr lang="es-PE" dirty="0"/>
              <a:t>un programa para evaluar los puntajes promedio de los </a:t>
            </a:r>
            <a:r>
              <a:rPr lang="es-PE" dirty="0" smtClean="0"/>
              <a:t>estudiantes.</a:t>
            </a:r>
            <a:endParaRPr lang="es-PE" dirty="0"/>
          </a:p>
          <a:p>
            <a:pPr lvl="1" algn="just"/>
            <a:r>
              <a:rPr lang="es-PE" dirty="0"/>
              <a:t>E</a:t>
            </a:r>
            <a:r>
              <a:rPr lang="es-PE" dirty="0" smtClean="0"/>
              <a:t>l </a:t>
            </a:r>
            <a:r>
              <a:rPr lang="es-PE" dirty="0"/>
              <a:t>programa debe pedir el nombre del estudiante, seguido de su puntaje </a:t>
            </a:r>
            <a:r>
              <a:rPr lang="es-PE" dirty="0" smtClean="0"/>
              <a:t>único.</a:t>
            </a:r>
            <a:endParaRPr lang="es-PE" dirty="0"/>
          </a:p>
          <a:p>
            <a:pPr lvl="1" algn="just"/>
            <a:r>
              <a:rPr lang="es-PE" dirty="0"/>
              <a:t>L</a:t>
            </a:r>
            <a:r>
              <a:rPr lang="es-PE" dirty="0" smtClean="0"/>
              <a:t>os </a:t>
            </a:r>
            <a:r>
              <a:rPr lang="es-PE" dirty="0"/>
              <a:t>nombres pueden ser ingresados ​​en cualquier </a:t>
            </a:r>
            <a:r>
              <a:rPr lang="es-PE" dirty="0" smtClean="0"/>
              <a:t>orden.</a:t>
            </a:r>
            <a:endParaRPr lang="es-PE" dirty="0"/>
          </a:p>
          <a:p>
            <a:pPr lvl="1" algn="just"/>
            <a:r>
              <a:rPr lang="es-PE" dirty="0"/>
              <a:t>I</a:t>
            </a:r>
            <a:r>
              <a:rPr lang="es-PE" dirty="0" smtClean="0"/>
              <a:t>ngresando </a:t>
            </a:r>
            <a:r>
              <a:rPr lang="es-PE" dirty="0"/>
              <a:t>un nombre vacío termina la entrada de los </a:t>
            </a:r>
            <a:r>
              <a:rPr lang="es-PE" dirty="0" smtClean="0"/>
              <a:t>datos.</a:t>
            </a:r>
            <a:endParaRPr lang="es-PE" dirty="0"/>
          </a:p>
          <a:p>
            <a:pPr lvl="1" algn="just"/>
            <a:r>
              <a:rPr lang="es-PE" dirty="0"/>
              <a:t>L</a:t>
            </a:r>
            <a:r>
              <a:rPr lang="es-PE" dirty="0" smtClean="0"/>
              <a:t>uego </a:t>
            </a:r>
            <a:r>
              <a:rPr lang="es-PE" dirty="0"/>
              <a:t>se debe emitir una lista de todos los nombres, junto con el puntaje promedio evaluado.</a:t>
            </a:r>
          </a:p>
        </p:txBody>
      </p:sp>
    </p:spTree>
    <p:extLst>
      <p:ext uri="{BB962C8B-B14F-4D97-AF65-F5344CB8AC3E}">
        <p14:creationId xmlns:p14="http://schemas.microsoft.com/office/powerpoint/2010/main" val="25641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Solución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4745" y="350446"/>
            <a:ext cx="6774378" cy="6035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8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3600" b="1" dirty="0" smtClean="0"/>
              <a:t>EJERCICIOS</a:t>
            </a: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137" y="2007935"/>
            <a:ext cx="11207786" cy="4285257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Ejercicio 1:</a:t>
            </a:r>
            <a:r>
              <a:rPr lang="es-PE" dirty="0" smtClean="0"/>
              <a:t>Crear un diccionario que almacene nombre y que le corresponde sus apellidos, de 5 alumnos. Luego , ingrese un nombre para que lo busque en el diccionario mostrando el nombre del alumno si está en el diccionario.</a:t>
            </a:r>
          </a:p>
          <a:p>
            <a:pPr marL="914400" lvl="2" indent="0">
              <a:buNone/>
            </a:pPr>
            <a:r>
              <a:rPr lang="es-PE" sz="2400" dirty="0">
                <a:solidFill>
                  <a:srgbClr val="FF0000"/>
                </a:solidFill>
              </a:rPr>
              <a:t>alumnos={}</a:t>
            </a:r>
          </a:p>
          <a:p>
            <a:pPr marL="914400" lvl="2" indent="0">
              <a:buNone/>
            </a:pPr>
            <a:r>
              <a:rPr lang="es-PE" sz="2400" dirty="0" err="1">
                <a:solidFill>
                  <a:srgbClr val="FF0000"/>
                </a:solidFill>
              </a:rPr>
              <a:t>for</a:t>
            </a:r>
            <a:r>
              <a:rPr lang="es-PE" sz="2400" dirty="0">
                <a:solidFill>
                  <a:srgbClr val="FF0000"/>
                </a:solidFill>
              </a:rPr>
              <a:t> i in </a:t>
            </a:r>
            <a:r>
              <a:rPr lang="es-PE" sz="2400" dirty="0" err="1">
                <a:solidFill>
                  <a:srgbClr val="FF0000"/>
                </a:solidFill>
              </a:rPr>
              <a:t>range</a:t>
            </a:r>
            <a:r>
              <a:rPr lang="es-PE" sz="2400" dirty="0">
                <a:solidFill>
                  <a:srgbClr val="FF0000"/>
                </a:solidFill>
              </a:rPr>
              <a:t>(5):</a:t>
            </a:r>
          </a:p>
          <a:p>
            <a:pPr marL="914400" lvl="2" indent="0">
              <a:buNone/>
            </a:pPr>
            <a:r>
              <a:rPr lang="es-PE" sz="2400" dirty="0">
                <a:solidFill>
                  <a:srgbClr val="FF0000"/>
                </a:solidFill>
              </a:rPr>
              <a:t>    nombre=input("Ingrese el nombre del alumno: ")</a:t>
            </a:r>
          </a:p>
          <a:p>
            <a:pPr marL="914400" lvl="2" indent="0">
              <a:buNone/>
            </a:pPr>
            <a:r>
              <a:rPr lang="es-PE" sz="2400" dirty="0">
                <a:solidFill>
                  <a:srgbClr val="FF0000"/>
                </a:solidFill>
              </a:rPr>
              <a:t>    apellidos=input("Ingrese los apellidos del alumno: ")</a:t>
            </a:r>
          </a:p>
          <a:p>
            <a:pPr marL="914400" lvl="2" indent="0">
              <a:buNone/>
            </a:pPr>
            <a:r>
              <a:rPr lang="es-PE" sz="2400" dirty="0">
                <a:solidFill>
                  <a:srgbClr val="FF0000"/>
                </a:solidFill>
              </a:rPr>
              <a:t>    alumnos[nombre]=apellidos</a:t>
            </a:r>
          </a:p>
          <a:p>
            <a:pPr marL="914400" lvl="2" indent="0">
              <a:buNone/>
            </a:pPr>
            <a:r>
              <a:rPr lang="es-PE" sz="2400" dirty="0" err="1">
                <a:solidFill>
                  <a:srgbClr val="FF0000"/>
                </a:solidFill>
              </a:rPr>
              <a:t>nom</a:t>
            </a:r>
            <a:r>
              <a:rPr lang="es-PE" sz="2400" dirty="0">
                <a:solidFill>
                  <a:srgbClr val="FF0000"/>
                </a:solidFill>
              </a:rPr>
              <a:t>=input("Ingrese el nombre del alumno a buscar:")</a:t>
            </a:r>
          </a:p>
          <a:p>
            <a:pPr marL="914400" lvl="2" indent="0">
              <a:buNone/>
            </a:pPr>
            <a:r>
              <a:rPr lang="es-PE" sz="2400" dirty="0" err="1">
                <a:solidFill>
                  <a:srgbClr val="FF0000"/>
                </a:solidFill>
              </a:rPr>
              <a:t>print</a:t>
            </a:r>
            <a:r>
              <a:rPr lang="es-PE" sz="2400" dirty="0">
                <a:solidFill>
                  <a:srgbClr val="FF0000"/>
                </a:solidFill>
              </a:rPr>
              <a:t>(alumnos)</a:t>
            </a:r>
          </a:p>
          <a:p>
            <a:pPr marL="914400" lvl="2" indent="0">
              <a:buNone/>
            </a:pPr>
            <a:r>
              <a:rPr lang="es-PE" sz="2400" dirty="0" err="1">
                <a:solidFill>
                  <a:srgbClr val="FF0000"/>
                </a:solidFill>
              </a:rPr>
              <a:t>print</a:t>
            </a:r>
            <a:r>
              <a:rPr lang="es-PE" sz="2400" dirty="0">
                <a:solidFill>
                  <a:srgbClr val="FF0000"/>
                </a:solidFill>
              </a:rPr>
              <a:t>(</a:t>
            </a:r>
            <a:r>
              <a:rPr lang="es-PE" sz="2400" dirty="0" err="1">
                <a:solidFill>
                  <a:srgbClr val="FF0000"/>
                </a:solidFill>
              </a:rPr>
              <a:t>alumnos.get</a:t>
            </a:r>
            <a:r>
              <a:rPr lang="es-PE" sz="2400" dirty="0">
                <a:solidFill>
                  <a:srgbClr val="FF0000"/>
                </a:solidFill>
              </a:rPr>
              <a:t>(</a:t>
            </a:r>
            <a:r>
              <a:rPr lang="es-PE" sz="2400" dirty="0" err="1">
                <a:solidFill>
                  <a:srgbClr val="FF0000"/>
                </a:solidFill>
              </a:rPr>
              <a:t>nom</a:t>
            </a:r>
            <a:r>
              <a:rPr lang="es-PE" sz="2400" dirty="0">
                <a:solidFill>
                  <a:srgbClr val="FF0000"/>
                </a:solidFill>
              </a:rPr>
              <a:t>))</a:t>
            </a:r>
            <a:endParaRPr lang="es-PE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Salida 1: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9555" y="1787856"/>
            <a:ext cx="8508839" cy="4885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LOGRO DE APRENDIZAJE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Crear y utilizar Diccionarios, para solucionar problemas por medio de </a:t>
            </a:r>
            <a:r>
              <a:rPr lang="es-ES" dirty="0" err="1" smtClean="0"/>
              <a:t>Phyton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597" y="272957"/>
            <a:ext cx="9943531" cy="1249340"/>
          </a:xfrm>
        </p:spPr>
        <p:txBody>
          <a:bodyPr/>
          <a:lstStyle/>
          <a:p>
            <a:pPr algn="just"/>
            <a:r>
              <a:rPr lang="es-PE" sz="2400" b="1" dirty="0" smtClean="0">
                <a:solidFill>
                  <a:srgbClr val="FF0000"/>
                </a:solidFill>
              </a:rPr>
              <a:t>Ejercicio2</a:t>
            </a:r>
            <a:r>
              <a:rPr lang="es-PE" sz="2400" b="1" dirty="0" smtClean="0">
                <a:solidFill>
                  <a:srgbClr val="FF0000"/>
                </a:solidFill>
              </a:rPr>
              <a:t>: </a:t>
            </a:r>
            <a:r>
              <a:rPr lang="es-PE" sz="2400" dirty="0"/>
              <a:t>En el bloque principal del programa definir un diccionario que almacene los nombres de </a:t>
            </a:r>
            <a:r>
              <a:rPr lang="es-PE" sz="2400" dirty="0" smtClean="0"/>
              <a:t>países </a:t>
            </a:r>
            <a:r>
              <a:rPr lang="es-PE" sz="2400" dirty="0"/>
              <a:t>como clave y como valor la cantidad de habitantes. Implementar una función para mostrar cada clave y valor.</a:t>
            </a: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898" y="2347555"/>
            <a:ext cx="11778018" cy="392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b="1" dirty="0" err="1">
                <a:solidFill>
                  <a:srgbClr val="FF0000"/>
                </a:solidFill>
              </a:rPr>
              <a:t>def</a:t>
            </a:r>
            <a:r>
              <a:rPr lang="es-PE" sz="2000" b="1" dirty="0">
                <a:solidFill>
                  <a:srgbClr val="FF0000"/>
                </a:solidFill>
              </a:rPr>
              <a:t> imprimir(</a:t>
            </a:r>
            <a:r>
              <a:rPr lang="es-PE" sz="2000" b="1" dirty="0" err="1">
                <a:solidFill>
                  <a:srgbClr val="FF0000"/>
                </a:solidFill>
              </a:rPr>
              <a:t>paises</a:t>
            </a:r>
            <a:r>
              <a:rPr lang="es-PE" sz="2000" b="1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    </a:t>
            </a:r>
            <a:r>
              <a:rPr lang="es-PE" sz="2000" dirty="0" err="1">
                <a:solidFill>
                  <a:srgbClr val="FF0000"/>
                </a:solidFill>
              </a:rPr>
              <a:t>for</a:t>
            </a:r>
            <a:r>
              <a:rPr lang="es-PE" sz="2000" dirty="0">
                <a:solidFill>
                  <a:srgbClr val="FF0000"/>
                </a:solidFill>
              </a:rPr>
              <a:t> clave in </a:t>
            </a:r>
            <a:r>
              <a:rPr lang="es-PE" sz="2000" dirty="0" err="1">
                <a:solidFill>
                  <a:srgbClr val="FF0000"/>
                </a:solidFill>
              </a:rPr>
              <a:t>paises</a:t>
            </a:r>
            <a:r>
              <a:rPr lang="es-PE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        </a:t>
            </a:r>
            <a:r>
              <a:rPr lang="es-PE" sz="2000" dirty="0" err="1">
                <a:solidFill>
                  <a:srgbClr val="FF0000"/>
                </a:solidFill>
              </a:rPr>
              <a:t>print</a:t>
            </a:r>
            <a:r>
              <a:rPr lang="es-PE" sz="2000" dirty="0">
                <a:solidFill>
                  <a:srgbClr val="FF0000"/>
                </a:solidFill>
              </a:rPr>
              <a:t>(clave, </a:t>
            </a:r>
            <a:r>
              <a:rPr lang="es-PE" sz="2000" dirty="0" err="1">
                <a:solidFill>
                  <a:srgbClr val="FF0000"/>
                </a:solidFill>
              </a:rPr>
              <a:t>paises</a:t>
            </a:r>
            <a:r>
              <a:rPr lang="es-PE" sz="2000" dirty="0">
                <a:solidFill>
                  <a:srgbClr val="FF0000"/>
                </a:solidFill>
              </a:rPr>
              <a:t>[clave])</a:t>
            </a:r>
          </a:p>
          <a:p>
            <a:pPr marL="0" indent="0">
              <a:buNone/>
            </a:pPr>
            <a:endParaRPr lang="es-P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PE" sz="2000" b="1" dirty="0">
                <a:solidFill>
                  <a:srgbClr val="FF0000"/>
                </a:solidFill>
              </a:rPr>
              <a:t># bloque principal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FF0000"/>
                </a:solidFill>
              </a:rPr>
              <a:t>paises</a:t>
            </a:r>
            <a:r>
              <a:rPr lang="es-PE" sz="2000" dirty="0">
                <a:solidFill>
                  <a:srgbClr val="FF0000"/>
                </a:solidFill>
              </a:rPr>
              <a:t>={"Argentina":40000000, "España":46000000, "Brasil":190000000, "Uruguay": 3400000,"Perú":32000000}</a:t>
            </a:r>
          </a:p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imprimir(</a:t>
            </a:r>
            <a:r>
              <a:rPr lang="es-PE" sz="2000" dirty="0" err="1">
                <a:solidFill>
                  <a:srgbClr val="FF0000"/>
                </a:solidFill>
              </a:rPr>
              <a:t>paises</a:t>
            </a:r>
            <a:r>
              <a:rPr lang="es-PE" sz="2000" dirty="0">
                <a:solidFill>
                  <a:srgbClr val="FF0000"/>
                </a:solidFill>
              </a:rPr>
              <a:t>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Salida 2: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6178" y="2033019"/>
            <a:ext cx="9826198" cy="447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8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6801"/>
            <a:ext cx="11905397" cy="1364776"/>
          </a:xfrm>
        </p:spPr>
        <p:txBody>
          <a:bodyPr/>
          <a:lstStyle/>
          <a:p>
            <a:r>
              <a:rPr lang="es-PE" sz="1800" b="1" dirty="0" smtClean="0">
                <a:solidFill>
                  <a:srgbClr val="FF0000"/>
                </a:solidFill>
              </a:rPr>
              <a:t>Ejercicio3</a:t>
            </a:r>
            <a:r>
              <a:rPr lang="es-PE" sz="1800" b="1" dirty="0" smtClean="0">
                <a:solidFill>
                  <a:srgbClr val="FF0000"/>
                </a:solidFill>
              </a:rPr>
              <a:t>:</a:t>
            </a:r>
            <a:r>
              <a:rPr lang="es-PE" sz="1800" b="1" dirty="0" smtClean="0"/>
              <a:t> </a:t>
            </a:r>
            <a:r>
              <a:rPr lang="es-PE" sz="1800" dirty="0"/>
              <a:t>Desarrollar una aplicación que nos permita crear un diccionario ingles/castellano. La clave es la palabra en ingles y el valor es la palabra en </a:t>
            </a:r>
            <a:r>
              <a:rPr lang="es-PE" sz="1800" dirty="0" smtClean="0"/>
              <a:t>castellano(Controlar el ingreso con la </a:t>
            </a:r>
            <a:r>
              <a:rPr lang="es-PE" sz="1800" dirty="0" err="1" smtClean="0"/>
              <a:t>letra:”s</a:t>
            </a:r>
            <a:r>
              <a:rPr lang="es-PE" sz="1800" dirty="0" smtClean="0"/>
              <a:t>” y para finalizar la </a:t>
            </a:r>
            <a:r>
              <a:rPr lang="es-PE" sz="1800" dirty="0" err="1" smtClean="0"/>
              <a:t>letra:”n</a:t>
            </a:r>
            <a:r>
              <a:rPr lang="es-PE" sz="1800" dirty="0" smtClean="0"/>
              <a:t>”. Crear </a:t>
            </a:r>
            <a:r>
              <a:rPr lang="es-PE" sz="1800" dirty="0"/>
              <a:t>las siguientes funciones:</a:t>
            </a:r>
            <a:r>
              <a:rPr lang="es-PE" sz="1800" dirty="0"/>
              <a:t/>
            </a:r>
            <a:br>
              <a:rPr lang="es-PE" sz="1800" dirty="0"/>
            </a:br>
            <a:r>
              <a:rPr lang="es-PE" sz="1800" dirty="0" smtClean="0"/>
              <a:t>1) Cargar el diccionario.</a:t>
            </a:r>
            <a:br>
              <a:rPr lang="es-PE" sz="1800" dirty="0" smtClean="0"/>
            </a:br>
            <a:r>
              <a:rPr lang="es-PE" sz="1800" dirty="0" smtClean="0"/>
              <a:t>2) Listado completo del diccionario.</a:t>
            </a:r>
            <a:br>
              <a:rPr lang="es-PE" sz="1800" dirty="0" smtClean="0"/>
            </a:br>
            <a:r>
              <a:rPr lang="es-PE" sz="1800" dirty="0" smtClean="0"/>
              <a:t>3) Ingresar por teclado una palabra en ingles y si existe en el diccionario mostrar su traducción.</a:t>
            </a:r>
            <a:endParaRPr lang="es-PE" sz="1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1334" y="1828940"/>
            <a:ext cx="10515600" cy="50290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rgbClr val="FF0000"/>
                </a:solidFill>
              </a:rPr>
              <a:t>def</a:t>
            </a:r>
            <a:r>
              <a:rPr lang="es-PE" b="1" dirty="0" smtClean="0">
                <a:solidFill>
                  <a:srgbClr val="FF0000"/>
                </a:solidFill>
              </a:rPr>
              <a:t> cargar():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diccionario={}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continuar="s"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</a:t>
            </a:r>
            <a:r>
              <a:rPr lang="es-PE" dirty="0" err="1" smtClean="0">
                <a:solidFill>
                  <a:srgbClr val="FF0000"/>
                </a:solidFill>
              </a:rPr>
              <a:t>while</a:t>
            </a:r>
            <a:r>
              <a:rPr lang="es-PE" dirty="0" smtClean="0">
                <a:solidFill>
                  <a:srgbClr val="FF0000"/>
                </a:solidFill>
              </a:rPr>
              <a:t> continuar=="s" </a:t>
            </a:r>
            <a:r>
              <a:rPr lang="es-PE" dirty="0" err="1" smtClean="0">
                <a:solidFill>
                  <a:srgbClr val="FF0000"/>
                </a:solidFill>
              </a:rPr>
              <a:t>or</a:t>
            </a:r>
            <a:r>
              <a:rPr lang="es-PE" dirty="0" smtClean="0">
                <a:solidFill>
                  <a:srgbClr val="FF0000"/>
                </a:solidFill>
              </a:rPr>
              <a:t> continuar=="S":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    </a:t>
            </a:r>
            <a:r>
              <a:rPr lang="es-PE" dirty="0" err="1" smtClean="0">
                <a:solidFill>
                  <a:srgbClr val="FF0000"/>
                </a:solidFill>
              </a:rPr>
              <a:t>castellan</a:t>
            </a:r>
            <a:r>
              <a:rPr lang="es-PE" dirty="0" smtClean="0">
                <a:solidFill>
                  <a:srgbClr val="FF0000"/>
                </a:solidFill>
              </a:rPr>
              <a:t>=input("Ingrese palabra en castellano:")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    </a:t>
            </a:r>
            <a:r>
              <a:rPr lang="es-PE" dirty="0" err="1">
                <a:solidFill>
                  <a:srgbClr val="FF0000"/>
                </a:solidFill>
              </a:rPr>
              <a:t>ing</a:t>
            </a:r>
            <a:r>
              <a:rPr lang="es-PE" dirty="0">
                <a:solidFill>
                  <a:srgbClr val="FF0000"/>
                </a:solidFill>
              </a:rPr>
              <a:t>=input("Ingrese palabra en ingles:")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    diccionario[</a:t>
            </a:r>
            <a:r>
              <a:rPr lang="es-PE" dirty="0" err="1">
                <a:solidFill>
                  <a:srgbClr val="FF0000"/>
                </a:solidFill>
              </a:rPr>
              <a:t>ing</a:t>
            </a:r>
            <a:r>
              <a:rPr lang="es-PE" dirty="0">
                <a:solidFill>
                  <a:srgbClr val="FF0000"/>
                </a:solidFill>
              </a:rPr>
              <a:t>]=</a:t>
            </a:r>
            <a:r>
              <a:rPr lang="es-PE" dirty="0" err="1">
                <a:solidFill>
                  <a:srgbClr val="FF0000"/>
                </a:solidFill>
              </a:rPr>
              <a:t>castellan</a:t>
            </a:r>
            <a:endParaRPr lang="es-PE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    continuar=input("Quiere cargar otra palabra, ingresar:[s/n] :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</a:t>
            </a:r>
            <a:r>
              <a:rPr lang="es-PE" dirty="0" err="1">
                <a:solidFill>
                  <a:srgbClr val="FF0000"/>
                </a:solidFill>
              </a:rPr>
              <a:t>return</a:t>
            </a:r>
            <a:r>
              <a:rPr lang="es-PE" dirty="0">
                <a:solidFill>
                  <a:srgbClr val="FF0000"/>
                </a:solidFill>
              </a:rPr>
              <a:t> diccionario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PE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rgbClr val="FF0000"/>
                </a:solidFill>
              </a:rPr>
              <a:t>def</a:t>
            </a:r>
            <a:r>
              <a:rPr lang="es-PE" b="1" dirty="0" smtClean="0">
                <a:solidFill>
                  <a:srgbClr val="FF0000"/>
                </a:solidFill>
              </a:rPr>
              <a:t> imprimir(diccionario):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smtClean="0">
                <a:solidFill>
                  <a:srgbClr val="FF0000"/>
                </a:solidFill>
              </a:rPr>
              <a:t>    </a:t>
            </a:r>
            <a:r>
              <a:rPr lang="es-PE" dirty="0" err="1">
                <a:solidFill>
                  <a:srgbClr val="FF0000"/>
                </a:solidFill>
              </a:rPr>
              <a:t>print</a:t>
            </a:r>
            <a:r>
              <a:rPr lang="es-PE" dirty="0">
                <a:solidFill>
                  <a:srgbClr val="FF0000"/>
                </a:solidFill>
              </a:rPr>
              <a:t>("Listado completo del diccionario")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</a:t>
            </a:r>
            <a:r>
              <a:rPr lang="es-PE" dirty="0" err="1">
                <a:solidFill>
                  <a:srgbClr val="FF0000"/>
                </a:solidFill>
              </a:rPr>
              <a:t>for</a:t>
            </a:r>
            <a:r>
              <a:rPr lang="es-PE" dirty="0">
                <a:solidFill>
                  <a:srgbClr val="FF0000"/>
                </a:solidFill>
              </a:rPr>
              <a:t> ingles in diccionario: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    </a:t>
            </a:r>
            <a:r>
              <a:rPr lang="es-PE" dirty="0" err="1">
                <a:solidFill>
                  <a:srgbClr val="FF0000"/>
                </a:solidFill>
              </a:rPr>
              <a:t>print</a:t>
            </a:r>
            <a:r>
              <a:rPr lang="es-PE" dirty="0">
                <a:solidFill>
                  <a:srgbClr val="FF0000"/>
                </a:solidFill>
              </a:rPr>
              <a:t>(</a:t>
            </a:r>
            <a:r>
              <a:rPr lang="es-PE" dirty="0" err="1">
                <a:solidFill>
                  <a:srgbClr val="FF0000"/>
                </a:solidFill>
              </a:rPr>
              <a:t>ingles,diccionario</a:t>
            </a:r>
            <a:r>
              <a:rPr lang="es-PE" dirty="0">
                <a:solidFill>
                  <a:srgbClr val="FF0000"/>
                </a:solidFill>
              </a:rPr>
              <a:t>[ingles])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PE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b="1" dirty="0" err="1">
                <a:solidFill>
                  <a:srgbClr val="FF0000"/>
                </a:solidFill>
              </a:rPr>
              <a:t>def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consultarpalabra</a:t>
            </a:r>
            <a:r>
              <a:rPr lang="es-PE" b="1" dirty="0">
                <a:solidFill>
                  <a:srgbClr val="FF0000"/>
                </a:solidFill>
              </a:rPr>
              <a:t>(diccionario):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palabra=input("Ingrese la palabra en ingles a consultar:")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</a:t>
            </a:r>
            <a:r>
              <a:rPr lang="es-PE" dirty="0" err="1">
                <a:solidFill>
                  <a:srgbClr val="FF0000"/>
                </a:solidFill>
              </a:rPr>
              <a:t>if</a:t>
            </a:r>
            <a:r>
              <a:rPr lang="es-PE" dirty="0">
                <a:solidFill>
                  <a:srgbClr val="FF0000"/>
                </a:solidFill>
              </a:rPr>
              <a:t> palabra in diccionario: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            </a:t>
            </a:r>
            <a:r>
              <a:rPr lang="es-PE" dirty="0" err="1">
                <a:solidFill>
                  <a:srgbClr val="FF0000"/>
                </a:solidFill>
              </a:rPr>
              <a:t>print</a:t>
            </a:r>
            <a:r>
              <a:rPr lang="es-PE" dirty="0">
                <a:solidFill>
                  <a:srgbClr val="FF0000"/>
                </a:solidFill>
              </a:rPr>
              <a:t>("En castellano </a:t>
            </a:r>
            <a:r>
              <a:rPr lang="es-PE" dirty="0" err="1">
                <a:solidFill>
                  <a:srgbClr val="FF0000"/>
                </a:solidFill>
              </a:rPr>
              <a:t>significa:",diccionario</a:t>
            </a:r>
            <a:r>
              <a:rPr lang="es-PE" dirty="0">
                <a:solidFill>
                  <a:srgbClr val="FF0000"/>
                </a:solidFill>
              </a:rPr>
              <a:t>[palabra])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PE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# bloque principal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diccionario=cargar()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>
                <a:solidFill>
                  <a:srgbClr val="FF0000"/>
                </a:solidFill>
              </a:rPr>
              <a:t>imprimir(diccionario)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dirty="0" err="1">
                <a:solidFill>
                  <a:srgbClr val="FF0000"/>
                </a:solidFill>
              </a:rPr>
              <a:t>consultarpalabra</a:t>
            </a:r>
            <a:r>
              <a:rPr lang="es-PE" dirty="0">
                <a:solidFill>
                  <a:srgbClr val="FF0000"/>
                </a:solidFill>
              </a:rPr>
              <a:t>(diccionario)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Salida 3: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1959" y="862491"/>
            <a:ext cx="7209029" cy="585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EJERCICIO PROPUESTO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36" y="1961489"/>
            <a:ext cx="11734800" cy="3921433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Crear un diccionario en Python que defina como clave el número de documento de una persona y como valor un </a:t>
            </a:r>
            <a:r>
              <a:rPr lang="es-PE" dirty="0" err="1"/>
              <a:t>string</a:t>
            </a:r>
            <a:r>
              <a:rPr lang="es-PE" dirty="0"/>
              <a:t> con su nombre.</a:t>
            </a:r>
            <a:br>
              <a:rPr lang="es-PE" dirty="0"/>
            </a:br>
            <a:r>
              <a:rPr lang="es-PE" dirty="0"/>
              <a:t>Desarrollar las siguientes funciones</a:t>
            </a:r>
            <a:r>
              <a:rPr lang="es-PE" dirty="0" smtClean="0"/>
              <a:t>:</a:t>
            </a:r>
          </a:p>
          <a:p>
            <a:pPr marL="0" indent="0">
              <a:buNone/>
            </a:pPr>
            <a:r>
              <a:rPr lang="es-PE" dirty="0"/>
              <a:t/>
            </a:r>
            <a:br>
              <a:rPr lang="es-PE" dirty="0"/>
            </a:br>
            <a:r>
              <a:rPr lang="es-PE" b="1" dirty="0">
                <a:solidFill>
                  <a:srgbClr val="FF0000"/>
                </a:solidFill>
              </a:rPr>
              <a:t>1) Cargar por teclado los datos de 4 personas.</a:t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2) Listado completo del diccionario.</a:t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3) Consulta del nombre de una persona ingresando su número de documento.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26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Algunos usos de </a:t>
            </a:r>
            <a:r>
              <a:rPr lang="es-PE" b="1" dirty="0" smtClean="0"/>
              <a:t>diccionarios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Los diccionarios son una herramienta muy versátil. Se puede utilizar un diccionario, por ejemplo, para contar cuántas apariciones de cada palabra hay en un texto, o cuántas apariciones de cada letra.</a:t>
            </a:r>
          </a:p>
          <a:p>
            <a:pPr algn="just"/>
            <a:r>
              <a:rPr lang="es-PE" dirty="0"/>
              <a:t>Es posible utilizar un diccionario, también, para tener una agenda donde la clave es el nombre de la persona, y el valor es una lista con los datos correspondientes a esa persona.</a:t>
            </a:r>
          </a:p>
          <a:p>
            <a:pPr algn="just"/>
            <a:r>
              <a:rPr lang="es-PE" dirty="0"/>
              <a:t>También podría utilizarse un diccionario para mantener los datos de los alumnos inscritos en una materia. Siendo la clave el número de padrón, y el valor una lista con todas las notas asociadas a ese alumno.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53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RESUMEN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Los diccionarios (llamados </a:t>
            </a:r>
            <a:r>
              <a:rPr lang="es-PE" dirty="0" err="1"/>
              <a:t>arrays</a:t>
            </a:r>
            <a:r>
              <a:rPr lang="es-PE" dirty="0"/>
              <a:t> asociativos o tablas de hash en otros lenguajes), son una estructura de datos muy poderosa, que permite asociar un valor a una clave.</a:t>
            </a:r>
          </a:p>
          <a:p>
            <a:pPr algn="just"/>
            <a:r>
              <a:rPr lang="es-PE" dirty="0"/>
              <a:t>Las claves deben ser de tipo inmutable, los valores pueden ser de cualquier tipo.</a:t>
            </a:r>
          </a:p>
          <a:p>
            <a:pPr algn="just"/>
            <a:r>
              <a:rPr lang="es-PE" dirty="0"/>
              <a:t>Los diccionarios no están ordenados. Si bien se los puede recorrer, el orden en el que se tomarán los elementos no está determinado.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78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200" b="1" dirty="0" smtClean="0"/>
              <a:t>CONTENIDO</a:t>
            </a:r>
            <a:endParaRPr lang="es-PE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 smtClean="0"/>
              <a:t>¿Qué es un diccionario?</a:t>
            </a:r>
          </a:p>
          <a:p>
            <a:r>
              <a:rPr lang="es-PE" sz="3200" dirty="0" smtClean="0"/>
              <a:t>¿Cómo hacer un diccionario?</a:t>
            </a:r>
          </a:p>
          <a:p>
            <a:r>
              <a:rPr lang="es-PE" sz="3200" dirty="0" smtClean="0"/>
              <a:t>¿Cómo usar  un diccionario?</a:t>
            </a:r>
          </a:p>
          <a:p>
            <a:r>
              <a:rPr lang="es-PE" sz="3200" dirty="0" smtClean="0"/>
              <a:t>¿Cómo un diccionario y una </a:t>
            </a:r>
            <a:r>
              <a:rPr lang="es-PE" sz="3200" dirty="0" err="1" smtClean="0"/>
              <a:t>tupla</a:t>
            </a:r>
            <a:r>
              <a:rPr lang="es-PE" sz="3200" dirty="0" smtClean="0"/>
              <a:t> pueden funcionar juntos?</a:t>
            </a:r>
          </a:p>
        </p:txBody>
      </p:sp>
    </p:spTree>
    <p:extLst>
      <p:ext uri="{BB962C8B-B14F-4D97-AF65-F5344CB8AC3E}">
        <p14:creationId xmlns:p14="http://schemas.microsoft.com/office/powerpoint/2010/main" val="877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0134"/>
            <a:ext cx="9410699" cy="637221"/>
          </a:xfrm>
        </p:spPr>
        <p:txBody>
          <a:bodyPr/>
          <a:lstStyle/>
          <a:p>
            <a:r>
              <a:rPr lang="es-PE" dirty="0" smtClean="0"/>
              <a:t>¿Qué es un diccionario?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93" y="2276909"/>
            <a:ext cx="6797880" cy="392143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El </a:t>
            </a:r>
            <a:r>
              <a:rPr lang="es-PE" dirty="0"/>
              <a:t>diccionario es otra estructura de datos de Python.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No </a:t>
            </a:r>
            <a:r>
              <a:rPr lang="es-PE" dirty="0"/>
              <a:t>es un tipo de secuencia (pero se puede adaptar fácilmente al procesamiento de secuencias) y es </a:t>
            </a:r>
            <a:r>
              <a:rPr lang="es-PE" dirty="0" smtClean="0"/>
              <a:t>mutable.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Es </a:t>
            </a:r>
            <a:r>
              <a:rPr lang="es-PE" dirty="0"/>
              <a:t>un conjunto de pares clave-valor. </a:t>
            </a:r>
            <a:endParaRPr lang="es-PE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Cada </a:t>
            </a:r>
            <a:r>
              <a:rPr lang="es-PE" dirty="0">
                <a:solidFill>
                  <a:srgbClr val="FF0000"/>
                </a:solidFill>
              </a:rPr>
              <a:t>clave debe ser única; no es posible tener más de una clave del mismo </a:t>
            </a:r>
            <a:r>
              <a:rPr lang="es-PE" dirty="0" smtClean="0">
                <a:solidFill>
                  <a:srgbClr val="FF0000"/>
                </a:solidFill>
              </a:rPr>
              <a:t>valor.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FF0000"/>
                </a:solidFill>
              </a:rPr>
              <a:t>Una </a:t>
            </a:r>
            <a:r>
              <a:rPr lang="es-PE" dirty="0">
                <a:solidFill>
                  <a:srgbClr val="FF0000"/>
                </a:solidFill>
              </a:rPr>
              <a:t>clave puede ser datos de cualquier tipo: puede ser un número (entero o flotante), o incluso una </a:t>
            </a:r>
            <a:r>
              <a:rPr lang="es-PE" dirty="0" smtClean="0">
                <a:solidFill>
                  <a:srgbClr val="FF0000"/>
                </a:solidFill>
              </a:rPr>
              <a:t>cadena</a:t>
            </a:r>
            <a:endParaRPr lang="es-PE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Un </a:t>
            </a:r>
            <a:r>
              <a:rPr lang="es-PE" dirty="0"/>
              <a:t>diccionario no es una lista: una lista contiene un conjunto de valores numerados, mientras que un diccionario contiene pares de </a:t>
            </a:r>
            <a:r>
              <a:rPr lang="es-PE" dirty="0" smtClean="0"/>
              <a:t>valores.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6688" y="3627897"/>
            <a:ext cx="3767934" cy="751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hacer un diccionario?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Sintaxis: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err="1"/>
              <a:t>Nom_diccionario</a:t>
            </a:r>
            <a:r>
              <a:rPr lang="es-PE" dirty="0"/>
              <a:t>={clave1:valor1,clave2:valor2,clave3:valor3,………}</a:t>
            </a:r>
          </a:p>
          <a:p>
            <a:r>
              <a:rPr lang="es-PE" dirty="0" smtClean="0"/>
              <a:t>Ejemplos: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944" y="3160566"/>
            <a:ext cx="4352493" cy="3534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 usar un diccionario?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6"/>
            <a:ext cx="3138055" cy="2790620"/>
          </a:xfrm>
        </p:spPr>
        <p:txBody>
          <a:bodyPr/>
          <a:lstStyle/>
          <a:p>
            <a:pPr algn="just"/>
            <a:r>
              <a:rPr lang="es-PE" dirty="0" smtClean="0"/>
              <a:t>Si </a:t>
            </a:r>
            <a:r>
              <a:rPr lang="es-PE" dirty="0"/>
              <a:t>desea obtener alguno de los valores, debe entregar un valor de clave </a:t>
            </a:r>
            <a:r>
              <a:rPr lang="es-PE" dirty="0" smtClean="0"/>
              <a:t>válido, </a:t>
            </a:r>
            <a:r>
              <a:rPr lang="es-PE" dirty="0"/>
              <a:t>las teclas distinguen entre </a:t>
            </a:r>
            <a:r>
              <a:rPr lang="es-PE" dirty="0" smtClean="0"/>
              <a:t>mayúsculas </a:t>
            </a:r>
            <a:r>
              <a:rPr lang="es-PE" dirty="0"/>
              <a:t>y </a:t>
            </a:r>
            <a:r>
              <a:rPr lang="es-PE" dirty="0" smtClean="0"/>
              <a:t>minúsculas.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8205" y="1975343"/>
            <a:ext cx="4714963" cy="3774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34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5756564" cy="3921433"/>
          </a:xfrm>
        </p:spPr>
        <p:txBody>
          <a:bodyPr/>
          <a:lstStyle/>
          <a:p>
            <a:r>
              <a:rPr lang="es-PE" b="1" dirty="0" smtClean="0"/>
              <a:t>Otra forma de usar los datos del diccionario</a:t>
            </a:r>
          </a:p>
          <a:p>
            <a:pPr marL="0" indent="0" algn="just">
              <a:buNone/>
            </a:pPr>
            <a:r>
              <a:rPr lang="es-PE" dirty="0" smtClean="0"/>
              <a:t>	El </a:t>
            </a:r>
            <a:r>
              <a:rPr lang="es-PE" dirty="0"/>
              <a:t>operador interno, junto con </a:t>
            </a:r>
            <a:r>
              <a:rPr lang="es-PE" dirty="0" smtClean="0"/>
              <a:t>	su </a:t>
            </a:r>
            <a:r>
              <a:rPr lang="es-PE" dirty="0"/>
              <a:t>compañero, no interno, </a:t>
            </a:r>
            <a:r>
              <a:rPr lang="es-PE" dirty="0" smtClean="0"/>
              <a:t>	puede </a:t>
            </a:r>
            <a:r>
              <a:rPr lang="es-PE" dirty="0"/>
              <a:t>salvar esta situación.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2582" y="2011073"/>
            <a:ext cx="5132268" cy="3960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9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Método : </a:t>
            </a:r>
            <a:r>
              <a:rPr lang="es-PE" sz="4000" b="1" dirty="0" err="1" smtClean="0"/>
              <a:t>keys</a:t>
            </a:r>
            <a:r>
              <a:rPr lang="es-PE" sz="4000" b="1" dirty="0" smtClean="0"/>
              <a:t>()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D</a:t>
            </a:r>
            <a:r>
              <a:rPr lang="es-PE" dirty="0" smtClean="0"/>
              <a:t>evuelve </a:t>
            </a:r>
            <a:r>
              <a:rPr lang="es-PE" dirty="0"/>
              <a:t>una lista construida con todas las claves reunidas dentro del diccionario. Tener una lista de claves le permite acceder a todo el diccionario de una manera fácil y práctica.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8118" y="2023329"/>
            <a:ext cx="4783872" cy="3638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7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Método : </a:t>
            </a:r>
            <a:r>
              <a:rPr lang="es-PE" sz="4000" b="1" dirty="0" err="1" smtClean="0"/>
              <a:t>items</a:t>
            </a:r>
            <a:r>
              <a:rPr lang="es-PE" sz="4000" b="1" dirty="0" smtClean="0"/>
              <a:t>()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595446" cy="3921433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D</a:t>
            </a:r>
            <a:r>
              <a:rPr lang="es-PE" dirty="0" smtClean="0"/>
              <a:t>evuelve </a:t>
            </a:r>
            <a:r>
              <a:rPr lang="es-PE" dirty="0"/>
              <a:t>una lista de </a:t>
            </a:r>
            <a:r>
              <a:rPr lang="es-PE" dirty="0" err="1"/>
              <a:t>tuplas</a:t>
            </a:r>
            <a:r>
              <a:rPr lang="es-PE" dirty="0"/>
              <a:t> (este es el primer ejemplo donde las </a:t>
            </a:r>
            <a:r>
              <a:rPr lang="es-PE" dirty="0" err="1"/>
              <a:t>tuplas</a:t>
            </a:r>
            <a:r>
              <a:rPr lang="es-PE" dirty="0"/>
              <a:t> son algo más que un ejemplo de sí mismas) donde cada </a:t>
            </a:r>
            <a:r>
              <a:rPr lang="es-PE" dirty="0" err="1"/>
              <a:t>tupla</a:t>
            </a:r>
            <a:r>
              <a:rPr lang="es-PE" dirty="0"/>
              <a:t> es un par clave-valor.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1451" y="2068024"/>
            <a:ext cx="4868143" cy="3787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3536</TotalTime>
  <Words>973</Words>
  <Application>Microsoft Office PowerPoint</Application>
  <PresentationFormat>Panorámica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Stag Light</vt:lpstr>
      <vt:lpstr>Wingdings</vt:lpstr>
      <vt:lpstr>Muller Regular</vt:lpstr>
      <vt:lpstr>Arial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</vt:lpstr>
      <vt:lpstr>¿Qué es un diccionario?</vt:lpstr>
      <vt:lpstr>¿Cómo hacer un diccionario?</vt:lpstr>
      <vt:lpstr>¿Cómo  usar un diccionario?</vt:lpstr>
      <vt:lpstr>Presentación de PowerPoint</vt:lpstr>
      <vt:lpstr>Método : keys()</vt:lpstr>
      <vt:lpstr>Método : items()</vt:lpstr>
      <vt:lpstr>Método : values()</vt:lpstr>
      <vt:lpstr>Para reemplazar valores :</vt:lpstr>
      <vt:lpstr>Para agregar par clave - valor :</vt:lpstr>
      <vt:lpstr>Para eliminar par clave - valor :</vt:lpstr>
      <vt:lpstr>Operaciones más habituales con diccionarios </vt:lpstr>
      <vt:lpstr>Ejemplo:</vt:lpstr>
      <vt:lpstr>¿Cómo un diccionario y una tupla pueden  funcionar juntos?</vt:lpstr>
      <vt:lpstr>Solución:</vt:lpstr>
      <vt:lpstr>EJERCICIOS</vt:lpstr>
      <vt:lpstr>Salida 1:</vt:lpstr>
      <vt:lpstr>Ejercicio2: En el bloque principal del programa definir un diccionario que almacene los nombres de países como clave y como valor la cantidad de habitantes. Implementar una función para mostrar cada clave y valor.</vt:lpstr>
      <vt:lpstr>Salida 2:</vt:lpstr>
      <vt:lpstr>Ejercicio3: Desarrollar una aplicación que nos permita crear un diccionario ingles/castellano. La clave es la palabra en ingles y el valor es la palabra en castellano(Controlar el ingreso con la letra:”s” y para finalizar la letra:”n”. Crear las siguientes funciones: 1) Cargar el diccionario. 2) Listado completo del diccionario. 3) Ingresar por teclado una palabra en ingles y si existe en el diccionario mostrar su traducción.</vt:lpstr>
      <vt:lpstr>Salida 3:</vt:lpstr>
      <vt:lpstr>EJERCICIO PROPUESTO</vt:lpstr>
      <vt:lpstr>Algunos usos de diccionarios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CESPEDES</cp:lastModifiedBy>
  <cp:revision>496</cp:revision>
  <dcterms:created xsi:type="dcterms:W3CDTF">2018-11-28T19:57:05Z</dcterms:created>
  <dcterms:modified xsi:type="dcterms:W3CDTF">2019-02-17T04:52:12Z</dcterms:modified>
</cp:coreProperties>
</file>