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comments/comment1.xml" ContentType="application/vnd.openxmlformats-officedocument.presentationml.comment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1" r:id="rId3"/>
    <p:sldId id="256" r:id="rId4"/>
    <p:sldId id="257" r:id="rId5"/>
    <p:sldId id="258" r:id="rId6"/>
    <p:sldId id="268" r:id="rId7"/>
    <p:sldId id="269" r:id="rId8"/>
    <p:sldId id="264" r:id="rId9"/>
    <p:sldId id="271" r:id="rId10"/>
    <p:sldId id="272" r:id="rId11"/>
    <p:sldId id="273" r:id="rId12"/>
    <p:sldId id="274" r:id="rId13"/>
    <p:sldId id="275" r:id="rId14"/>
    <p:sldId id="276"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19202278 (Vega Ortiz, David Kenshin)" initials="a(ODK" lastIdx="1" clrIdx="0">
    <p:extLst>
      <p:ext uri="{19B8F6BF-5375-455C-9EA6-DF929625EA0E}">
        <p15:presenceInfo xmlns:p15="http://schemas.microsoft.com/office/powerpoint/2012/main" userId="S::A19202278@idat.edu.pe::cc984d94-1c75-49ea-b3f4-17d43c9542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131"/>
    <a:srgbClr val="00FFFF"/>
    <a:srgbClr val="FFCC66"/>
    <a:srgbClr val="800000"/>
    <a:srgbClr val="FFCC00"/>
    <a:srgbClr val="FF9900"/>
    <a:srgbClr val="FFFF00"/>
    <a:srgbClr val="9933FF"/>
    <a:srgbClr val="CC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47" autoAdjust="0"/>
    <p:restoredTop sz="94660"/>
  </p:normalViewPr>
  <p:slideViewPr>
    <p:cSldViewPr snapToGrid="0">
      <p:cViewPr varScale="1">
        <p:scale>
          <a:sx n="49" d="100"/>
          <a:sy n="49" d="100"/>
        </p:scale>
        <p:origin x="62" y="8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16T23:39:42.634" idx="1">
    <p:pos x="7607" y="263"/>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7ACAF-297B-409D-B630-E1FD571E7C8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48211D5C-7F27-4DE0-BF7E-3F915664F8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CCCB5323-3347-4EDA-855F-790EE8EC0CA0}"/>
              </a:ext>
            </a:extLst>
          </p:cNvPr>
          <p:cNvSpPr>
            <a:spLocks noGrp="1"/>
          </p:cNvSpPr>
          <p:nvPr>
            <p:ph type="dt" sz="half" idx="10"/>
          </p:nvPr>
        </p:nvSpPr>
        <p:spPr/>
        <p:txBody>
          <a:bodyPr/>
          <a:lstStyle/>
          <a:p>
            <a:fld id="{26D75E51-E3B1-41CC-A78F-2F1FBDBDC954}" type="datetimeFigureOut">
              <a:rPr lang="es-PE" smtClean="0"/>
              <a:t>16/04/2023</a:t>
            </a:fld>
            <a:endParaRPr lang="es-PE"/>
          </a:p>
        </p:txBody>
      </p:sp>
      <p:sp>
        <p:nvSpPr>
          <p:cNvPr id="5" name="Marcador de pie de página 4">
            <a:extLst>
              <a:ext uri="{FF2B5EF4-FFF2-40B4-BE49-F238E27FC236}">
                <a16:creationId xmlns:a16="http://schemas.microsoft.com/office/drawing/2014/main" id="{0236A3DD-1D26-426C-88B3-62983D05135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033A758-C408-4E86-9C48-27DA3421A352}"/>
              </a:ext>
            </a:extLst>
          </p:cNvPr>
          <p:cNvSpPr>
            <a:spLocks noGrp="1"/>
          </p:cNvSpPr>
          <p:nvPr>
            <p:ph type="sldNum" sz="quarter" idx="12"/>
          </p:nvPr>
        </p:nvSpPr>
        <p:spPr/>
        <p:txBody>
          <a:bodyPr/>
          <a:lstStyle/>
          <a:p>
            <a:fld id="{1782D9AD-F422-4FDF-8697-E0D226F4877B}" type="slidenum">
              <a:rPr lang="es-PE" smtClean="0"/>
              <a:t>‹Nº›</a:t>
            </a:fld>
            <a:endParaRPr lang="es-PE"/>
          </a:p>
        </p:txBody>
      </p:sp>
    </p:spTree>
    <p:extLst>
      <p:ext uri="{BB962C8B-B14F-4D97-AF65-F5344CB8AC3E}">
        <p14:creationId xmlns:p14="http://schemas.microsoft.com/office/powerpoint/2010/main" val="175189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91F761-B3D3-43D0-87DF-E319A2E35F4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4817AF6-C46E-44A9-8669-7D844F6ACECD}"/>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3C09DED-71DF-4E9F-ADB9-AD370588794C}"/>
              </a:ext>
            </a:extLst>
          </p:cNvPr>
          <p:cNvSpPr>
            <a:spLocks noGrp="1"/>
          </p:cNvSpPr>
          <p:nvPr>
            <p:ph type="dt" sz="half" idx="10"/>
          </p:nvPr>
        </p:nvSpPr>
        <p:spPr/>
        <p:txBody>
          <a:bodyPr/>
          <a:lstStyle/>
          <a:p>
            <a:fld id="{26D75E51-E3B1-41CC-A78F-2F1FBDBDC954}" type="datetimeFigureOut">
              <a:rPr lang="es-PE" smtClean="0"/>
              <a:t>16/04/2023</a:t>
            </a:fld>
            <a:endParaRPr lang="es-PE"/>
          </a:p>
        </p:txBody>
      </p:sp>
      <p:sp>
        <p:nvSpPr>
          <p:cNvPr id="5" name="Marcador de pie de página 4">
            <a:extLst>
              <a:ext uri="{FF2B5EF4-FFF2-40B4-BE49-F238E27FC236}">
                <a16:creationId xmlns:a16="http://schemas.microsoft.com/office/drawing/2014/main" id="{019A9D85-B47D-4C81-A4F8-627273DEB14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A824AFF-262A-4C32-8682-8D791832A0DD}"/>
              </a:ext>
            </a:extLst>
          </p:cNvPr>
          <p:cNvSpPr>
            <a:spLocks noGrp="1"/>
          </p:cNvSpPr>
          <p:nvPr>
            <p:ph type="sldNum" sz="quarter" idx="12"/>
          </p:nvPr>
        </p:nvSpPr>
        <p:spPr/>
        <p:txBody>
          <a:bodyPr/>
          <a:lstStyle/>
          <a:p>
            <a:fld id="{1782D9AD-F422-4FDF-8697-E0D226F4877B}" type="slidenum">
              <a:rPr lang="es-PE" smtClean="0"/>
              <a:t>‹Nº›</a:t>
            </a:fld>
            <a:endParaRPr lang="es-PE"/>
          </a:p>
        </p:txBody>
      </p:sp>
    </p:spTree>
    <p:extLst>
      <p:ext uri="{BB962C8B-B14F-4D97-AF65-F5344CB8AC3E}">
        <p14:creationId xmlns:p14="http://schemas.microsoft.com/office/powerpoint/2010/main" val="49372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8A481EB-60A4-4424-8C6C-6006BE7970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7F9E8119-A2B9-46AD-B445-F11EB73189D4}"/>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D8BFCAB-DC23-4DE8-BF10-1A4FBC412CA2}"/>
              </a:ext>
            </a:extLst>
          </p:cNvPr>
          <p:cNvSpPr>
            <a:spLocks noGrp="1"/>
          </p:cNvSpPr>
          <p:nvPr>
            <p:ph type="dt" sz="half" idx="10"/>
          </p:nvPr>
        </p:nvSpPr>
        <p:spPr/>
        <p:txBody>
          <a:bodyPr/>
          <a:lstStyle/>
          <a:p>
            <a:fld id="{26D75E51-E3B1-41CC-A78F-2F1FBDBDC954}" type="datetimeFigureOut">
              <a:rPr lang="es-PE" smtClean="0"/>
              <a:t>16/04/2023</a:t>
            </a:fld>
            <a:endParaRPr lang="es-PE"/>
          </a:p>
        </p:txBody>
      </p:sp>
      <p:sp>
        <p:nvSpPr>
          <p:cNvPr id="5" name="Marcador de pie de página 4">
            <a:extLst>
              <a:ext uri="{FF2B5EF4-FFF2-40B4-BE49-F238E27FC236}">
                <a16:creationId xmlns:a16="http://schemas.microsoft.com/office/drawing/2014/main" id="{EC7D692B-81E2-4BD0-B6A8-1F83A26C9A99}"/>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9DE80B7-F3B3-456E-B16F-8C17CF0CEB70}"/>
              </a:ext>
            </a:extLst>
          </p:cNvPr>
          <p:cNvSpPr>
            <a:spLocks noGrp="1"/>
          </p:cNvSpPr>
          <p:nvPr>
            <p:ph type="sldNum" sz="quarter" idx="12"/>
          </p:nvPr>
        </p:nvSpPr>
        <p:spPr/>
        <p:txBody>
          <a:bodyPr/>
          <a:lstStyle/>
          <a:p>
            <a:fld id="{1782D9AD-F422-4FDF-8697-E0D226F4877B}" type="slidenum">
              <a:rPr lang="es-PE" smtClean="0"/>
              <a:t>‹Nº›</a:t>
            </a:fld>
            <a:endParaRPr lang="es-PE"/>
          </a:p>
        </p:txBody>
      </p:sp>
    </p:spTree>
    <p:extLst>
      <p:ext uri="{BB962C8B-B14F-4D97-AF65-F5344CB8AC3E}">
        <p14:creationId xmlns:p14="http://schemas.microsoft.com/office/powerpoint/2010/main" val="68975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AC476E-EA7D-48EC-87D8-D66E96309F6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066512A-16C8-44AC-9626-161C3A62D6F1}"/>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DD0A82C-CB8B-444E-9165-05D0EF5BC164}"/>
              </a:ext>
            </a:extLst>
          </p:cNvPr>
          <p:cNvSpPr>
            <a:spLocks noGrp="1"/>
          </p:cNvSpPr>
          <p:nvPr>
            <p:ph type="dt" sz="half" idx="10"/>
          </p:nvPr>
        </p:nvSpPr>
        <p:spPr/>
        <p:txBody>
          <a:bodyPr/>
          <a:lstStyle/>
          <a:p>
            <a:fld id="{26D75E51-E3B1-41CC-A78F-2F1FBDBDC954}" type="datetimeFigureOut">
              <a:rPr lang="es-PE" smtClean="0"/>
              <a:t>16/04/2023</a:t>
            </a:fld>
            <a:endParaRPr lang="es-PE"/>
          </a:p>
        </p:txBody>
      </p:sp>
      <p:sp>
        <p:nvSpPr>
          <p:cNvPr id="5" name="Marcador de pie de página 4">
            <a:extLst>
              <a:ext uri="{FF2B5EF4-FFF2-40B4-BE49-F238E27FC236}">
                <a16:creationId xmlns:a16="http://schemas.microsoft.com/office/drawing/2014/main" id="{DD4E6F34-905C-47C7-9749-C11E51BFBAD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AFECA3A-2DCD-4E6C-A2A8-590CFA152211}"/>
              </a:ext>
            </a:extLst>
          </p:cNvPr>
          <p:cNvSpPr>
            <a:spLocks noGrp="1"/>
          </p:cNvSpPr>
          <p:nvPr>
            <p:ph type="sldNum" sz="quarter" idx="12"/>
          </p:nvPr>
        </p:nvSpPr>
        <p:spPr/>
        <p:txBody>
          <a:bodyPr/>
          <a:lstStyle/>
          <a:p>
            <a:fld id="{1782D9AD-F422-4FDF-8697-E0D226F4877B}" type="slidenum">
              <a:rPr lang="es-PE" smtClean="0"/>
              <a:t>‹Nº›</a:t>
            </a:fld>
            <a:endParaRPr lang="es-PE"/>
          </a:p>
        </p:txBody>
      </p:sp>
    </p:spTree>
    <p:extLst>
      <p:ext uri="{BB962C8B-B14F-4D97-AF65-F5344CB8AC3E}">
        <p14:creationId xmlns:p14="http://schemas.microsoft.com/office/powerpoint/2010/main" val="4046522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0FCD9D-AEB2-4651-9F4D-74EF2DA3EBD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F328CF9-74E3-4C6E-8FF4-E2D58E711E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5EF945D6-71CA-4C00-8162-13ADC100FB59}"/>
              </a:ext>
            </a:extLst>
          </p:cNvPr>
          <p:cNvSpPr>
            <a:spLocks noGrp="1"/>
          </p:cNvSpPr>
          <p:nvPr>
            <p:ph type="dt" sz="half" idx="10"/>
          </p:nvPr>
        </p:nvSpPr>
        <p:spPr/>
        <p:txBody>
          <a:bodyPr/>
          <a:lstStyle/>
          <a:p>
            <a:fld id="{26D75E51-E3B1-41CC-A78F-2F1FBDBDC954}" type="datetimeFigureOut">
              <a:rPr lang="es-PE" smtClean="0"/>
              <a:t>16/04/2023</a:t>
            </a:fld>
            <a:endParaRPr lang="es-PE"/>
          </a:p>
        </p:txBody>
      </p:sp>
      <p:sp>
        <p:nvSpPr>
          <p:cNvPr id="5" name="Marcador de pie de página 4">
            <a:extLst>
              <a:ext uri="{FF2B5EF4-FFF2-40B4-BE49-F238E27FC236}">
                <a16:creationId xmlns:a16="http://schemas.microsoft.com/office/drawing/2014/main" id="{5CA4F2DB-6CF8-423B-9632-4F66F589671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91E6203-2736-479B-A37D-1923004B45FD}"/>
              </a:ext>
            </a:extLst>
          </p:cNvPr>
          <p:cNvSpPr>
            <a:spLocks noGrp="1"/>
          </p:cNvSpPr>
          <p:nvPr>
            <p:ph type="sldNum" sz="quarter" idx="12"/>
          </p:nvPr>
        </p:nvSpPr>
        <p:spPr/>
        <p:txBody>
          <a:bodyPr/>
          <a:lstStyle/>
          <a:p>
            <a:fld id="{1782D9AD-F422-4FDF-8697-E0D226F4877B}" type="slidenum">
              <a:rPr lang="es-PE" smtClean="0"/>
              <a:t>‹Nº›</a:t>
            </a:fld>
            <a:endParaRPr lang="es-PE"/>
          </a:p>
        </p:txBody>
      </p:sp>
    </p:spTree>
    <p:extLst>
      <p:ext uri="{BB962C8B-B14F-4D97-AF65-F5344CB8AC3E}">
        <p14:creationId xmlns:p14="http://schemas.microsoft.com/office/powerpoint/2010/main" val="1905184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BF78C0-D4BC-49CE-A433-6BC814F2EA6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DD86C64-3F71-4456-910C-B4E8A5753F0B}"/>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D9133F03-FB06-4B3B-B721-EB9D78CD12F4}"/>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2FADFC94-0420-42E8-9B16-73FA720C04A7}"/>
              </a:ext>
            </a:extLst>
          </p:cNvPr>
          <p:cNvSpPr>
            <a:spLocks noGrp="1"/>
          </p:cNvSpPr>
          <p:nvPr>
            <p:ph type="dt" sz="half" idx="10"/>
          </p:nvPr>
        </p:nvSpPr>
        <p:spPr/>
        <p:txBody>
          <a:bodyPr/>
          <a:lstStyle/>
          <a:p>
            <a:fld id="{26D75E51-E3B1-41CC-A78F-2F1FBDBDC954}" type="datetimeFigureOut">
              <a:rPr lang="es-PE" smtClean="0"/>
              <a:t>16/04/2023</a:t>
            </a:fld>
            <a:endParaRPr lang="es-PE"/>
          </a:p>
        </p:txBody>
      </p:sp>
      <p:sp>
        <p:nvSpPr>
          <p:cNvPr id="6" name="Marcador de pie de página 5">
            <a:extLst>
              <a:ext uri="{FF2B5EF4-FFF2-40B4-BE49-F238E27FC236}">
                <a16:creationId xmlns:a16="http://schemas.microsoft.com/office/drawing/2014/main" id="{73218B6B-9558-456C-AE1D-BBC7AD4328A0}"/>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B25E013-5EE6-4509-8EDB-3321B65E86D6}"/>
              </a:ext>
            </a:extLst>
          </p:cNvPr>
          <p:cNvSpPr>
            <a:spLocks noGrp="1"/>
          </p:cNvSpPr>
          <p:nvPr>
            <p:ph type="sldNum" sz="quarter" idx="12"/>
          </p:nvPr>
        </p:nvSpPr>
        <p:spPr/>
        <p:txBody>
          <a:bodyPr/>
          <a:lstStyle/>
          <a:p>
            <a:fld id="{1782D9AD-F422-4FDF-8697-E0D226F4877B}" type="slidenum">
              <a:rPr lang="es-PE" smtClean="0"/>
              <a:t>‹Nº›</a:t>
            </a:fld>
            <a:endParaRPr lang="es-PE"/>
          </a:p>
        </p:txBody>
      </p:sp>
    </p:spTree>
    <p:extLst>
      <p:ext uri="{BB962C8B-B14F-4D97-AF65-F5344CB8AC3E}">
        <p14:creationId xmlns:p14="http://schemas.microsoft.com/office/powerpoint/2010/main" val="183963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F0A6FE-B455-4FFB-8439-0D50C2B316A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F5C16167-0ABB-4B21-885C-B8EEC0C74E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4DAB7E38-2F85-41F3-A7F4-B41F241C7E32}"/>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FE71451E-1E6D-4C5A-B8E3-B6BF956151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B855379-A543-4FEC-9B4F-AF01C815AEA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A1E6AF9B-E19B-4B47-B538-78266F1B2A22}"/>
              </a:ext>
            </a:extLst>
          </p:cNvPr>
          <p:cNvSpPr>
            <a:spLocks noGrp="1"/>
          </p:cNvSpPr>
          <p:nvPr>
            <p:ph type="dt" sz="half" idx="10"/>
          </p:nvPr>
        </p:nvSpPr>
        <p:spPr/>
        <p:txBody>
          <a:bodyPr/>
          <a:lstStyle/>
          <a:p>
            <a:fld id="{26D75E51-E3B1-41CC-A78F-2F1FBDBDC954}" type="datetimeFigureOut">
              <a:rPr lang="es-PE" smtClean="0"/>
              <a:t>16/04/2023</a:t>
            </a:fld>
            <a:endParaRPr lang="es-PE"/>
          </a:p>
        </p:txBody>
      </p:sp>
      <p:sp>
        <p:nvSpPr>
          <p:cNvPr id="8" name="Marcador de pie de página 7">
            <a:extLst>
              <a:ext uri="{FF2B5EF4-FFF2-40B4-BE49-F238E27FC236}">
                <a16:creationId xmlns:a16="http://schemas.microsoft.com/office/drawing/2014/main" id="{633DB9CF-00D7-4F3A-A0A6-57A9EC053D27}"/>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995AEEFB-56E7-467A-8DF7-BE61599F5B68}"/>
              </a:ext>
            </a:extLst>
          </p:cNvPr>
          <p:cNvSpPr>
            <a:spLocks noGrp="1"/>
          </p:cNvSpPr>
          <p:nvPr>
            <p:ph type="sldNum" sz="quarter" idx="12"/>
          </p:nvPr>
        </p:nvSpPr>
        <p:spPr/>
        <p:txBody>
          <a:bodyPr/>
          <a:lstStyle/>
          <a:p>
            <a:fld id="{1782D9AD-F422-4FDF-8697-E0D226F4877B}" type="slidenum">
              <a:rPr lang="es-PE" smtClean="0"/>
              <a:t>‹Nº›</a:t>
            </a:fld>
            <a:endParaRPr lang="es-PE"/>
          </a:p>
        </p:txBody>
      </p:sp>
    </p:spTree>
    <p:extLst>
      <p:ext uri="{BB962C8B-B14F-4D97-AF65-F5344CB8AC3E}">
        <p14:creationId xmlns:p14="http://schemas.microsoft.com/office/powerpoint/2010/main" val="269279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FB37FB-994C-4A6F-8ACE-5BFA411D1FA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794E2262-C104-4CF7-A4B7-BE1D2611FAC5}"/>
              </a:ext>
            </a:extLst>
          </p:cNvPr>
          <p:cNvSpPr>
            <a:spLocks noGrp="1"/>
          </p:cNvSpPr>
          <p:nvPr>
            <p:ph type="dt" sz="half" idx="10"/>
          </p:nvPr>
        </p:nvSpPr>
        <p:spPr/>
        <p:txBody>
          <a:bodyPr/>
          <a:lstStyle/>
          <a:p>
            <a:fld id="{26D75E51-E3B1-41CC-A78F-2F1FBDBDC954}" type="datetimeFigureOut">
              <a:rPr lang="es-PE" smtClean="0"/>
              <a:t>16/04/2023</a:t>
            </a:fld>
            <a:endParaRPr lang="es-PE"/>
          </a:p>
        </p:txBody>
      </p:sp>
      <p:sp>
        <p:nvSpPr>
          <p:cNvPr id="4" name="Marcador de pie de página 3">
            <a:extLst>
              <a:ext uri="{FF2B5EF4-FFF2-40B4-BE49-F238E27FC236}">
                <a16:creationId xmlns:a16="http://schemas.microsoft.com/office/drawing/2014/main" id="{AF4DFF2A-5C00-4724-B4A8-D245CB7F33B2}"/>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B380EAA9-D356-4702-ACE7-E69682EAD69A}"/>
              </a:ext>
            </a:extLst>
          </p:cNvPr>
          <p:cNvSpPr>
            <a:spLocks noGrp="1"/>
          </p:cNvSpPr>
          <p:nvPr>
            <p:ph type="sldNum" sz="quarter" idx="12"/>
          </p:nvPr>
        </p:nvSpPr>
        <p:spPr/>
        <p:txBody>
          <a:bodyPr/>
          <a:lstStyle/>
          <a:p>
            <a:fld id="{1782D9AD-F422-4FDF-8697-E0D226F4877B}" type="slidenum">
              <a:rPr lang="es-PE" smtClean="0"/>
              <a:t>‹Nº›</a:t>
            </a:fld>
            <a:endParaRPr lang="es-PE"/>
          </a:p>
        </p:txBody>
      </p:sp>
    </p:spTree>
    <p:extLst>
      <p:ext uri="{BB962C8B-B14F-4D97-AF65-F5344CB8AC3E}">
        <p14:creationId xmlns:p14="http://schemas.microsoft.com/office/powerpoint/2010/main" val="3174815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CE64764-C1DB-4688-9B89-EACEF4A743F0}"/>
              </a:ext>
            </a:extLst>
          </p:cNvPr>
          <p:cNvSpPr>
            <a:spLocks noGrp="1"/>
          </p:cNvSpPr>
          <p:nvPr>
            <p:ph type="dt" sz="half" idx="10"/>
          </p:nvPr>
        </p:nvSpPr>
        <p:spPr/>
        <p:txBody>
          <a:bodyPr/>
          <a:lstStyle/>
          <a:p>
            <a:fld id="{26D75E51-E3B1-41CC-A78F-2F1FBDBDC954}" type="datetimeFigureOut">
              <a:rPr lang="es-PE" smtClean="0"/>
              <a:t>16/04/2023</a:t>
            </a:fld>
            <a:endParaRPr lang="es-PE"/>
          </a:p>
        </p:txBody>
      </p:sp>
      <p:sp>
        <p:nvSpPr>
          <p:cNvPr id="3" name="Marcador de pie de página 2">
            <a:extLst>
              <a:ext uri="{FF2B5EF4-FFF2-40B4-BE49-F238E27FC236}">
                <a16:creationId xmlns:a16="http://schemas.microsoft.com/office/drawing/2014/main" id="{26C01FF8-D6DB-4E75-9719-7A892AD8FD68}"/>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8B9575BD-74D3-45E1-B7B3-8ABFAECF3BFA}"/>
              </a:ext>
            </a:extLst>
          </p:cNvPr>
          <p:cNvSpPr>
            <a:spLocks noGrp="1"/>
          </p:cNvSpPr>
          <p:nvPr>
            <p:ph type="sldNum" sz="quarter" idx="12"/>
          </p:nvPr>
        </p:nvSpPr>
        <p:spPr/>
        <p:txBody>
          <a:bodyPr/>
          <a:lstStyle/>
          <a:p>
            <a:fld id="{1782D9AD-F422-4FDF-8697-E0D226F4877B}" type="slidenum">
              <a:rPr lang="es-PE" smtClean="0"/>
              <a:t>‹Nº›</a:t>
            </a:fld>
            <a:endParaRPr lang="es-PE"/>
          </a:p>
        </p:txBody>
      </p:sp>
    </p:spTree>
    <p:extLst>
      <p:ext uri="{BB962C8B-B14F-4D97-AF65-F5344CB8AC3E}">
        <p14:creationId xmlns:p14="http://schemas.microsoft.com/office/powerpoint/2010/main" val="3295816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D5536-80D2-420C-A653-04C56ACACA7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CED0171-5864-4DDF-80B3-E1D217AF1F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DBE9DABD-7A53-4F31-BE98-B20D3046F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228280A-898B-43FD-B84D-7CC6572DC926}"/>
              </a:ext>
            </a:extLst>
          </p:cNvPr>
          <p:cNvSpPr>
            <a:spLocks noGrp="1"/>
          </p:cNvSpPr>
          <p:nvPr>
            <p:ph type="dt" sz="half" idx="10"/>
          </p:nvPr>
        </p:nvSpPr>
        <p:spPr/>
        <p:txBody>
          <a:bodyPr/>
          <a:lstStyle/>
          <a:p>
            <a:fld id="{26D75E51-E3B1-41CC-A78F-2F1FBDBDC954}" type="datetimeFigureOut">
              <a:rPr lang="es-PE" smtClean="0"/>
              <a:t>16/04/2023</a:t>
            </a:fld>
            <a:endParaRPr lang="es-PE"/>
          </a:p>
        </p:txBody>
      </p:sp>
      <p:sp>
        <p:nvSpPr>
          <p:cNvPr id="6" name="Marcador de pie de página 5">
            <a:extLst>
              <a:ext uri="{FF2B5EF4-FFF2-40B4-BE49-F238E27FC236}">
                <a16:creationId xmlns:a16="http://schemas.microsoft.com/office/drawing/2014/main" id="{8A16FC40-8DDB-4137-9F96-EDFFE3D85600}"/>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0CBA3E5-4BD6-4615-9ED6-D85746CB2531}"/>
              </a:ext>
            </a:extLst>
          </p:cNvPr>
          <p:cNvSpPr>
            <a:spLocks noGrp="1"/>
          </p:cNvSpPr>
          <p:nvPr>
            <p:ph type="sldNum" sz="quarter" idx="12"/>
          </p:nvPr>
        </p:nvSpPr>
        <p:spPr/>
        <p:txBody>
          <a:bodyPr/>
          <a:lstStyle/>
          <a:p>
            <a:fld id="{1782D9AD-F422-4FDF-8697-E0D226F4877B}" type="slidenum">
              <a:rPr lang="es-PE" smtClean="0"/>
              <a:t>‹Nº›</a:t>
            </a:fld>
            <a:endParaRPr lang="es-PE"/>
          </a:p>
        </p:txBody>
      </p:sp>
    </p:spTree>
    <p:extLst>
      <p:ext uri="{BB962C8B-B14F-4D97-AF65-F5344CB8AC3E}">
        <p14:creationId xmlns:p14="http://schemas.microsoft.com/office/powerpoint/2010/main" val="30581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B8171-C0D0-4B2B-AB49-DAB5B5594E8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66D8318D-C7AB-4AE8-A45C-0C4FF18F4B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DF47770B-7B83-40D0-BB0B-12DF1D2C5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206875C6-7F4F-4F54-994C-B006B8AD4AFB}"/>
              </a:ext>
            </a:extLst>
          </p:cNvPr>
          <p:cNvSpPr>
            <a:spLocks noGrp="1"/>
          </p:cNvSpPr>
          <p:nvPr>
            <p:ph type="dt" sz="half" idx="10"/>
          </p:nvPr>
        </p:nvSpPr>
        <p:spPr/>
        <p:txBody>
          <a:bodyPr/>
          <a:lstStyle/>
          <a:p>
            <a:fld id="{26D75E51-E3B1-41CC-A78F-2F1FBDBDC954}" type="datetimeFigureOut">
              <a:rPr lang="es-PE" smtClean="0"/>
              <a:t>16/04/2023</a:t>
            </a:fld>
            <a:endParaRPr lang="es-PE"/>
          </a:p>
        </p:txBody>
      </p:sp>
      <p:sp>
        <p:nvSpPr>
          <p:cNvPr id="6" name="Marcador de pie de página 5">
            <a:extLst>
              <a:ext uri="{FF2B5EF4-FFF2-40B4-BE49-F238E27FC236}">
                <a16:creationId xmlns:a16="http://schemas.microsoft.com/office/drawing/2014/main" id="{8F56943B-4776-46DD-AADE-46E9666B404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1CDD320-7F6A-4BAB-AB3A-DC01EFAC6378}"/>
              </a:ext>
            </a:extLst>
          </p:cNvPr>
          <p:cNvSpPr>
            <a:spLocks noGrp="1"/>
          </p:cNvSpPr>
          <p:nvPr>
            <p:ph type="sldNum" sz="quarter" idx="12"/>
          </p:nvPr>
        </p:nvSpPr>
        <p:spPr/>
        <p:txBody>
          <a:bodyPr/>
          <a:lstStyle/>
          <a:p>
            <a:fld id="{1782D9AD-F422-4FDF-8697-E0D226F4877B}" type="slidenum">
              <a:rPr lang="es-PE" smtClean="0"/>
              <a:t>‹Nº›</a:t>
            </a:fld>
            <a:endParaRPr lang="es-PE"/>
          </a:p>
        </p:txBody>
      </p:sp>
    </p:spTree>
    <p:extLst>
      <p:ext uri="{BB962C8B-B14F-4D97-AF65-F5344CB8AC3E}">
        <p14:creationId xmlns:p14="http://schemas.microsoft.com/office/powerpoint/2010/main" val="561533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89FB79C-F6C2-45C7-9C2A-0469150781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B213677-12C2-4220-A67B-1EA8C6B21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D411602-EAF6-43DC-BE4E-5F4CA3CF7F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75E51-E3B1-41CC-A78F-2F1FBDBDC954}" type="datetimeFigureOut">
              <a:rPr lang="es-PE" smtClean="0"/>
              <a:t>16/04/2023</a:t>
            </a:fld>
            <a:endParaRPr lang="es-PE"/>
          </a:p>
        </p:txBody>
      </p:sp>
      <p:sp>
        <p:nvSpPr>
          <p:cNvPr id="5" name="Marcador de pie de página 4">
            <a:extLst>
              <a:ext uri="{FF2B5EF4-FFF2-40B4-BE49-F238E27FC236}">
                <a16:creationId xmlns:a16="http://schemas.microsoft.com/office/drawing/2014/main" id="{CA60A474-6C9D-480D-B78C-4DB28BCC1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1C1AAAFA-31F4-4C0C-B4D3-E6A16951F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2D9AD-F422-4FDF-8697-E0D226F4877B}" type="slidenum">
              <a:rPr lang="es-PE" smtClean="0"/>
              <a:t>‹Nº›</a:t>
            </a:fld>
            <a:endParaRPr lang="es-PE"/>
          </a:p>
        </p:txBody>
      </p:sp>
    </p:spTree>
    <p:extLst>
      <p:ext uri="{BB962C8B-B14F-4D97-AF65-F5344CB8AC3E}">
        <p14:creationId xmlns:p14="http://schemas.microsoft.com/office/powerpoint/2010/main" val="3011920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IDAT/Logos variantes | Logopedia | Fandom">
            <a:extLst>
              <a:ext uri="{FF2B5EF4-FFF2-40B4-BE49-F238E27FC236}">
                <a16:creationId xmlns:a16="http://schemas.microsoft.com/office/drawing/2014/main" id="{6364B6E7-81F7-41D6-B482-054011DF0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8371" y="5902035"/>
            <a:ext cx="717235" cy="820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75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31CFD2-BD80-4F4E-866B-9F213E2FA2C1}"/>
              </a:ext>
            </a:extLst>
          </p:cNvPr>
          <p:cNvSpPr/>
          <p:nvPr/>
        </p:nvSpPr>
        <p:spPr>
          <a:xfrm>
            <a:off x="-1" y="1"/>
            <a:ext cx="11098925" cy="735772"/>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b="1" dirty="0">
                <a:latin typeface="Century Gothic" panose="020B0502020202020204" pitchFamily="34" charset="0"/>
              </a:rPr>
              <a:t>DIAGRAMA DEL SENSOR DE TEMPERATURA CON ALARMA</a:t>
            </a:r>
          </a:p>
        </p:txBody>
      </p:sp>
      <p:pic>
        <p:nvPicPr>
          <p:cNvPr id="8" name="Picture 2" descr="IDAT/Logos variantes | Logopedia | Fandom">
            <a:extLst>
              <a:ext uri="{FF2B5EF4-FFF2-40B4-BE49-F238E27FC236}">
                <a16:creationId xmlns:a16="http://schemas.microsoft.com/office/drawing/2014/main" id="{6C2CF8FE-E389-47E3-9D97-0AA38A34B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8371" y="5902035"/>
            <a:ext cx="717235" cy="820517"/>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a:extLst>
              <a:ext uri="{FF2B5EF4-FFF2-40B4-BE49-F238E27FC236}">
                <a16:creationId xmlns:a16="http://schemas.microsoft.com/office/drawing/2014/main" id="{23A4B89A-1F3B-D771-9194-0D1135AA29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7465" y="735772"/>
            <a:ext cx="7037070" cy="5986780"/>
          </a:xfrm>
          <a:prstGeom prst="rect">
            <a:avLst/>
          </a:prstGeom>
          <a:noFill/>
          <a:ln>
            <a:noFill/>
          </a:ln>
        </p:spPr>
      </p:pic>
    </p:spTree>
    <p:extLst>
      <p:ext uri="{BB962C8B-B14F-4D97-AF65-F5344CB8AC3E}">
        <p14:creationId xmlns:p14="http://schemas.microsoft.com/office/powerpoint/2010/main" val="106766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00E5C00-5985-4D3A-9C61-D5FCEAA007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4037" y="114300"/>
            <a:ext cx="7051675" cy="6629400"/>
          </a:xfrm>
          <a:prstGeom prst="rect">
            <a:avLst/>
          </a:prstGeom>
          <a:noFill/>
          <a:ln>
            <a:noFill/>
          </a:ln>
        </p:spPr>
      </p:pic>
    </p:spTree>
    <p:extLst>
      <p:ext uri="{BB962C8B-B14F-4D97-AF65-F5344CB8AC3E}">
        <p14:creationId xmlns:p14="http://schemas.microsoft.com/office/powerpoint/2010/main" val="3635657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9C04B18-3CE3-A9C0-3092-73F7DA4DCC6C}"/>
              </a:ext>
            </a:extLst>
          </p:cNvPr>
          <p:cNvPicPr>
            <a:picLocks noChangeAspect="1"/>
          </p:cNvPicPr>
          <p:nvPr/>
        </p:nvPicPr>
        <p:blipFill rotWithShape="1">
          <a:blip r:embed="rId2">
            <a:extLst>
              <a:ext uri="{28A0092B-C50C-407E-A947-70E740481C1C}">
                <a14:useLocalDpi xmlns:a14="http://schemas.microsoft.com/office/drawing/2010/main" val="0"/>
              </a:ext>
            </a:extLst>
          </a:blip>
          <a:srcRect l="23930"/>
          <a:stretch/>
        </p:blipFill>
        <p:spPr bwMode="auto">
          <a:xfrm>
            <a:off x="6306207" y="847178"/>
            <a:ext cx="5470196" cy="5163644"/>
          </a:xfrm>
          <a:prstGeom prst="rect">
            <a:avLst/>
          </a:prstGeom>
          <a:noFill/>
          <a:ln>
            <a:noFill/>
          </a:ln>
        </p:spPr>
      </p:pic>
      <p:sp>
        <p:nvSpPr>
          <p:cNvPr id="3" name="Rectángulo 2">
            <a:extLst>
              <a:ext uri="{FF2B5EF4-FFF2-40B4-BE49-F238E27FC236}">
                <a16:creationId xmlns:a16="http://schemas.microsoft.com/office/drawing/2014/main" id="{EB20747C-3D59-ABC2-D226-50947EFE7385}"/>
              </a:ext>
            </a:extLst>
          </p:cNvPr>
          <p:cNvSpPr/>
          <p:nvPr/>
        </p:nvSpPr>
        <p:spPr>
          <a:xfrm>
            <a:off x="-1" y="1"/>
            <a:ext cx="4099035" cy="847178"/>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dirty="0">
                <a:latin typeface="Century Gothic" panose="020B0502020202020204" pitchFamily="34" charset="0"/>
              </a:rPr>
              <a:t>CODIGO</a:t>
            </a:r>
          </a:p>
        </p:txBody>
      </p:sp>
      <p:pic>
        <p:nvPicPr>
          <p:cNvPr id="5" name="Imagen 4">
            <a:extLst>
              <a:ext uri="{FF2B5EF4-FFF2-40B4-BE49-F238E27FC236}">
                <a16:creationId xmlns:a16="http://schemas.microsoft.com/office/drawing/2014/main" id="{0615520C-990A-81F9-5641-13E7A0C8C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408" y="1310355"/>
            <a:ext cx="3213100" cy="4867910"/>
          </a:xfrm>
          <a:prstGeom prst="rect">
            <a:avLst/>
          </a:prstGeom>
        </p:spPr>
      </p:pic>
    </p:spTree>
    <p:extLst>
      <p:ext uri="{BB962C8B-B14F-4D97-AF65-F5344CB8AC3E}">
        <p14:creationId xmlns:p14="http://schemas.microsoft.com/office/powerpoint/2010/main" val="1054236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2B39FD9-BCD5-5EEC-53DD-0ED9063C5B13}"/>
              </a:ext>
            </a:extLst>
          </p:cNvPr>
          <p:cNvSpPr/>
          <p:nvPr/>
        </p:nvSpPr>
        <p:spPr>
          <a:xfrm>
            <a:off x="-1" y="0"/>
            <a:ext cx="6096001" cy="6857995"/>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cxnSp>
        <p:nvCxnSpPr>
          <p:cNvPr id="3" name="Conector recto 2">
            <a:extLst>
              <a:ext uri="{FF2B5EF4-FFF2-40B4-BE49-F238E27FC236}">
                <a16:creationId xmlns:a16="http://schemas.microsoft.com/office/drawing/2014/main" id="{248C0B82-F9BE-244F-1920-104AD238A062}"/>
              </a:ext>
            </a:extLst>
          </p:cNvPr>
          <p:cNvCxnSpPr>
            <a:cxnSpLocks/>
          </p:cNvCxnSpPr>
          <p:nvPr/>
        </p:nvCxnSpPr>
        <p:spPr>
          <a:xfrm>
            <a:off x="185108" y="780312"/>
            <a:ext cx="5506008" cy="0"/>
          </a:xfrm>
          <a:prstGeom prst="line">
            <a:avLst/>
          </a:prstGeom>
          <a:ln w="38100">
            <a:solidFill>
              <a:srgbClr val="00FFFF"/>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0B9A6917-9918-5C3E-C4A4-44C340E6E066}"/>
              </a:ext>
            </a:extLst>
          </p:cNvPr>
          <p:cNvSpPr txBox="1"/>
          <p:nvPr/>
        </p:nvSpPr>
        <p:spPr>
          <a:xfrm>
            <a:off x="185108" y="128546"/>
            <a:ext cx="2555508" cy="523220"/>
          </a:xfrm>
          <a:prstGeom prst="rect">
            <a:avLst/>
          </a:prstGeom>
          <a:noFill/>
        </p:spPr>
        <p:txBody>
          <a:bodyPr wrap="none" rtlCol="0">
            <a:spAutoFit/>
          </a:bodyPr>
          <a:lstStyle/>
          <a:p>
            <a:r>
              <a:rPr lang="es-ES" sz="2800" b="1" dirty="0">
                <a:solidFill>
                  <a:schemeClr val="bg1"/>
                </a:solidFill>
                <a:latin typeface="Century Gothic" panose="020B0502020202020204" pitchFamily="34" charset="0"/>
              </a:rPr>
              <a:t>CONCLUSION</a:t>
            </a:r>
            <a:endParaRPr lang="es-PE" sz="28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B2BECBB-0970-2AE5-C229-4591A63C0530}"/>
              </a:ext>
            </a:extLst>
          </p:cNvPr>
          <p:cNvSpPr txBox="1"/>
          <p:nvPr/>
        </p:nvSpPr>
        <p:spPr>
          <a:xfrm>
            <a:off x="185108" y="1103586"/>
            <a:ext cx="5506008" cy="3693319"/>
          </a:xfrm>
          <a:prstGeom prst="rect">
            <a:avLst/>
          </a:prstGeom>
          <a:noFill/>
        </p:spPr>
        <p:txBody>
          <a:bodyPr wrap="square" rtlCol="0">
            <a:spAutoFit/>
          </a:bodyPr>
          <a:lstStyle/>
          <a:p>
            <a:pPr marL="285750" indent="-285750" algn="just">
              <a:buFont typeface="Arial" panose="020B0604020202020204" pitchFamily="34" charset="0"/>
              <a:buChar char="•"/>
            </a:pPr>
            <a:r>
              <a:rPr lang="es-ES" b="1" dirty="0">
                <a:solidFill>
                  <a:schemeClr val="bg1"/>
                </a:solidFill>
                <a:latin typeface="Century Gothic" panose="020B0502020202020204" pitchFamily="34" charset="0"/>
              </a:rPr>
              <a:t>Debido al incremento de casos de incendios en locales comerciales, hogares y demás ambientes de espacio cerrado, la tasa de incremento aumento mucho en comparación a los últimos 5 años</a:t>
            </a:r>
          </a:p>
          <a:p>
            <a:pPr marL="285750" indent="-285750" algn="just">
              <a:buFont typeface="Arial" panose="020B0604020202020204" pitchFamily="34" charset="0"/>
              <a:buChar char="•"/>
            </a:pPr>
            <a:endParaRPr lang="es-ES" b="1" dirty="0">
              <a:solidFill>
                <a:schemeClr val="bg1"/>
              </a:solidFill>
              <a:latin typeface="Century Gothic" panose="020B0502020202020204" pitchFamily="34" charset="0"/>
            </a:endParaRPr>
          </a:p>
          <a:p>
            <a:pPr marL="285750" indent="-285750" algn="just">
              <a:buFont typeface="Arial" panose="020B0604020202020204" pitchFamily="34" charset="0"/>
              <a:buChar char="•"/>
            </a:pPr>
            <a:r>
              <a:rPr lang="es-ES" b="1" dirty="0">
                <a:solidFill>
                  <a:schemeClr val="bg1"/>
                </a:solidFill>
                <a:latin typeface="Century Gothic" panose="020B0502020202020204" pitchFamily="34" charset="0"/>
              </a:rPr>
              <a:t>Los incendios son un problema muy grave en nuestra sociedad y al igual que los demás problemas deben tener un grado de importancia en nuestra sociedad, por eso como equipo nos preocupamos porque el riesgo de afectado por estos problemas disminuya en un gran porcentaje.</a:t>
            </a:r>
          </a:p>
        </p:txBody>
      </p:sp>
      <p:pic>
        <p:nvPicPr>
          <p:cNvPr id="2050" name="Picture 2" descr="Conclusión - Iconos gratis de tecnología">
            <a:extLst>
              <a:ext uri="{FF2B5EF4-FFF2-40B4-BE49-F238E27FC236}">
                <a16:creationId xmlns:a16="http://schemas.microsoft.com/office/drawing/2014/main" id="{2A7E483F-1F6A-701A-4B7C-DE726C794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237" y="1245476"/>
            <a:ext cx="4085894" cy="4085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125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2B39FD9-BCD5-5EEC-53DD-0ED9063C5B13}"/>
              </a:ext>
            </a:extLst>
          </p:cNvPr>
          <p:cNvSpPr/>
          <p:nvPr/>
        </p:nvSpPr>
        <p:spPr>
          <a:xfrm>
            <a:off x="-1" y="0"/>
            <a:ext cx="6096001" cy="6857995"/>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cxnSp>
        <p:nvCxnSpPr>
          <p:cNvPr id="3" name="Conector recto 2">
            <a:extLst>
              <a:ext uri="{FF2B5EF4-FFF2-40B4-BE49-F238E27FC236}">
                <a16:creationId xmlns:a16="http://schemas.microsoft.com/office/drawing/2014/main" id="{248C0B82-F9BE-244F-1920-104AD238A062}"/>
              </a:ext>
            </a:extLst>
          </p:cNvPr>
          <p:cNvCxnSpPr>
            <a:cxnSpLocks/>
          </p:cNvCxnSpPr>
          <p:nvPr/>
        </p:nvCxnSpPr>
        <p:spPr>
          <a:xfrm>
            <a:off x="185108" y="780312"/>
            <a:ext cx="5506008" cy="0"/>
          </a:xfrm>
          <a:prstGeom prst="line">
            <a:avLst/>
          </a:prstGeom>
          <a:ln w="38100">
            <a:solidFill>
              <a:srgbClr val="00FFFF"/>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0B9A6917-9918-5C3E-C4A4-44C340E6E066}"/>
              </a:ext>
            </a:extLst>
          </p:cNvPr>
          <p:cNvSpPr txBox="1"/>
          <p:nvPr/>
        </p:nvSpPr>
        <p:spPr>
          <a:xfrm>
            <a:off x="185108" y="128546"/>
            <a:ext cx="3775393" cy="523220"/>
          </a:xfrm>
          <a:prstGeom prst="rect">
            <a:avLst/>
          </a:prstGeom>
          <a:noFill/>
        </p:spPr>
        <p:txBody>
          <a:bodyPr wrap="none" rtlCol="0">
            <a:spAutoFit/>
          </a:bodyPr>
          <a:lstStyle/>
          <a:p>
            <a:r>
              <a:rPr lang="es-ES" sz="2800" b="1" dirty="0">
                <a:solidFill>
                  <a:schemeClr val="bg1"/>
                </a:solidFill>
                <a:latin typeface="Century Gothic" panose="020B0502020202020204" pitchFamily="34" charset="0"/>
              </a:rPr>
              <a:t>RECOMENDACIONES</a:t>
            </a:r>
            <a:endParaRPr lang="es-PE" sz="2800" b="1" dirty="0">
              <a:solidFill>
                <a:schemeClr val="bg1"/>
              </a:solidFill>
              <a:latin typeface="Century Gothic" panose="020B0502020202020204" pitchFamily="34" charset="0"/>
            </a:endParaRPr>
          </a:p>
        </p:txBody>
      </p:sp>
      <p:sp>
        <p:nvSpPr>
          <p:cNvPr id="5" name="CuadroTexto 4">
            <a:extLst>
              <a:ext uri="{FF2B5EF4-FFF2-40B4-BE49-F238E27FC236}">
                <a16:creationId xmlns:a16="http://schemas.microsoft.com/office/drawing/2014/main" id="{2B2BECBB-0970-2AE5-C229-4591A63C0530}"/>
              </a:ext>
            </a:extLst>
          </p:cNvPr>
          <p:cNvSpPr txBox="1"/>
          <p:nvPr/>
        </p:nvSpPr>
        <p:spPr>
          <a:xfrm>
            <a:off x="185108" y="1103586"/>
            <a:ext cx="5506008" cy="5068054"/>
          </a:xfrm>
          <a:prstGeom prst="rect">
            <a:avLst/>
          </a:prstGeom>
          <a:noFill/>
        </p:spPr>
        <p:txBody>
          <a:bodyPr wrap="square" rtlCol="0">
            <a:spAutoFit/>
          </a:bodyPr>
          <a:lstStyle/>
          <a:p>
            <a:pPr marL="342900" lvl="0" indent="-342900" algn="just">
              <a:lnSpc>
                <a:spcPct val="110000"/>
              </a:lnSpc>
              <a:spcBef>
                <a:spcPts val="600"/>
              </a:spcBef>
              <a:buFont typeface="Wingdings" panose="05000000000000000000" pitchFamily="2" charset="2"/>
              <a:buChar char=""/>
            </a:pPr>
            <a:r>
              <a:rPr lang="es-ES" sz="1800" b="1" dirty="0">
                <a:solidFill>
                  <a:schemeClr val="bg1"/>
                </a:solidFill>
                <a:effectLst/>
                <a:latin typeface="Century Gothic" panose="020B0502020202020204" pitchFamily="34" charset="0"/>
                <a:ea typeface="Constantia" panose="02030602050306030303" pitchFamily="18" charset="0"/>
                <a:cs typeface="Times New Roman" panose="02020603050405020304" pitchFamily="18" charset="0"/>
              </a:rPr>
              <a:t>La reparación del producto debe ser fácil y sus partes para el arreglo o mantenimiento deban de ser fácil el poder cambiarlo.</a:t>
            </a:r>
          </a:p>
          <a:p>
            <a:pPr marL="342900" lvl="0" indent="-342900" algn="just">
              <a:lnSpc>
                <a:spcPct val="110000"/>
              </a:lnSpc>
              <a:buFont typeface="Wingdings" panose="05000000000000000000" pitchFamily="2" charset="2"/>
              <a:buChar char=""/>
            </a:pPr>
            <a:r>
              <a:rPr lang="es-ES" sz="1800" b="1" dirty="0">
                <a:solidFill>
                  <a:schemeClr val="bg1"/>
                </a:solidFill>
                <a:effectLst/>
                <a:latin typeface="Century Gothic" panose="020B0502020202020204" pitchFamily="34" charset="0"/>
                <a:ea typeface="Constantia" panose="02030602050306030303" pitchFamily="18" charset="0"/>
                <a:cs typeface="Times New Roman" panose="02020603050405020304" pitchFamily="18" charset="0"/>
              </a:rPr>
              <a:t>El producto debe ser de fácil integración para el uso domestico o empresarial, el sistema que trabaje debe ser entendible para que los usuarios puedan usarlo de manera adecuada y usar su interfaz de manera correcta.</a:t>
            </a:r>
          </a:p>
          <a:p>
            <a:pPr marL="342900" lvl="0" indent="-342900" algn="just">
              <a:lnSpc>
                <a:spcPct val="110000"/>
              </a:lnSpc>
              <a:buFont typeface="Wingdings" panose="05000000000000000000" pitchFamily="2" charset="2"/>
              <a:buChar char=""/>
            </a:pPr>
            <a:r>
              <a:rPr lang="es-ES" sz="1800" b="1" dirty="0">
                <a:solidFill>
                  <a:schemeClr val="bg1"/>
                </a:solidFill>
                <a:effectLst/>
                <a:latin typeface="Century Gothic" panose="020B0502020202020204" pitchFamily="34" charset="0"/>
                <a:ea typeface="Constantia" panose="02030602050306030303" pitchFamily="18" charset="0"/>
                <a:cs typeface="Times New Roman" panose="02020603050405020304" pitchFamily="18" charset="0"/>
              </a:rPr>
              <a:t>Fácil de integrar para las empresas, ya que manejan un sistema en la empresa y de rápida instalación con categorías especiales para que su uso sea adecuado.</a:t>
            </a:r>
          </a:p>
          <a:p>
            <a:pPr marL="342900" lvl="0" indent="-342900" algn="just">
              <a:lnSpc>
                <a:spcPct val="110000"/>
              </a:lnSpc>
              <a:spcAft>
                <a:spcPts val="1000"/>
              </a:spcAft>
              <a:buFont typeface="Wingdings" panose="05000000000000000000" pitchFamily="2" charset="2"/>
              <a:buChar char=""/>
            </a:pPr>
            <a:r>
              <a:rPr lang="es-ES" sz="1800" b="1" dirty="0">
                <a:solidFill>
                  <a:schemeClr val="bg1"/>
                </a:solidFill>
                <a:effectLst/>
                <a:latin typeface="Century Gothic" panose="020B0502020202020204" pitchFamily="34" charset="0"/>
                <a:ea typeface="Constantia" panose="02030602050306030303" pitchFamily="18" charset="0"/>
                <a:cs typeface="Times New Roman" panose="02020603050405020304" pitchFamily="18" charset="0"/>
              </a:rPr>
              <a:t>Debe de cumplir con todos los estándares de calidad para el usuario.</a:t>
            </a:r>
          </a:p>
          <a:p>
            <a:pPr marL="285750" indent="-285750" algn="just">
              <a:buFont typeface="Arial" panose="020B0604020202020204" pitchFamily="34" charset="0"/>
              <a:buChar char="•"/>
            </a:pPr>
            <a:endParaRPr lang="es-ES" b="1" dirty="0">
              <a:solidFill>
                <a:schemeClr val="bg1"/>
              </a:solidFill>
              <a:latin typeface="Century Gothic" panose="020B0502020202020204" pitchFamily="34" charset="0"/>
            </a:endParaRPr>
          </a:p>
        </p:txBody>
      </p:sp>
      <p:pic>
        <p:nvPicPr>
          <p:cNvPr id="3074" name="Picture 2" descr="Recomendación - Iconos gratis de manos y gestos">
            <a:extLst>
              <a:ext uri="{FF2B5EF4-FFF2-40B4-BE49-F238E27FC236}">
                <a16:creationId xmlns:a16="http://schemas.microsoft.com/office/drawing/2014/main" id="{5187E7DB-5C18-8B59-EB9C-930388226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876" y="780312"/>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91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FCC30C9A-444D-49E5-A4BB-F9FAADD63F4D}"/>
              </a:ext>
            </a:extLst>
          </p:cNvPr>
          <p:cNvSpPr/>
          <p:nvPr/>
        </p:nvSpPr>
        <p:spPr>
          <a:xfrm>
            <a:off x="3907203" y="3064931"/>
            <a:ext cx="8284797" cy="2488568"/>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Título 1">
            <a:extLst>
              <a:ext uri="{FF2B5EF4-FFF2-40B4-BE49-F238E27FC236}">
                <a16:creationId xmlns:a16="http://schemas.microsoft.com/office/drawing/2014/main" id="{A4ED437D-C477-4B93-A917-CADCE68CBE64}"/>
              </a:ext>
            </a:extLst>
          </p:cNvPr>
          <p:cNvSpPr txBox="1">
            <a:spLocks/>
          </p:cNvSpPr>
          <p:nvPr/>
        </p:nvSpPr>
        <p:spPr>
          <a:xfrm>
            <a:off x="4309349" y="3429000"/>
            <a:ext cx="7501651" cy="1090938"/>
          </a:xfrm>
          <a:prstGeom prst="rect">
            <a:avLst/>
          </a:prstGeom>
        </p:spPr>
        <p:txBody>
          <a:bodyPr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4800" b="1" dirty="0">
                <a:solidFill>
                  <a:schemeClr val="bg1"/>
                </a:solidFill>
                <a:latin typeface="Century Gothic" panose="020B0502020202020204" pitchFamily="34" charset="0"/>
              </a:rPr>
              <a:t>Internet de las Cosas</a:t>
            </a:r>
          </a:p>
        </p:txBody>
      </p:sp>
      <p:sp>
        <p:nvSpPr>
          <p:cNvPr id="5" name="Subtítulo 2">
            <a:extLst>
              <a:ext uri="{FF2B5EF4-FFF2-40B4-BE49-F238E27FC236}">
                <a16:creationId xmlns:a16="http://schemas.microsoft.com/office/drawing/2014/main" id="{628AA6D7-17D9-42BF-AF3C-0FC7572A6590}"/>
              </a:ext>
            </a:extLst>
          </p:cNvPr>
          <p:cNvSpPr txBox="1">
            <a:spLocks/>
          </p:cNvSpPr>
          <p:nvPr/>
        </p:nvSpPr>
        <p:spPr>
          <a:xfrm>
            <a:off x="4309349" y="4779313"/>
            <a:ext cx="7501650" cy="514816"/>
          </a:xfrm>
          <a:prstGeom prst="rect">
            <a:avLst/>
          </a:prstGeom>
        </p:spPr>
        <p:txBody>
          <a:bodyPr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solidFill>
                  <a:schemeClr val="bg1"/>
                </a:solidFill>
                <a:latin typeface="Century Gothic" panose="020B0502020202020204" pitchFamily="34" charset="0"/>
              </a:rPr>
              <a:t>Sensor de Temperatura con Alarma</a:t>
            </a:r>
          </a:p>
        </p:txBody>
      </p:sp>
      <p:cxnSp>
        <p:nvCxnSpPr>
          <p:cNvPr id="7" name="Conector recto 6">
            <a:extLst>
              <a:ext uri="{FF2B5EF4-FFF2-40B4-BE49-F238E27FC236}">
                <a16:creationId xmlns:a16="http://schemas.microsoft.com/office/drawing/2014/main" id="{281DE737-9913-4AC3-96AE-407DE7814EF0}"/>
              </a:ext>
            </a:extLst>
          </p:cNvPr>
          <p:cNvCxnSpPr/>
          <p:nvPr/>
        </p:nvCxnSpPr>
        <p:spPr>
          <a:xfrm>
            <a:off x="4309349" y="4666480"/>
            <a:ext cx="6832499" cy="0"/>
          </a:xfrm>
          <a:prstGeom prst="line">
            <a:avLst/>
          </a:prstGeom>
          <a:ln w="38100">
            <a:solidFill>
              <a:srgbClr val="00FFFF"/>
            </a:solidFill>
          </a:ln>
        </p:spPr>
        <p:style>
          <a:lnRef idx="1">
            <a:schemeClr val="accent1"/>
          </a:lnRef>
          <a:fillRef idx="0">
            <a:schemeClr val="accent1"/>
          </a:fillRef>
          <a:effectRef idx="0">
            <a:schemeClr val="accent1"/>
          </a:effectRef>
          <a:fontRef idx="minor">
            <a:schemeClr val="tx1"/>
          </a:fontRef>
        </p:style>
      </p:cxnSp>
      <p:pic>
        <p:nvPicPr>
          <p:cNvPr id="8" name="Picture 2" descr="IDAT/Logos variantes | Logopedia | Fandom">
            <a:extLst>
              <a:ext uri="{FF2B5EF4-FFF2-40B4-BE49-F238E27FC236}">
                <a16:creationId xmlns:a16="http://schemas.microsoft.com/office/drawing/2014/main" id="{D1DC62D4-AB1B-41FB-B44A-2F539F621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8371" y="5902035"/>
            <a:ext cx="717235" cy="820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45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BC513C80-67C7-419A-990C-7D8FABE221A7}"/>
              </a:ext>
            </a:extLst>
          </p:cNvPr>
          <p:cNvSpPr/>
          <p:nvPr/>
        </p:nvSpPr>
        <p:spPr>
          <a:xfrm>
            <a:off x="-1" y="0"/>
            <a:ext cx="6096001" cy="6857995"/>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4" name="CuadroTexto 3">
            <a:extLst>
              <a:ext uri="{FF2B5EF4-FFF2-40B4-BE49-F238E27FC236}">
                <a16:creationId xmlns:a16="http://schemas.microsoft.com/office/drawing/2014/main" id="{8C9EDD51-0FFE-4955-8603-DCE21B41ECFF}"/>
              </a:ext>
            </a:extLst>
          </p:cNvPr>
          <p:cNvSpPr txBox="1"/>
          <p:nvPr/>
        </p:nvSpPr>
        <p:spPr>
          <a:xfrm>
            <a:off x="185108" y="1138052"/>
            <a:ext cx="5999382" cy="3362780"/>
          </a:xfrm>
          <a:prstGeom prst="rect">
            <a:avLst/>
          </a:prstGeom>
          <a:noFill/>
        </p:spPr>
        <p:txBody>
          <a:bodyPr wrap="square" rtlCol="0">
            <a:spAutoFit/>
          </a:bodyPr>
          <a:lstStyle/>
          <a:p>
            <a:pPr>
              <a:lnSpc>
                <a:spcPct val="150000"/>
              </a:lnSpc>
            </a:pPr>
            <a:r>
              <a:rPr lang="es-ES" b="1" dirty="0">
                <a:solidFill>
                  <a:schemeClr val="bg1"/>
                </a:solidFill>
                <a:latin typeface="Century Gothic" panose="020B0502020202020204" pitchFamily="34" charset="0"/>
              </a:rPr>
              <a:t>Tema : Sensor de Temperatura con Alarma</a:t>
            </a:r>
          </a:p>
          <a:p>
            <a:pPr>
              <a:lnSpc>
                <a:spcPct val="150000"/>
              </a:lnSpc>
            </a:pPr>
            <a:r>
              <a:rPr lang="es-ES" b="1" dirty="0">
                <a:solidFill>
                  <a:schemeClr val="bg1"/>
                </a:solidFill>
                <a:latin typeface="Century Gothic" panose="020B0502020202020204" pitchFamily="34" charset="0"/>
              </a:rPr>
              <a:t>Docente : García de la Chira, Julio Cesar</a:t>
            </a:r>
          </a:p>
          <a:p>
            <a:pPr>
              <a:lnSpc>
                <a:spcPct val="150000"/>
              </a:lnSpc>
            </a:pPr>
            <a:r>
              <a:rPr lang="es-ES" b="1" dirty="0">
                <a:solidFill>
                  <a:schemeClr val="bg1"/>
                </a:solidFill>
                <a:latin typeface="Century Gothic" panose="020B0502020202020204" pitchFamily="34" charset="0"/>
              </a:rPr>
              <a:t>Facultado: Desarrollo de Sistemas e Información</a:t>
            </a:r>
          </a:p>
          <a:p>
            <a:pPr>
              <a:lnSpc>
                <a:spcPct val="150000"/>
              </a:lnSpc>
            </a:pPr>
            <a:r>
              <a:rPr lang="es-ES" b="1" dirty="0">
                <a:solidFill>
                  <a:schemeClr val="bg1"/>
                </a:solidFill>
                <a:latin typeface="Century Gothic" panose="020B0502020202020204" pitchFamily="34" charset="0"/>
              </a:rPr>
              <a:t>Integrantes :</a:t>
            </a:r>
          </a:p>
          <a:p>
            <a:pPr marL="285750" indent="-285750">
              <a:lnSpc>
                <a:spcPct val="150000"/>
              </a:lnSpc>
              <a:buFont typeface="Wingdings" panose="05000000000000000000" pitchFamily="2" charset="2"/>
              <a:buChar char="Ø"/>
            </a:pPr>
            <a:r>
              <a:rPr lang="es-ES" b="1" dirty="0">
                <a:solidFill>
                  <a:schemeClr val="bg1"/>
                </a:solidFill>
                <a:latin typeface="Century Gothic" panose="020B0502020202020204" pitchFamily="34" charset="0"/>
              </a:rPr>
              <a:t>Vega Ortiz, David Kenshin	</a:t>
            </a:r>
          </a:p>
          <a:p>
            <a:pPr marL="285750" indent="-285750">
              <a:lnSpc>
                <a:spcPct val="150000"/>
              </a:lnSpc>
              <a:buFont typeface="Wingdings" panose="05000000000000000000" pitchFamily="2" charset="2"/>
              <a:buChar char="Ø"/>
            </a:pPr>
            <a:r>
              <a:rPr lang="es-ES" b="1" dirty="0">
                <a:solidFill>
                  <a:schemeClr val="bg1"/>
                </a:solidFill>
                <a:latin typeface="Century Gothic" panose="020B0502020202020204" pitchFamily="34" charset="0"/>
              </a:rPr>
              <a:t>Mendoza Caycho, Jhairo Leonardo</a:t>
            </a:r>
          </a:p>
          <a:p>
            <a:pPr marL="285750" indent="-285750">
              <a:lnSpc>
                <a:spcPct val="150000"/>
              </a:lnSpc>
              <a:buFont typeface="Wingdings" panose="05000000000000000000" pitchFamily="2" charset="2"/>
              <a:buChar char="Ø"/>
            </a:pPr>
            <a:r>
              <a:rPr lang="es-ES" b="1" dirty="0">
                <a:solidFill>
                  <a:schemeClr val="bg1"/>
                </a:solidFill>
                <a:latin typeface="Century Gothic" panose="020B0502020202020204" pitchFamily="34" charset="0"/>
              </a:rPr>
              <a:t>Tejeda Aguirre, Jose Fernando</a:t>
            </a:r>
          </a:p>
          <a:p>
            <a:pPr marL="285750" indent="-285750">
              <a:lnSpc>
                <a:spcPct val="150000"/>
              </a:lnSpc>
              <a:buFont typeface="Wingdings" panose="05000000000000000000" pitchFamily="2" charset="2"/>
              <a:buChar char="Ø"/>
            </a:pPr>
            <a:r>
              <a:rPr lang="es-ES" b="1" dirty="0">
                <a:solidFill>
                  <a:schemeClr val="bg1"/>
                </a:solidFill>
                <a:latin typeface="Century Gothic" panose="020B0502020202020204" pitchFamily="34" charset="0"/>
              </a:rPr>
              <a:t>Vasquez Ccaccastro, Walter</a:t>
            </a:r>
          </a:p>
        </p:txBody>
      </p:sp>
      <p:cxnSp>
        <p:nvCxnSpPr>
          <p:cNvPr id="6" name="Conector recto 5">
            <a:extLst>
              <a:ext uri="{FF2B5EF4-FFF2-40B4-BE49-F238E27FC236}">
                <a16:creationId xmlns:a16="http://schemas.microsoft.com/office/drawing/2014/main" id="{5B69EF85-4960-4682-8A21-C79D3145C1F5}"/>
              </a:ext>
            </a:extLst>
          </p:cNvPr>
          <p:cNvCxnSpPr>
            <a:cxnSpLocks/>
          </p:cNvCxnSpPr>
          <p:nvPr/>
        </p:nvCxnSpPr>
        <p:spPr>
          <a:xfrm>
            <a:off x="185108" y="780312"/>
            <a:ext cx="5506008" cy="0"/>
          </a:xfrm>
          <a:prstGeom prst="line">
            <a:avLst/>
          </a:prstGeom>
          <a:ln w="38100">
            <a:solidFill>
              <a:srgbClr val="00FFFF"/>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9DE5F164-F381-4DE7-A944-AB7AC76F9376}"/>
              </a:ext>
            </a:extLst>
          </p:cNvPr>
          <p:cNvSpPr txBox="1"/>
          <p:nvPr/>
        </p:nvSpPr>
        <p:spPr>
          <a:xfrm>
            <a:off x="1497915" y="85874"/>
            <a:ext cx="2783134" cy="523220"/>
          </a:xfrm>
          <a:prstGeom prst="rect">
            <a:avLst/>
          </a:prstGeom>
          <a:noFill/>
        </p:spPr>
        <p:txBody>
          <a:bodyPr wrap="none" rtlCol="0">
            <a:spAutoFit/>
          </a:bodyPr>
          <a:lstStyle/>
          <a:p>
            <a:r>
              <a:rPr lang="es-ES" sz="2800" b="1" dirty="0">
                <a:solidFill>
                  <a:schemeClr val="bg1"/>
                </a:solidFill>
                <a:latin typeface="Century Gothic" panose="020B0502020202020204" pitchFamily="34" charset="0"/>
              </a:rPr>
              <a:t>PRESENTACIÓN</a:t>
            </a:r>
            <a:endParaRPr lang="es-PE" sz="2800" b="1" dirty="0">
              <a:solidFill>
                <a:schemeClr val="bg1"/>
              </a:solidFill>
              <a:latin typeface="Century Gothic" panose="020B0502020202020204" pitchFamily="34" charset="0"/>
            </a:endParaRPr>
          </a:p>
        </p:txBody>
      </p:sp>
      <p:pic>
        <p:nvPicPr>
          <p:cNvPr id="1028" name="Picture 4" descr="Cisco Systems - Wikipedia, la enciclopedia libre">
            <a:extLst>
              <a:ext uri="{FF2B5EF4-FFF2-40B4-BE49-F238E27FC236}">
                <a16:creationId xmlns:a16="http://schemas.microsoft.com/office/drawing/2014/main" id="{C9DCD20A-5EE2-445A-B8D4-8430D70CE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9462" y="353494"/>
            <a:ext cx="2456148" cy="13344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DAT/Logos variantes | Logopedia | Fandom">
            <a:extLst>
              <a:ext uri="{FF2B5EF4-FFF2-40B4-BE49-F238E27FC236}">
                <a16:creationId xmlns:a16="http://schemas.microsoft.com/office/drawing/2014/main" id="{64651606-A74C-4C26-B0F3-9390EB060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8371" y="5902035"/>
            <a:ext cx="717235" cy="8205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rduino - Wikipedia, la enciclopedia libre">
            <a:extLst>
              <a:ext uri="{FF2B5EF4-FFF2-40B4-BE49-F238E27FC236}">
                <a16:creationId xmlns:a16="http://schemas.microsoft.com/office/drawing/2014/main" id="{5FFEF3E7-730B-4013-8B63-031C8E703F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9483" y="1512736"/>
            <a:ext cx="2165887" cy="14565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ogo Raspberry Pi PNG transparente - StickPNG">
            <a:extLst>
              <a:ext uri="{FF2B5EF4-FFF2-40B4-BE49-F238E27FC236}">
                <a16:creationId xmlns:a16="http://schemas.microsoft.com/office/drawing/2014/main" id="{175BBE82-AC47-45A0-BF99-70776159B2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5027" y="2561700"/>
            <a:ext cx="1739443" cy="22209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ython Logo - Vectores y PSD gratuitos para descargar">
            <a:extLst>
              <a:ext uri="{FF2B5EF4-FFF2-40B4-BE49-F238E27FC236}">
                <a16:creationId xmlns:a16="http://schemas.microsoft.com/office/drawing/2014/main" id="{D6DB563F-460D-435B-9205-C6A260608A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9306" y="4146407"/>
            <a:ext cx="2165886" cy="2165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36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C50F1956-89AD-40F0-89FB-F72B08510FBE}"/>
              </a:ext>
            </a:extLst>
          </p:cNvPr>
          <p:cNvSpPr/>
          <p:nvPr/>
        </p:nvSpPr>
        <p:spPr>
          <a:xfrm>
            <a:off x="-1" y="0"/>
            <a:ext cx="6096001" cy="6857995"/>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highlight>
                <a:srgbClr val="FFFF00"/>
              </a:highlight>
            </a:endParaRPr>
          </a:p>
        </p:txBody>
      </p:sp>
      <p:grpSp>
        <p:nvGrpSpPr>
          <p:cNvPr id="5" name="Grupo 4">
            <a:extLst>
              <a:ext uri="{FF2B5EF4-FFF2-40B4-BE49-F238E27FC236}">
                <a16:creationId xmlns:a16="http://schemas.microsoft.com/office/drawing/2014/main" id="{2F1B2AF8-2D38-4C74-8FF6-585537098DEE}"/>
              </a:ext>
            </a:extLst>
          </p:cNvPr>
          <p:cNvGrpSpPr/>
          <p:nvPr/>
        </p:nvGrpSpPr>
        <p:grpSpPr>
          <a:xfrm>
            <a:off x="7009634" y="3456896"/>
            <a:ext cx="4533900" cy="2273301"/>
            <a:chOff x="2638697" y="1775657"/>
            <a:chExt cx="5146403" cy="2580444"/>
          </a:xfrm>
        </p:grpSpPr>
        <p:sp>
          <p:nvSpPr>
            <p:cNvPr id="6" name="Rectángulo 5">
              <a:extLst>
                <a:ext uri="{FF2B5EF4-FFF2-40B4-BE49-F238E27FC236}">
                  <a16:creationId xmlns:a16="http://schemas.microsoft.com/office/drawing/2014/main" id="{3853DDBD-170C-4325-9AD4-43A2F26EDA25}"/>
                </a:ext>
              </a:extLst>
            </p:cNvPr>
            <p:cNvSpPr/>
            <p:nvPr/>
          </p:nvSpPr>
          <p:spPr>
            <a:xfrm>
              <a:off x="2638697" y="1775657"/>
              <a:ext cx="5146403" cy="258044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1028" name="Picture 4" descr="Conoces los Sensores de Temperatura? - AM TECH">
              <a:extLst>
                <a:ext uri="{FF2B5EF4-FFF2-40B4-BE49-F238E27FC236}">
                  <a16:creationId xmlns:a16="http://schemas.microsoft.com/office/drawing/2014/main" id="{B08D822A-08CB-42ED-ABB6-6C89A2113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687" y="1856050"/>
              <a:ext cx="4986422" cy="24196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upo 6">
            <a:extLst>
              <a:ext uri="{FF2B5EF4-FFF2-40B4-BE49-F238E27FC236}">
                <a16:creationId xmlns:a16="http://schemas.microsoft.com/office/drawing/2014/main" id="{DA127342-064F-403D-B8A5-68531334462D}"/>
              </a:ext>
            </a:extLst>
          </p:cNvPr>
          <p:cNvGrpSpPr/>
          <p:nvPr/>
        </p:nvGrpSpPr>
        <p:grpSpPr>
          <a:xfrm>
            <a:off x="9518281" y="348555"/>
            <a:ext cx="2233767" cy="2254125"/>
            <a:chOff x="7239000" y="1502557"/>
            <a:chExt cx="2263140" cy="2292203"/>
          </a:xfrm>
        </p:grpSpPr>
        <p:sp>
          <p:nvSpPr>
            <p:cNvPr id="8" name="Rectángulo 7">
              <a:extLst>
                <a:ext uri="{FF2B5EF4-FFF2-40B4-BE49-F238E27FC236}">
                  <a16:creationId xmlns:a16="http://schemas.microsoft.com/office/drawing/2014/main" id="{CA8B3A0A-8F2B-4372-B6EC-8D673DA47555}"/>
                </a:ext>
              </a:extLst>
            </p:cNvPr>
            <p:cNvSpPr/>
            <p:nvPr/>
          </p:nvSpPr>
          <p:spPr>
            <a:xfrm>
              <a:off x="7239000" y="1502557"/>
              <a:ext cx="2263140" cy="2292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4" name="Imagen 3">
              <a:extLst>
                <a:ext uri="{FF2B5EF4-FFF2-40B4-BE49-F238E27FC236}">
                  <a16:creationId xmlns:a16="http://schemas.microsoft.com/office/drawing/2014/main" id="{1652066C-0778-4408-BA06-34C835E32334}"/>
                </a:ext>
              </a:extLst>
            </p:cNvPr>
            <p:cNvPicPr>
              <a:picLocks noChangeAspect="1"/>
            </p:cNvPicPr>
            <p:nvPr/>
          </p:nvPicPr>
          <p:blipFill>
            <a:blip r:embed="rId3"/>
            <a:stretch>
              <a:fillRect/>
            </a:stretch>
          </p:blipFill>
          <p:spPr>
            <a:xfrm>
              <a:off x="7332072" y="1610160"/>
              <a:ext cx="2076995" cy="2076995"/>
            </a:xfrm>
            <a:prstGeom prst="rect">
              <a:avLst/>
            </a:prstGeom>
          </p:spPr>
        </p:pic>
      </p:grpSp>
      <p:cxnSp>
        <p:nvCxnSpPr>
          <p:cNvPr id="12" name="Conector recto 11">
            <a:extLst>
              <a:ext uri="{FF2B5EF4-FFF2-40B4-BE49-F238E27FC236}">
                <a16:creationId xmlns:a16="http://schemas.microsoft.com/office/drawing/2014/main" id="{6C3C8EC9-0B67-430F-A52A-6782A1E8EB9A}"/>
              </a:ext>
            </a:extLst>
          </p:cNvPr>
          <p:cNvCxnSpPr>
            <a:cxnSpLocks/>
          </p:cNvCxnSpPr>
          <p:nvPr/>
        </p:nvCxnSpPr>
        <p:spPr>
          <a:xfrm flipV="1">
            <a:off x="91788" y="812162"/>
            <a:ext cx="5408260" cy="1"/>
          </a:xfrm>
          <a:prstGeom prst="line">
            <a:avLst/>
          </a:prstGeom>
          <a:ln w="38100">
            <a:solidFill>
              <a:srgbClr val="00FFFF"/>
            </a:solidFill>
          </a:ln>
        </p:spPr>
        <p:style>
          <a:lnRef idx="1">
            <a:schemeClr val="accent1"/>
          </a:lnRef>
          <a:fillRef idx="0">
            <a:schemeClr val="accent1"/>
          </a:fillRef>
          <a:effectRef idx="0">
            <a:schemeClr val="accent1"/>
          </a:effectRef>
          <a:fontRef idx="minor">
            <a:schemeClr val="tx1"/>
          </a:fontRef>
        </p:style>
      </p:cxnSp>
      <p:pic>
        <p:nvPicPr>
          <p:cNvPr id="14" name="Picture 2" descr="IDAT/Logos variantes | Logopedia | Fandom">
            <a:extLst>
              <a:ext uri="{FF2B5EF4-FFF2-40B4-BE49-F238E27FC236}">
                <a16:creationId xmlns:a16="http://schemas.microsoft.com/office/drawing/2014/main" id="{AA59381C-AFBC-4856-B164-160EDCDD39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8371" y="5902035"/>
            <a:ext cx="717235" cy="820517"/>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upo 8">
            <a:extLst>
              <a:ext uri="{FF2B5EF4-FFF2-40B4-BE49-F238E27FC236}">
                <a16:creationId xmlns:a16="http://schemas.microsoft.com/office/drawing/2014/main" id="{E4B2BB6F-79B5-40C2-8B87-CE7147BF6CB1}"/>
              </a:ext>
            </a:extLst>
          </p:cNvPr>
          <p:cNvGrpSpPr/>
          <p:nvPr/>
        </p:nvGrpSpPr>
        <p:grpSpPr>
          <a:xfrm>
            <a:off x="6420768" y="749826"/>
            <a:ext cx="2946402" cy="2487583"/>
            <a:chOff x="6515100" y="1020662"/>
            <a:chExt cx="2946402" cy="2487583"/>
          </a:xfrm>
        </p:grpSpPr>
        <p:sp>
          <p:nvSpPr>
            <p:cNvPr id="15" name="Rectángulo 14">
              <a:extLst>
                <a:ext uri="{FF2B5EF4-FFF2-40B4-BE49-F238E27FC236}">
                  <a16:creationId xmlns:a16="http://schemas.microsoft.com/office/drawing/2014/main" id="{3D20F72B-2312-4C8A-8280-CDAE924D0145}"/>
                </a:ext>
              </a:extLst>
            </p:cNvPr>
            <p:cNvSpPr/>
            <p:nvPr/>
          </p:nvSpPr>
          <p:spPr>
            <a:xfrm>
              <a:off x="6515100" y="1020662"/>
              <a:ext cx="2946402" cy="2487583"/>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9218" name="Picture 2" descr="Sensor de temperatura LM35 y arduino |">
              <a:extLst>
                <a:ext uri="{FF2B5EF4-FFF2-40B4-BE49-F238E27FC236}">
                  <a16:creationId xmlns:a16="http://schemas.microsoft.com/office/drawing/2014/main" id="{2764D1CC-9F2D-46BA-B6A7-628C57D082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5356" y="1086736"/>
              <a:ext cx="2765890" cy="2324187"/>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uadroTexto 9">
            <a:extLst>
              <a:ext uri="{FF2B5EF4-FFF2-40B4-BE49-F238E27FC236}">
                <a16:creationId xmlns:a16="http://schemas.microsoft.com/office/drawing/2014/main" id="{7DAE4CC4-BA1D-188A-0E36-0FE9DF668425}"/>
              </a:ext>
            </a:extLst>
          </p:cNvPr>
          <p:cNvSpPr txBox="1"/>
          <p:nvPr/>
        </p:nvSpPr>
        <p:spPr>
          <a:xfrm>
            <a:off x="127743" y="0"/>
            <a:ext cx="5692962" cy="6825266"/>
          </a:xfrm>
          <a:prstGeom prst="rect">
            <a:avLst/>
          </a:prstGeom>
          <a:noFill/>
        </p:spPr>
        <p:txBody>
          <a:bodyPr wrap="square" rtlCol="0">
            <a:spAutoFit/>
          </a:bodyPr>
          <a:lstStyle/>
          <a:p>
            <a:pPr algn="just">
              <a:lnSpc>
                <a:spcPct val="150000"/>
              </a:lnSpc>
            </a:pPr>
            <a:r>
              <a:rPr lang="es-ES" sz="2400" b="1" dirty="0">
                <a:solidFill>
                  <a:schemeClr val="bg1"/>
                </a:solidFill>
                <a:latin typeface="Century Gothic" panose="020B0502020202020204" pitchFamily="34" charset="0"/>
              </a:rPr>
              <a:t>INTRODUCCION</a:t>
            </a:r>
          </a:p>
          <a:p>
            <a:pPr algn="just">
              <a:lnSpc>
                <a:spcPct val="150000"/>
              </a:lnSpc>
            </a:pPr>
            <a:endParaRPr lang="es-ES" b="1" dirty="0">
              <a:solidFill>
                <a:schemeClr val="bg1"/>
              </a:solidFill>
              <a:latin typeface="Century Gothic" panose="020B0502020202020204" pitchFamily="34" charset="0"/>
            </a:endParaRPr>
          </a:p>
          <a:p>
            <a:pPr algn="just">
              <a:lnSpc>
                <a:spcPct val="150000"/>
              </a:lnSpc>
            </a:pPr>
            <a:r>
              <a:rPr lang="es-ES" b="1" dirty="0">
                <a:solidFill>
                  <a:schemeClr val="bg1"/>
                </a:solidFill>
                <a:latin typeface="Century Gothic" panose="020B0502020202020204" pitchFamily="34" charset="0"/>
              </a:rPr>
              <a:t>El sensor de temperatura es un dispositivo electrónico y eléctrico utilizado en las aplicaciones de edificación con el objetivo de medir la temperatura de un fluido ya sea ‘AGUA’ o ‘AIRE’, emitiendo una señal enviando directamente el cambio de la resistencia. Dependiendo del funcionamiento y la forma que genera una señal, existe diferentes tipos de sensores en distintas variedades de aplicaciones con el propósito de mantener la temperatura constante y segura, teniendo la facultad de percibir cambios en el entorno donde nos encontremos generando señales o vibraciones  provocando una alerta a nuestro ordenador .</a:t>
            </a:r>
          </a:p>
        </p:txBody>
      </p:sp>
    </p:spTree>
    <p:extLst>
      <p:ext uri="{BB962C8B-B14F-4D97-AF65-F5344CB8AC3E}">
        <p14:creationId xmlns:p14="http://schemas.microsoft.com/office/powerpoint/2010/main" val="112401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31CFD2-BD80-4F4E-866B-9F213E2FA2C1}"/>
              </a:ext>
            </a:extLst>
          </p:cNvPr>
          <p:cNvSpPr/>
          <p:nvPr/>
        </p:nvSpPr>
        <p:spPr>
          <a:xfrm>
            <a:off x="-1" y="0"/>
            <a:ext cx="6096001" cy="6857995"/>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cxnSp>
        <p:nvCxnSpPr>
          <p:cNvPr id="4" name="Conector recto 3">
            <a:extLst>
              <a:ext uri="{FF2B5EF4-FFF2-40B4-BE49-F238E27FC236}">
                <a16:creationId xmlns:a16="http://schemas.microsoft.com/office/drawing/2014/main" id="{6E72A72D-61C9-4BA8-92DF-29211CE2A0DC}"/>
              </a:ext>
            </a:extLst>
          </p:cNvPr>
          <p:cNvCxnSpPr>
            <a:cxnSpLocks/>
          </p:cNvCxnSpPr>
          <p:nvPr/>
        </p:nvCxnSpPr>
        <p:spPr>
          <a:xfrm>
            <a:off x="153848" y="798515"/>
            <a:ext cx="5578212" cy="0"/>
          </a:xfrm>
          <a:prstGeom prst="line">
            <a:avLst/>
          </a:prstGeom>
          <a:ln w="38100">
            <a:solidFill>
              <a:srgbClr val="00FFFF"/>
            </a:solidFill>
          </a:ln>
        </p:spPr>
        <p:style>
          <a:lnRef idx="1">
            <a:schemeClr val="accent1"/>
          </a:lnRef>
          <a:fillRef idx="0">
            <a:schemeClr val="accent1"/>
          </a:fillRef>
          <a:effectRef idx="0">
            <a:schemeClr val="accent1"/>
          </a:effectRef>
          <a:fontRef idx="minor">
            <a:schemeClr val="tx1"/>
          </a:fontRef>
        </p:style>
      </p:cxnSp>
      <p:pic>
        <p:nvPicPr>
          <p:cNvPr id="8" name="Picture 2" descr="IDAT/Logos variantes | Logopedia | Fandom">
            <a:extLst>
              <a:ext uri="{FF2B5EF4-FFF2-40B4-BE49-F238E27FC236}">
                <a16:creationId xmlns:a16="http://schemas.microsoft.com/office/drawing/2014/main" id="{6C2CF8FE-E389-47E3-9D97-0AA38A34B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8371" y="5902035"/>
            <a:ext cx="717235" cy="82051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0C01462E-9A52-7735-0095-D0CF1F9DED63}"/>
              </a:ext>
            </a:extLst>
          </p:cNvPr>
          <p:cNvSpPr txBox="1"/>
          <p:nvPr/>
        </p:nvSpPr>
        <p:spPr>
          <a:xfrm>
            <a:off x="153848" y="0"/>
            <a:ext cx="5692962" cy="6132769"/>
          </a:xfrm>
          <a:prstGeom prst="rect">
            <a:avLst/>
          </a:prstGeom>
          <a:noFill/>
        </p:spPr>
        <p:txBody>
          <a:bodyPr wrap="square" rtlCol="0">
            <a:spAutoFit/>
          </a:bodyPr>
          <a:lstStyle/>
          <a:p>
            <a:pPr algn="just">
              <a:lnSpc>
                <a:spcPct val="150000"/>
              </a:lnSpc>
            </a:pPr>
            <a:r>
              <a:rPr lang="es-ES" sz="2400" b="1" dirty="0">
                <a:solidFill>
                  <a:schemeClr val="bg1"/>
                </a:solidFill>
                <a:latin typeface="Century Gothic" panose="020B0502020202020204" pitchFamily="34" charset="0"/>
              </a:rPr>
              <a:t>OBJETIVOS</a:t>
            </a:r>
          </a:p>
          <a:p>
            <a:pPr algn="just">
              <a:lnSpc>
                <a:spcPct val="150000"/>
              </a:lnSpc>
            </a:pPr>
            <a:endParaRPr lang="es-ES" sz="2400" b="1" dirty="0">
              <a:solidFill>
                <a:schemeClr val="bg1"/>
              </a:solidFill>
              <a:latin typeface="Century Gothic" panose="020B0502020202020204" pitchFamily="34" charset="0"/>
            </a:endParaRPr>
          </a:p>
          <a:p>
            <a:pPr algn="just">
              <a:lnSpc>
                <a:spcPct val="150000"/>
              </a:lnSpc>
            </a:pPr>
            <a:r>
              <a:rPr lang="es-ES" b="1" dirty="0">
                <a:solidFill>
                  <a:schemeClr val="bg1"/>
                </a:solidFill>
                <a:latin typeface="Century Gothic" panose="020B0502020202020204" pitchFamily="34" charset="0"/>
              </a:rPr>
              <a:t>Nuestro principal objetivo es ofrecer mayor seguridad a los usuarios mediante el uso de nuestro sistema de alarma contra incendios controlando los elementos de la temperatura en el ambiente emitiendo una señal o mensaje al ordenador informando la situación.</a:t>
            </a:r>
          </a:p>
          <a:p>
            <a:pPr algn="just">
              <a:lnSpc>
                <a:spcPct val="150000"/>
              </a:lnSpc>
            </a:pPr>
            <a:r>
              <a:rPr lang="es-ES" b="1" dirty="0">
                <a:solidFill>
                  <a:schemeClr val="bg1"/>
                </a:solidFill>
                <a:latin typeface="Century Gothic" panose="020B0502020202020204" pitchFamily="34" charset="0"/>
              </a:rPr>
              <a:t>Nuestro sistema optimiza la rentabilidad e instalación para la prevención contra incendios, manejo de control de temperatura de los alimentos en empresas de producción y mas brindando una gestión fácil e intuitiva.</a:t>
            </a:r>
          </a:p>
          <a:p>
            <a:pPr algn="just">
              <a:lnSpc>
                <a:spcPct val="150000"/>
              </a:lnSpc>
            </a:pPr>
            <a:endParaRPr lang="es-ES" b="1" dirty="0">
              <a:solidFill>
                <a:schemeClr val="bg1"/>
              </a:solidFill>
              <a:latin typeface="Century Gothic" panose="020B0502020202020204" pitchFamily="34" charset="0"/>
            </a:endParaRPr>
          </a:p>
        </p:txBody>
      </p:sp>
      <p:pic>
        <p:nvPicPr>
          <p:cNvPr id="1026" name="Picture 2" descr="Objetivo - Iconos gratis de negocio">
            <a:extLst>
              <a:ext uri="{FF2B5EF4-FFF2-40B4-BE49-F238E27FC236}">
                <a16:creationId xmlns:a16="http://schemas.microsoft.com/office/drawing/2014/main" id="{838E4E62-1161-FF4C-3B20-01EA61414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849" y="0"/>
            <a:ext cx="3304054" cy="3304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bjetivo | Icono Gratis">
            <a:extLst>
              <a:ext uri="{FF2B5EF4-FFF2-40B4-BE49-F238E27FC236}">
                <a16:creationId xmlns:a16="http://schemas.microsoft.com/office/drawing/2014/main" id="{BDC9B492-0974-22BF-2D8C-53EC3CC56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9904" y="3428997"/>
            <a:ext cx="2727434" cy="2727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5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3150D99-ACE2-4499-805B-7890674585F2}"/>
              </a:ext>
            </a:extLst>
          </p:cNvPr>
          <p:cNvSpPr/>
          <p:nvPr/>
        </p:nvSpPr>
        <p:spPr>
          <a:xfrm>
            <a:off x="-1" y="1"/>
            <a:ext cx="12351225" cy="682388"/>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 name="CuadroTexto 2">
            <a:extLst>
              <a:ext uri="{FF2B5EF4-FFF2-40B4-BE49-F238E27FC236}">
                <a16:creationId xmlns:a16="http://schemas.microsoft.com/office/drawing/2014/main" id="{5EBFE3B0-CB8C-4B5D-BD5B-1ACFBC6D1CB0}"/>
              </a:ext>
            </a:extLst>
          </p:cNvPr>
          <p:cNvSpPr txBox="1"/>
          <p:nvPr/>
        </p:nvSpPr>
        <p:spPr>
          <a:xfrm>
            <a:off x="1382144" y="110362"/>
            <a:ext cx="11501341" cy="461665"/>
          </a:xfrm>
          <a:prstGeom prst="rect">
            <a:avLst/>
          </a:prstGeom>
          <a:noFill/>
        </p:spPr>
        <p:txBody>
          <a:bodyPr wrap="square" rtlCol="0">
            <a:spAutoFit/>
          </a:bodyPr>
          <a:lstStyle/>
          <a:p>
            <a:pPr algn="just"/>
            <a:r>
              <a:rPr lang="es-ES" sz="2400" b="1" dirty="0">
                <a:solidFill>
                  <a:schemeClr val="bg1"/>
                </a:solidFill>
                <a:latin typeface="Century Gothic" panose="020B0502020202020204" pitchFamily="34" charset="0"/>
              </a:rPr>
              <a:t>LEAN CANVAS PARA EL SENSOR DE TEMPERATURA Y ALARMA</a:t>
            </a:r>
            <a:endParaRPr lang="es-ES" sz="2000" b="1" dirty="0">
              <a:solidFill>
                <a:schemeClr val="bg1"/>
              </a:solidFill>
              <a:latin typeface="Century Gothic" panose="020B0502020202020204" pitchFamily="34" charset="0"/>
            </a:endParaRPr>
          </a:p>
        </p:txBody>
      </p:sp>
      <p:grpSp>
        <p:nvGrpSpPr>
          <p:cNvPr id="17" name="Grupo 16">
            <a:extLst>
              <a:ext uri="{FF2B5EF4-FFF2-40B4-BE49-F238E27FC236}">
                <a16:creationId xmlns:a16="http://schemas.microsoft.com/office/drawing/2014/main" id="{C82918EF-84FF-4DC8-9B88-C916098D7C84}"/>
              </a:ext>
            </a:extLst>
          </p:cNvPr>
          <p:cNvGrpSpPr/>
          <p:nvPr/>
        </p:nvGrpSpPr>
        <p:grpSpPr>
          <a:xfrm>
            <a:off x="118844" y="792750"/>
            <a:ext cx="11954312" cy="5916307"/>
            <a:chOff x="177422" y="831331"/>
            <a:chExt cx="12492628" cy="5851773"/>
          </a:xfrm>
        </p:grpSpPr>
        <p:sp>
          <p:nvSpPr>
            <p:cNvPr id="4" name="Rectángulo 3">
              <a:extLst>
                <a:ext uri="{FF2B5EF4-FFF2-40B4-BE49-F238E27FC236}">
                  <a16:creationId xmlns:a16="http://schemas.microsoft.com/office/drawing/2014/main" id="{F1CE3DF1-2E61-48AA-8F71-488B0AEBC82B}"/>
                </a:ext>
              </a:extLst>
            </p:cNvPr>
            <p:cNvSpPr/>
            <p:nvPr/>
          </p:nvSpPr>
          <p:spPr>
            <a:xfrm>
              <a:off x="177422" y="832514"/>
              <a:ext cx="2492612" cy="4681182"/>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latin typeface="Century Gothic" panose="020B0502020202020204" pitchFamily="34" charset="0"/>
                </a:rPr>
                <a:t>8 </a:t>
              </a:r>
            </a:p>
            <a:p>
              <a:pPr algn="ctr"/>
              <a:r>
                <a:rPr lang="es-PE" sz="2000" b="1" dirty="0">
                  <a:solidFill>
                    <a:schemeClr val="tx1"/>
                  </a:solidFill>
                  <a:latin typeface="Century Gothic" panose="020B0502020202020204" pitchFamily="34" charset="0"/>
                </a:rPr>
                <a:t>PROBLEMAS</a:t>
              </a:r>
            </a:p>
          </p:txBody>
        </p:sp>
        <p:sp>
          <p:nvSpPr>
            <p:cNvPr id="9" name="Rectángulo 8">
              <a:extLst>
                <a:ext uri="{FF2B5EF4-FFF2-40B4-BE49-F238E27FC236}">
                  <a16:creationId xmlns:a16="http://schemas.microsoft.com/office/drawing/2014/main" id="{F5A58329-A0D2-4FA9-B15B-D898A62AF719}"/>
                </a:ext>
              </a:extLst>
            </p:cNvPr>
            <p:cNvSpPr/>
            <p:nvPr/>
          </p:nvSpPr>
          <p:spPr>
            <a:xfrm>
              <a:off x="2674962" y="832514"/>
              <a:ext cx="2497540" cy="2340000"/>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latin typeface="Century Gothic" panose="020B0502020202020204" pitchFamily="34" charset="0"/>
                </a:rPr>
                <a:t>7 </a:t>
              </a:r>
            </a:p>
            <a:p>
              <a:pPr algn="ctr"/>
              <a:r>
                <a:rPr lang="es-PE" sz="2000" b="1" dirty="0">
                  <a:solidFill>
                    <a:schemeClr val="tx1"/>
                  </a:solidFill>
                  <a:latin typeface="Century Gothic" panose="020B0502020202020204" pitchFamily="34" charset="0"/>
                </a:rPr>
                <a:t>SOLUCION</a:t>
              </a:r>
            </a:p>
          </p:txBody>
        </p:sp>
        <p:sp>
          <p:nvSpPr>
            <p:cNvPr id="10" name="Rectángulo 9">
              <a:extLst>
                <a:ext uri="{FF2B5EF4-FFF2-40B4-BE49-F238E27FC236}">
                  <a16:creationId xmlns:a16="http://schemas.microsoft.com/office/drawing/2014/main" id="{F76610F1-0F57-4230-84F0-C22BE2ABBC2C}"/>
                </a:ext>
              </a:extLst>
            </p:cNvPr>
            <p:cNvSpPr/>
            <p:nvPr/>
          </p:nvSpPr>
          <p:spPr>
            <a:xfrm>
              <a:off x="2674962" y="3172514"/>
              <a:ext cx="2497540" cy="2340000"/>
            </a:xfrm>
            <a:prstGeom prst="rect">
              <a:avLst/>
            </a:prstGeom>
            <a:solidFill>
              <a:srgbClr val="99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latin typeface="Century Gothic" panose="020B0502020202020204" pitchFamily="34" charset="0"/>
                </a:rPr>
                <a:t>6 </a:t>
              </a:r>
            </a:p>
            <a:p>
              <a:pPr algn="ctr"/>
              <a:r>
                <a:rPr lang="es-PE" sz="2000" b="1" dirty="0">
                  <a:solidFill>
                    <a:schemeClr val="tx1"/>
                  </a:solidFill>
                  <a:latin typeface="Century Gothic" panose="020B0502020202020204" pitchFamily="34" charset="0"/>
                </a:rPr>
                <a:t>METRICAS CLAVE</a:t>
              </a:r>
            </a:p>
          </p:txBody>
        </p:sp>
        <p:sp>
          <p:nvSpPr>
            <p:cNvPr id="11" name="Rectángulo 10">
              <a:extLst>
                <a:ext uri="{FF2B5EF4-FFF2-40B4-BE49-F238E27FC236}">
                  <a16:creationId xmlns:a16="http://schemas.microsoft.com/office/drawing/2014/main" id="{C1DBCA9D-54F8-4302-B663-8D24CC48D482}"/>
                </a:ext>
              </a:extLst>
            </p:cNvPr>
            <p:cNvSpPr/>
            <p:nvPr/>
          </p:nvSpPr>
          <p:spPr>
            <a:xfrm>
              <a:off x="177422" y="5512513"/>
              <a:ext cx="6248778" cy="1170591"/>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latin typeface="Century Gothic" panose="020B0502020202020204" pitchFamily="34" charset="0"/>
                </a:rPr>
                <a:t>9 </a:t>
              </a:r>
            </a:p>
            <a:p>
              <a:pPr algn="ctr"/>
              <a:r>
                <a:rPr lang="es-PE" sz="2000" b="1" dirty="0">
                  <a:solidFill>
                    <a:schemeClr val="tx1"/>
                  </a:solidFill>
                  <a:latin typeface="Century Gothic" panose="020B0502020202020204" pitchFamily="34" charset="0"/>
                </a:rPr>
                <a:t>ESTRUCTURA DE COSTES</a:t>
              </a:r>
            </a:p>
          </p:txBody>
        </p:sp>
        <p:sp>
          <p:nvSpPr>
            <p:cNvPr id="12" name="Rectángulo 11">
              <a:extLst>
                <a:ext uri="{FF2B5EF4-FFF2-40B4-BE49-F238E27FC236}">
                  <a16:creationId xmlns:a16="http://schemas.microsoft.com/office/drawing/2014/main" id="{79CE2353-4CFC-4DB3-B657-D358FED175B8}"/>
                </a:ext>
              </a:extLst>
            </p:cNvPr>
            <p:cNvSpPr/>
            <p:nvPr/>
          </p:nvSpPr>
          <p:spPr>
            <a:xfrm>
              <a:off x="5172502" y="832514"/>
              <a:ext cx="2497540" cy="46811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latin typeface="Century Gothic" panose="020B0502020202020204" pitchFamily="34" charset="0"/>
                </a:rPr>
                <a:t>1 </a:t>
              </a:r>
            </a:p>
            <a:p>
              <a:pPr algn="ctr"/>
              <a:r>
                <a:rPr lang="es-PE" sz="2000" b="1" dirty="0">
                  <a:solidFill>
                    <a:schemeClr val="tx1"/>
                  </a:solidFill>
                  <a:latin typeface="Century Gothic" panose="020B0502020202020204" pitchFamily="34" charset="0"/>
                </a:rPr>
                <a:t>PROPUESTA DE VALORES</a:t>
              </a:r>
            </a:p>
          </p:txBody>
        </p:sp>
        <p:sp>
          <p:nvSpPr>
            <p:cNvPr id="13" name="Rectángulo 12">
              <a:extLst>
                <a:ext uri="{FF2B5EF4-FFF2-40B4-BE49-F238E27FC236}">
                  <a16:creationId xmlns:a16="http://schemas.microsoft.com/office/drawing/2014/main" id="{FD6E17E6-FD42-4E1B-8A3C-387D3DDF5C58}"/>
                </a:ext>
              </a:extLst>
            </p:cNvPr>
            <p:cNvSpPr/>
            <p:nvPr/>
          </p:nvSpPr>
          <p:spPr>
            <a:xfrm>
              <a:off x="7670042" y="832513"/>
              <a:ext cx="2497540" cy="23400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latin typeface="Century Gothic" panose="020B0502020202020204" pitchFamily="34" charset="0"/>
                </a:rPr>
                <a:t>4 </a:t>
              </a:r>
            </a:p>
            <a:p>
              <a:pPr algn="ctr"/>
              <a:r>
                <a:rPr lang="es-PE" sz="2000" b="1" dirty="0">
                  <a:solidFill>
                    <a:schemeClr val="tx1"/>
                  </a:solidFill>
                  <a:latin typeface="Century Gothic" panose="020B0502020202020204" pitchFamily="34" charset="0"/>
                </a:rPr>
                <a:t>VENTAJAS ESPECIALES</a:t>
              </a:r>
            </a:p>
          </p:txBody>
        </p:sp>
        <p:sp>
          <p:nvSpPr>
            <p:cNvPr id="14" name="Rectángulo 13">
              <a:extLst>
                <a:ext uri="{FF2B5EF4-FFF2-40B4-BE49-F238E27FC236}">
                  <a16:creationId xmlns:a16="http://schemas.microsoft.com/office/drawing/2014/main" id="{5A509212-2DF5-44EC-856B-54D90CD79E99}"/>
                </a:ext>
              </a:extLst>
            </p:cNvPr>
            <p:cNvSpPr/>
            <p:nvPr/>
          </p:nvSpPr>
          <p:spPr>
            <a:xfrm>
              <a:off x="7670042" y="3172513"/>
              <a:ext cx="2497540" cy="2340000"/>
            </a:xfrm>
            <a:prstGeom prst="rect">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latin typeface="Century Gothic" panose="020B0502020202020204" pitchFamily="34" charset="0"/>
                </a:rPr>
                <a:t>3 </a:t>
              </a:r>
            </a:p>
            <a:p>
              <a:pPr algn="ctr"/>
              <a:r>
                <a:rPr lang="es-PE" sz="2000" b="1" dirty="0">
                  <a:solidFill>
                    <a:schemeClr val="tx1"/>
                  </a:solidFill>
                  <a:latin typeface="Century Gothic" panose="020B0502020202020204" pitchFamily="34" charset="0"/>
                </a:rPr>
                <a:t>CANALES</a:t>
              </a:r>
            </a:p>
          </p:txBody>
        </p:sp>
        <p:sp>
          <p:nvSpPr>
            <p:cNvPr id="15" name="Rectángulo 14">
              <a:extLst>
                <a:ext uri="{FF2B5EF4-FFF2-40B4-BE49-F238E27FC236}">
                  <a16:creationId xmlns:a16="http://schemas.microsoft.com/office/drawing/2014/main" id="{85DFE284-8F70-45CD-B1AD-57E3C2FB5EC8}"/>
                </a:ext>
              </a:extLst>
            </p:cNvPr>
            <p:cNvSpPr/>
            <p:nvPr/>
          </p:nvSpPr>
          <p:spPr>
            <a:xfrm>
              <a:off x="10167582" y="831331"/>
              <a:ext cx="2497540" cy="468118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latin typeface="Century Gothic" panose="020B0502020202020204" pitchFamily="34" charset="0"/>
                </a:rPr>
                <a:t>2 </a:t>
              </a:r>
            </a:p>
            <a:p>
              <a:pPr algn="ctr"/>
              <a:r>
                <a:rPr lang="es-PE" sz="2000" b="1" dirty="0">
                  <a:solidFill>
                    <a:schemeClr val="tx1"/>
                  </a:solidFill>
                  <a:latin typeface="Century Gothic" panose="020B0502020202020204" pitchFamily="34" charset="0"/>
                </a:rPr>
                <a:t>SEGMENTO DE CLIENTES</a:t>
              </a:r>
            </a:p>
          </p:txBody>
        </p:sp>
        <p:sp>
          <p:nvSpPr>
            <p:cNvPr id="16" name="Rectángulo 15">
              <a:extLst>
                <a:ext uri="{FF2B5EF4-FFF2-40B4-BE49-F238E27FC236}">
                  <a16:creationId xmlns:a16="http://schemas.microsoft.com/office/drawing/2014/main" id="{C3404E4E-EE15-486E-9D7E-E5088E136635}"/>
                </a:ext>
              </a:extLst>
            </p:cNvPr>
            <p:cNvSpPr/>
            <p:nvPr/>
          </p:nvSpPr>
          <p:spPr>
            <a:xfrm>
              <a:off x="6421272" y="5511921"/>
              <a:ext cx="6248778" cy="1170591"/>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latin typeface="Century Gothic" panose="020B0502020202020204" pitchFamily="34" charset="0"/>
                </a:rPr>
                <a:t>5</a:t>
              </a:r>
            </a:p>
            <a:p>
              <a:pPr algn="ctr"/>
              <a:r>
                <a:rPr lang="es-PE" sz="2000" b="1" dirty="0">
                  <a:solidFill>
                    <a:schemeClr val="tx1"/>
                  </a:solidFill>
                  <a:latin typeface="Century Gothic" panose="020B0502020202020204" pitchFamily="34" charset="0"/>
                </a:rPr>
                <a:t> FUENTE DE INGRESOS</a:t>
              </a:r>
            </a:p>
          </p:txBody>
        </p:sp>
      </p:grpSp>
    </p:spTree>
    <p:extLst>
      <p:ext uri="{BB962C8B-B14F-4D97-AF65-F5344CB8AC3E}">
        <p14:creationId xmlns:p14="http://schemas.microsoft.com/office/powerpoint/2010/main" val="143092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3150D99-ACE2-4499-805B-7890674585F2}"/>
              </a:ext>
            </a:extLst>
          </p:cNvPr>
          <p:cNvSpPr/>
          <p:nvPr/>
        </p:nvSpPr>
        <p:spPr>
          <a:xfrm>
            <a:off x="-1" y="1"/>
            <a:ext cx="12351225" cy="682388"/>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 name="CuadroTexto 2">
            <a:extLst>
              <a:ext uri="{FF2B5EF4-FFF2-40B4-BE49-F238E27FC236}">
                <a16:creationId xmlns:a16="http://schemas.microsoft.com/office/drawing/2014/main" id="{5EBFE3B0-CB8C-4B5D-BD5B-1ACFBC6D1CB0}"/>
              </a:ext>
            </a:extLst>
          </p:cNvPr>
          <p:cNvSpPr txBox="1"/>
          <p:nvPr/>
        </p:nvSpPr>
        <p:spPr>
          <a:xfrm>
            <a:off x="1382144" y="110362"/>
            <a:ext cx="11501341" cy="461665"/>
          </a:xfrm>
          <a:prstGeom prst="rect">
            <a:avLst/>
          </a:prstGeom>
          <a:noFill/>
        </p:spPr>
        <p:txBody>
          <a:bodyPr wrap="square" rtlCol="0">
            <a:spAutoFit/>
          </a:bodyPr>
          <a:lstStyle/>
          <a:p>
            <a:pPr algn="just"/>
            <a:r>
              <a:rPr lang="es-ES" sz="2400" b="1" dirty="0">
                <a:solidFill>
                  <a:schemeClr val="bg1"/>
                </a:solidFill>
                <a:latin typeface="Century Gothic" panose="020B0502020202020204" pitchFamily="34" charset="0"/>
              </a:rPr>
              <a:t>LEAN CANVAS PARA EL SENSOR DE TEMPERATURA Y ALARMA</a:t>
            </a:r>
            <a:endParaRPr lang="es-ES" sz="2000" b="1" dirty="0">
              <a:solidFill>
                <a:schemeClr val="bg1"/>
              </a:solidFill>
              <a:latin typeface="Century Gothic" panose="020B0502020202020204" pitchFamily="34" charset="0"/>
            </a:endParaRPr>
          </a:p>
        </p:txBody>
      </p:sp>
      <p:grpSp>
        <p:nvGrpSpPr>
          <p:cNvPr id="17" name="Grupo 16">
            <a:extLst>
              <a:ext uri="{FF2B5EF4-FFF2-40B4-BE49-F238E27FC236}">
                <a16:creationId xmlns:a16="http://schemas.microsoft.com/office/drawing/2014/main" id="{C82918EF-84FF-4DC8-9B88-C916098D7C84}"/>
              </a:ext>
            </a:extLst>
          </p:cNvPr>
          <p:cNvGrpSpPr/>
          <p:nvPr/>
        </p:nvGrpSpPr>
        <p:grpSpPr>
          <a:xfrm>
            <a:off x="118844" y="792750"/>
            <a:ext cx="11954312" cy="5916307"/>
            <a:chOff x="177422" y="831331"/>
            <a:chExt cx="12492628" cy="5851773"/>
          </a:xfrm>
        </p:grpSpPr>
        <p:sp>
          <p:nvSpPr>
            <p:cNvPr id="4" name="Rectángulo 3">
              <a:extLst>
                <a:ext uri="{FF2B5EF4-FFF2-40B4-BE49-F238E27FC236}">
                  <a16:creationId xmlns:a16="http://schemas.microsoft.com/office/drawing/2014/main" id="{F1CE3DF1-2E61-48AA-8F71-488B0AEBC82B}"/>
                </a:ext>
              </a:extLst>
            </p:cNvPr>
            <p:cNvSpPr/>
            <p:nvPr/>
          </p:nvSpPr>
          <p:spPr>
            <a:xfrm>
              <a:off x="177422" y="832514"/>
              <a:ext cx="2492612" cy="4681182"/>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latin typeface="Century Gothic" panose="020B0502020202020204" pitchFamily="34" charset="0"/>
                </a:rPr>
                <a:t>8 PROBLEMAS</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La falta de detección temprana de incendios en hogares y edificios, lo que puede provocar daños graves e incluso la pérdida de vidas humanas. </a:t>
              </a:r>
            </a:p>
          </p:txBody>
        </p:sp>
        <p:sp>
          <p:nvSpPr>
            <p:cNvPr id="9" name="Rectángulo 8">
              <a:extLst>
                <a:ext uri="{FF2B5EF4-FFF2-40B4-BE49-F238E27FC236}">
                  <a16:creationId xmlns:a16="http://schemas.microsoft.com/office/drawing/2014/main" id="{F5A58329-A0D2-4FA9-B15B-D898A62AF719}"/>
                </a:ext>
              </a:extLst>
            </p:cNvPr>
            <p:cNvSpPr/>
            <p:nvPr/>
          </p:nvSpPr>
          <p:spPr>
            <a:xfrm>
              <a:off x="2674962" y="832514"/>
              <a:ext cx="2497540" cy="2340000"/>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latin typeface="Century Gothic" panose="020B0502020202020204" pitchFamily="34" charset="0"/>
                </a:rPr>
                <a:t>7 SOLUCION</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Un sensor de alarma de incendios que utiliza tecnología de última generación para detectar la presencia de humo o fuego en la fase inicial del   incendio</a:t>
              </a:r>
            </a:p>
          </p:txBody>
        </p:sp>
        <p:sp>
          <p:nvSpPr>
            <p:cNvPr id="10" name="Rectángulo 9">
              <a:extLst>
                <a:ext uri="{FF2B5EF4-FFF2-40B4-BE49-F238E27FC236}">
                  <a16:creationId xmlns:a16="http://schemas.microsoft.com/office/drawing/2014/main" id="{F76610F1-0F57-4230-84F0-C22BE2ABBC2C}"/>
                </a:ext>
              </a:extLst>
            </p:cNvPr>
            <p:cNvSpPr/>
            <p:nvPr/>
          </p:nvSpPr>
          <p:spPr>
            <a:xfrm>
              <a:off x="2674962" y="3172514"/>
              <a:ext cx="2497540" cy="2340000"/>
            </a:xfrm>
            <a:prstGeom prst="rect">
              <a:avLst/>
            </a:prstGeom>
            <a:solidFill>
              <a:srgbClr val="99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latin typeface="Century Gothic" panose="020B0502020202020204" pitchFamily="34" charset="0"/>
                </a:rPr>
                <a:t>6 METRICAS CLAVE</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Número de unidades vendidas. </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Tasa de renovación de los servicios de monitoreo.</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 tasa de satisfacción del cliente. </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tasa de conversión de los clientes potenciales.</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 costo de adquisición del cliente.</a:t>
              </a:r>
            </a:p>
          </p:txBody>
        </p:sp>
        <p:sp>
          <p:nvSpPr>
            <p:cNvPr id="11" name="Rectángulo 10">
              <a:extLst>
                <a:ext uri="{FF2B5EF4-FFF2-40B4-BE49-F238E27FC236}">
                  <a16:creationId xmlns:a16="http://schemas.microsoft.com/office/drawing/2014/main" id="{C1DBCA9D-54F8-4302-B663-8D24CC48D482}"/>
                </a:ext>
              </a:extLst>
            </p:cNvPr>
            <p:cNvSpPr/>
            <p:nvPr/>
          </p:nvSpPr>
          <p:spPr>
            <a:xfrm>
              <a:off x="177422" y="5512513"/>
              <a:ext cx="6248778" cy="1170591"/>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latin typeface="Century Gothic" panose="020B0502020202020204" pitchFamily="34" charset="0"/>
                </a:rPr>
                <a:t>9 ESTRUCTURA DE COSTES</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Desarrollo y fabricación del producto, costos de distribución, costos de marketing y publicidad, costos de personal, costos de soporte técnico y servicio al cliente.</a:t>
              </a:r>
            </a:p>
          </p:txBody>
        </p:sp>
        <p:sp>
          <p:nvSpPr>
            <p:cNvPr id="12" name="Rectángulo 11">
              <a:extLst>
                <a:ext uri="{FF2B5EF4-FFF2-40B4-BE49-F238E27FC236}">
                  <a16:creationId xmlns:a16="http://schemas.microsoft.com/office/drawing/2014/main" id="{79CE2353-4CFC-4DB3-B657-D358FED175B8}"/>
                </a:ext>
              </a:extLst>
            </p:cNvPr>
            <p:cNvSpPr/>
            <p:nvPr/>
          </p:nvSpPr>
          <p:spPr>
            <a:xfrm>
              <a:off x="5172502" y="832514"/>
              <a:ext cx="2497540" cy="468118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latin typeface="Century Gothic" panose="020B0502020202020204" pitchFamily="34" charset="0"/>
                </a:rPr>
                <a:t>1 PROPUESTA DE VALORES</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Oferta de valor para el usuario: nuestro producto es fácil de adquirir y usar con una interfaz amigable.</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Un sensor de alarma de incendios que utiliza tecnología de detección temprana para alertar rápidamente a los usuarios sobre la presencia de humo o fuego.</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El sensor mediante un sistema enviara un SMS a los integrantes de la familia o empresa.</a:t>
              </a:r>
            </a:p>
          </p:txBody>
        </p:sp>
        <p:sp>
          <p:nvSpPr>
            <p:cNvPr id="13" name="Rectángulo 12">
              <a:extLst>
                <a:ext uri="{FF2B5EF4-FFF2-40B4-BE49-F238E27FC236}">
                  <a16:creationId xmlns:a16="http://schemas.microsoft.com/office/drawing/2014/main" id="{FD6E17E6-FD42-4E1B-8A3C-387D3DDF5C58}"/>
                </a:ext>
              </a:extLst>
            </p:cNvPr>
            <p:cNvSpPr/>
            <p:nvPr/>
          </p:nvSpPr>
          <p:spPr>
            <a:xfrm>
              <a:off x="7670042" y="832513"/>
              <a:ext cx="2497540" cy="2340000"/>
            </a:xfrm>
            <a:prstGeom prst="rect">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latin typeface="Century Gothic" panose="020B0502020202020204" pitchFamily="34" charset="0"/>
                </a:rPr>
                <a:t>4 VENTAJAS ESPECIALES</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Atención al cliente.</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soporte técnico 24/7.</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 programas de fidelización y recompensas para clientes leales.</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 seguimiento y retroalimentación constante sobre la calidad del producto y el servicio.</a:t>
              </a:r>
            </a:p>
          </p:txBody>
        </p:sp>
        <p:sp>
          <p:nvSpPr>
            <p:cNvPr id="14" name="Rectángulo 13">
              <a:extLst>
                <a:ext uri="{FF2B5EF4-FFF2-40B4-BE49-F238E27FC236}">
                  <a16:creationId xmlns:a16="http://schemas.microsoft.com/office/drawing/2014/main" id="{5A509212-2DF5-44EC-856B-54D90CD79E99}"/>
                </a:ext>
              </a:extLst>
            </p:cNvPr>
            <p:cNvSpPr/>
            <p:nvPr/>
          </p:nvSpPr>
          <p:spPr>
            <a:xfrm>
              <a:off x="7670042" y="3172513"/>
              <a:ext cx="2497540" cy="2340000"/>
            </a:xfrm>
            <a:prstGeom prst="rect">
              <a:avLst/>
            </a:pr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latin typeface="Century Gothic" panose="020B0502020202020204" pitchFamily="34" charset="0"/>
                </a:rPr>
                <a:t>3 CANALES</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Venta directa.</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Venta a través de distribuidores.</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Marketing en línea.</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Publicidad en medios tradicionales.</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Relaciones públicas.</a:t>
              </a:r>
            </a:p>
          </p:txBody>
        </p:sp>
        <p:sp>
          <p:nvSpPr>
            <p:cNvPr id="15" name="Rectángulo 14">
              <a:extLst>
                <a:ext uri="{FF2B5EF4-FFF2-40B4-BE49-F238E27FC236}">
                  <a16:creationId xmlns:a16="http://schemas.microsoft.com/office/drawing/2014/main" id="{85DFE284-8F70-45CD-B1AD-57E3C2FB5EC8}"/>
                </a:ext>
              </a:extLst>
            </p:cNvPr>
            <p:cNvSpPr/>
            <p:nvPr/>
          </p:nvSpPr>
          <p:spPr>
            <a:xfrm>
              <a:off x="10167582" y="831331"/>
              <a:ext cx="2497540" cy="468118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latin typeface="Century Gothic" panose="020B0502020202020204" pitchFamily="34" charset="0"/>
                </a:rPr>
                <a:t>2 SEGMENTO DE CLIENTES</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Propietarios de viviendas.</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Administradores de edificios.</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Empresas de seguridad.</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Compañías de seguros.</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Hospitales.</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Centro de estudios.</a:t>
              </a:r>
            </a:p>
          </p:txBody>
        </p:sp>
        <p:sp>
          <p:nvSpPr>
            <p:cNvPr id="16" name="Rectángulo 15">
              <a:extLst>
                <a:ext uri="{FF2B5EF4-FFF2-40B4-BE49-F238E27FC236}">
                  <a16:creationId xmlns:a16="http://schemas.microsoft.com/office/drawing/2014/main" id="{C3404E4E-EE15-486E-9D7E-E5088E136635}"/>
                </a:ext>
              </a:extLst>
            </p:cNvPr>
            <p:cNvSpPr/>
            <p:nvPr/>
          </p:nvSpPr>
          <p:spPr>
            <a:xfrm>
              <a:off x="6421272" y="5511921"/>
              <a:ext cx="6248778" cy="1170591"/>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b="1" dirty="0">
                  <a:solidFill>
                    <a:schemeClr val="tx1"/>
                  </a:solidFill>
                  <a:latin typeface="Century Gothic" panose="020B0502020202020204" pitchFamily="34" charset="0"/>
                </a:rPr>
                <a:t>5 FUENTE DE INGRESOS</a:t>
              </a:r>
            </a:p>
            <a:p>
              <a:pPr marL="171450" indent="-171450" algn="just">
                <a:buFont typeface="Wingdings" panose="05000000000000000000" pitchFamily="2" charset="2"/>
                <a:buChar char="Ø"/>
              </a:pPr>
              <a:r>
                <a:rPr lang="es-PE" sz="1200" b="1" dirty="0">
                  <a:solidFill>
                    <a:schemeClr val="tx1"/>
                  </a:solidFill>
                  <a:latin typeface="Century Gothic" panose="020B0502020202020204" pitchFamily="34" charset="0"/>
                </a:rPr>
                <a:t>Ventas directas, ingresos por distribuidores, ingresos recurrentes por servicios de monitoreo o, ingresos por publicidad.</a:t>
              </a:r>
            </a:p>
          </p:txBody>
        </p:sp>
      </p:grpSp>
    </p:spTree>
    <p:extLst>
      <p:ext uri="{BB962C8B-B14F-4D97-AF65-F5344CB8AC3E}">
        <p14:creationId xmlns:p14="http://schemas.microsoft.com/office/powerpoint/2010/main" val="35671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IDAT/Logos variantes | Logopedia | Fandom">
            <a:extLst>
              <a:ext uri="{FF2B5EF4-FFF2-40B4-BE49-F238E27FC236}">
                <a16:creationId xmlns:a16="http://schemas.microsoft.com/office/drawing/2014/main" id="{6C2CF8FE-E389-47E3-9D97-0AA38A34B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8371" y="5902035"/>
            <a:ext cx="717235" cy="82051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upo 12">
            <a:extLst>
              <a:ext uri="{FF2B5EF4-FFF2-40B4-BE49-F238E27FC236}">
                <a16:creationId xmlns:a16="http://schemas.microsoft.com/office/drawing/2014/main" id="{99C250B5-8A7E-8DE1-D6AD-53AFC7E4EB85}"/>
              </a:ext>
            </a:extLst>
          </p:cNvPr>
          <p:cNvGrpSpPr/>
          <p:nvPr/>
        </p:nvGrpSpPr>
        <p:grpSpPr>
          <a:xfrm>
            <a:off x="118196" y="1474076"/>
            <a:ext cx="11955607" cy="3909848"/>
            <a:chOff x="-1" y="930167"/>
            <a:chExt cx="11955607" cy="3909848"/>
          </a:xfrm>
        </p:grpSpPr>
        <p:sp>
          <p:nvSpPr>
            <p:cNvPr id="5" name="Rectángulo 4">
              <a:extLst>
                <a:ext uri="{FF2B5EF4-FFF2-40B4-BE49-F238E27FC236}">
                  <a16:creationId xmlns:a16="http://schemas.microsoft.com/office/drawing/2014/main" id="{0631CFD2-BD80-4F4E-866B-9F213E2FA2C1}"/>
                </a:ext>
              </a:extLst>
            </p:cNvPr>
            <p:cNvSpPr/>
            <p:nvPr/>
          </p:nvSpPr>
          <p:spPr>
            <a:xfrm>
              <a:off x="-1" y="930167"/>
              <a:ext cx="11955607" cy="3909848"/>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grpSp>
          <p:nvGrpSpPr>
            <p:cNvPr id="2" name="Grupo 1">
              <a:extLst>
                <a:ext uri="{FF2B5EF4-FFF2-40B4-BE49-F238E27FC236}">
                  <a16:creationId xmlns:a16="http://schemas.microsoft.com/office/drawing/2014/main" id="{AC04D0F8-656E-604D-C75B-E5990F06BA20}"/>
                </a:ext>
              </a:extLst>
            </p:cNvPr>
            <p:cNvGrpSpPr/>
            <p:nvPr/>
          </p:nvGrpSpPr>
          <p:grpSpPr>
            <a:xfrm>
              <a:off x="79899" y="1129684"/>
              <a:ext cx="11302219" cy="3448974"/>
              <a:chOff x="79899" y="1129684"/>
              <a:chExt cx="11302219" cy="3448974"/>
            </a:xfrm>
          </p:grpSpPr>
          <p:sp>
            <p:nvSpPr>
              <p:cNvPr id="6" name="Hexágono 5">
                <a:extLst>
                  <a:ext uri="{FF2B5EF4-FFF2-40B4-BE49-F238E27FC236}">
                    <a16:creationId xmlns:a16="http://schemas.microsoft.com/office/drawing/2014/main" id="{2F4824C8-CEB3-2C6F-E15F-25F051FFE658}"/>
                  </a:ext>
                </a:extLst>
              </p:cNvPr>
              <p:cNvSpPr/>
              <p:nvPr/>
            </p:nvSpPr>
            <p:spPr>
              <a:xfrm>
                <a:off x="79899" y="2279342"/>
                <a:ext cx="2667207" cy="2299316"/>
              </a:xfrm>
              <a:prstGeom prst="hexagon">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latin typeface="Century Gothic" panose="020B0502020202020204" pitchFamily="34" charset="0"/>
                  </a:rPr>
                  <a:t>EMPATIZAR</a:t>
                </a:r>
              </a:p>
              <a:p>
                <a:pPr algn="just"/>
                <a:r>
                  <a:rPr lang="es-ES" sz="1400" dirty="0">
                    <a:solidFill>
                      <a:schemeClr val="tx1"/>
                    </a:solidFill>
                    <a:latin typeface="Century Gothic" panose="020B0502020202020204" pitchFamily="34" charset="0"/>
                  </a:rPr>
                  <a:t>Se entrevisto a las personas hogareñas y empresariales sobre la seguridad que hay en su área.</a:t>
                </a:r>
              </a:p>
            </p:txBody>
          </p:sp>
          <p:sp>
            <p:nvSpPr>
              <p:cNvPr id="7" name="Hexágono 6">
                <a:extLst>
                  <a:ext uri="{FF2B5EF4-FFF2-40B4-BE49-F238E27FC236}">
                    <a16:creationId xmlns:a16="http://schemas.microsoft.com/office/drawing/2014/main" id="{191823D2-E9D1-7E42-3C4F-33A4DD7CD31E}"/>
                  </a:ext>
                </a:extLst>
              </p:cNvPr>
              <p:cNvSpPr/>
              <p:nvPr/>
            </p:nvSpPr>
            <p:spPr>
              <a:xfrm>
                <a:off x="2238652" y="1129684"/>
                <a:ext cx="2667207" cy="2299316"/>
              </a:xfrm>
              <a:prstGeom prst="hexagon">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latin typeface="Century Gothic" panose="020B0502020202020204" pitchFamily="34" charset="0"/>
                  </a:rPr>
                  <a:t>DEFINIR</a:t>
                </a:r>
              </a:p>
              <a:p>
                <a:pPr algn="just"/>
                <a:r>
                  <a:rPr lang="es-ES" sz="1400" dirty="0">
                    <a:solidFill>
                      <a:schemeClr val="tx1"/>
                    </a:solidFill>
                    <a:latin typeface="Century Gothic" panose="020B0502020202020204" pitchFamily="34" charset="0"/>
                  </a:rPr>
                  <a:t>Mejorar la calidad de vida con mayor seguridad debido a un sistema de alarma contra incendios.</a:t>
                </a:r>
              </a:p>
            </p:txBody>
          </p:sp>
          <p:sp>
            <p:nvSpPr>
              <p:cNvPr id="9" name="Hexágono 8">
                <a:extLst>
                  <a:ext uri="{FF2B5EF4-FFF2-40B4-BE49-F238E27FC236}">
                    <a16:creationId xmlns:a16="http://schemas.microsoft.com/office/drawing/2014/main" id="{BF4CA3AA-469B-4B82-10CD-76D359D950E1}"/>
                  </a:ext>
                </a:extLst>
              </p:cNvPr>
              <p:cNvSpPr/>
              <p:nvPr/>
            </p:nvSpPr>
            <p:spPr>
              <a:xfrm>
                <a:off x="4397405" y="2279342"/>
                <a:ext cx="2667207" cy="2299316"/>
              </a:xfrm>
              <a:prstGeom prst="hexagon">
                <a:avLst/>
              </a:prstGeom>
              <a:solidFill>
                <a:srgbClr val="99F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latin typeface="Century Gothic" panose="020B0502020202020204" pitchFamily="34" charset="0"/>
                  </a:rPr>
                  <a:t>IDEAR</a:t>
                </a:r>
              </a:p>
              <a:p>
                <a:pPr algn="just"/>
                <a:r>
                  <a:rPr lang="es-ES" sz="1400" dirty="0">
                    <a:solidFill>
                      <a:schemeClr val="tx1"/>
                    </a:solidFill>
                    <a:latin typeface="Century Gothic" panose="020B0502020202020204" pitchFamily="34" charset="0"/>
                  </a:rPr>
                  <a:t>Equipos de seguridad con alarma contra incendios con monitoreo y registro de temperatura en el área de trabajo u local.</a:t>
                </a:r>
              </a:p>
            </p:txBody>
          </p:sp>
          <p:sp>
            <p:nvSpPr>
              <p:cNvPr id="10" name="Hexágono 9">
                <a:extLst>
                  <a:ext uri="{FF2B5EF4-FFF2-40B4-BE49-F238E27FC236}">
                    <a16:creationId xmlns:a16="http://schemas.microsoft.com/office/drawing/2014/main" id="{D7226740-81A8-F884-70A7-47B2BD1C8EAD}"/>
                  </a:ext>
                </a:extLst>
              </p:cNvPr>
              <p:cNvSpPr/>
              <p:nvPr/>
            </p:nvSpPr>
            <p:spPr>
              <a:xfrm>
                <a:off x="6556158" y="1129684"/>
                <a:ext cx="2667207" cy="2299316"/>
              </a:xfrm>
              <a:prstGeom prst="hexagon">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latin typeface="Century Gothic" panose="020B0502020202020204" pitchFamily="34" charset="0"/>
                  </a:rPr>
                  <a:t>PROTOTIPO</a:t>
                </a:r>
              </a:p>
              <a:p>
                <a:pPr algn="ctr"/>
                <a:endParaRPr lang="es-ES" sz="1400" dirty="0">
                  <a:solidFill>
                    <a:schemeClr val="tx1"/>
                  </a:solidFill>
                  <a:latin typeface="Century Gothic" panose="020B0502020202020204" pitchFamily="34" charset="0"/>
                </a:endParaRPr>
              </a:p>
              <a:p>
                <a:pPr algn="ctr"/>
                <a:endParaRPr lang="es-ES" sz="1400" dirty="0">
                  <a:solidFill>
                    <a:schemeClr val="tx1"/>
                  </a:solidFill>
                  <a:latin typeface="Century Gothic" panose="020B0502020202020204" pitchFamily="34" charset="0"/>
                </a:endParaRPr>
              </a:p>
              <a:p>
                <a:pPr algn="ctr"/>
                <a:endParaRPr lang="es-ES" sz="1400" dirty="0">
                  <a:solidFill>
                    <a:schemeClr val="tx1"/>
                  </a:solidFill>
                  <a:latin typeface="Century Gothic" panose="020B0502020202020204" pitchFamily="34" charset="0"/>
                </a:endParaRPr>
              </a:p>
              <a:p>
                <a:pPr algn="ctr"/>
                <a:endParaRPr lang="es-ES" sz="1400" dirty="0">
                  <a:solidFill>
                    <a:schemeClr val="tx1"/>
                  </a:solidFill>
                  <a:latin typeface="Century Gothic" panose="020B0502020202020204" pitchFamily="34" charset="0"/>
                </a:endParaRPr>
              </a:p>
              <a:p>
                <a:pPr algn="ctr"/>
                <a:endParaRPr lang="es-ES" sz="1400" dirty="0">
                  <a:solidFill>
                    <a:schemeClr val="tx1"/>
                  </a:solidFill>
                  <a:latin typeface="Century Gothic" panose="020B0502020202020204" pitchFamily="34" charset="0"/>
                </a:endParaRPr>
              </a:p>
              <a:p>
                <a:pPr algn="ctr"/>
                <a:endParaRPr lang="es-ES" sz="1400" dirty="0">
                  <a:solidFill>
                    <a:schemeClr val="tx1"/>
                  </a:solidFill>
                  <a:latin typeface="Century Gothic" panose="020B0502020202020204" pitchFamily="34" charset="0"/>
                </a:endParaRPr>
              </a:p>
              <a:p>
                <a:pPr algn="ctr"/>
                <a:endParaRPr lang="es-ES" sz="1400" dirty="0">
                  <a:solidFill>
                    <a:schemeClr val="tx1"/>
                  </a:solidFill>
                  <a:latin typeface="Century Gothic" panose="020B0502020202020204" pitchFamily="34" charset="0"/>
                </a:endParaRPr>
              </a:p>
              <a:p>
                <a:pPr algn="ctr"/>
                <a:endParaRPr lang="es-ES" sz="1400" dirty="0">
                  <a:solidFill>
                    <a:schemeClr val="tx1"/>
                  </a:solidFill>
                  <a:latin typeface="Century Gothic" panose="020B0502020202020204" pitchFamily="34" charset="0"/>
                </a:endParaRPr>
              </a:p>
              <a:p>
                <a:pPr algn="ctr"/>
                <a:endParaRPr lang="es-ES" sz="1400" dirty="0">
                  <a:solidFill>
                    <a:schemeClr val="tx1"/>
                  </a:solidFill>
                  <a:latin typeface="Century Gothic" panose="020B0502020202020204" pitchFamily="34" charset="0"/>
                </a:endParaRPr>
              </a:p>
            </p:txBody>
          </p:sp>
          <p:sp>
            <p:nvSpPr>
              <p:cNvPr id="11" name="Hexágono 10">
                <a:extLst>
                  <a:ext uri="{FF2B5EF4-FFF2-40B4-BE49-F238E27FC236}">
                    <a16:creationId xmlns:a16="http://schemas.microsoft.com/office/drawing/2014/main" id="{9FF77468-97AE-A4B9-A86F-5A83C772816D}"/>
                  </a:ext>
                </a:extLst>
              </p:cNvPr>
              <p:cNvSpPr/>
              <p:nvPr/>
            </p:nvSpPr>
            <p:spPr>
              <a:xfrm>
                <a:off x="8714911" y="2279342"/>
                <a:ext cx="2667207" cy="2299316"/>
              </a:xfrm>
              <a:prstGeom prst="hexagon">
                <a:avLst/>
              </a:prstGeom>
              <a:solidFill>
                <a:srgbClr val="CC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latin typeface="Century Gothic" panose="020B0502020202020204" pitchFamily="34" charset="0"/>
                  </a:rPr>
                  <a:t>TESTAR</a:t>
                </a:r>
              </a:p>
              <a:p>
                <a:pPr algn="ctr"/>
                <a:r>
                  <a:rPr lang="es-ES" sz="1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https://www.mediafire.com/file/fil7zxyw7o08jd0/FINAL.pkt/file</a:t>
                </a:r>
              </a:p>
              <a:p>
                <a:pPr algn="ctr"/>
                <a:endParaRPr lang="es-ES" sz="1400" dirty="0">
                  <a:solidFill>
                    <a:schemeClr val="tx1"/>
                  </a:solidFill>
                  <a:latin typeface="Century Gothic" panose="020B0502020202020204" pitchFamily="34" charset="0"/>
                </a:endParaRPr>
              </a:p>
              <a:p>
                <a:pPr algn="ctr"/>
                <a:endParaRPr lang="es-ES" sz="1400" dirty="0">
                  <a:solidFill>
                    <a:schemeClr val="tx1"/>
                  </a:solidFill>
                  <a:latin typeface="Century Gothic" panose="020B0502020202020204" pitchFamily="34" charset="0"/>
                </a:endParaRPr>
              </a:p>
            </p:txBody>
          </p:sp>
          <p:pic>
            <p:nvPicPr>
              <p:cNvPr id="12" name="Imagen 11">
                <a:extLst>
                  <a:ext uri="{FF2B5EF4-FFF2-40B4-BE49-F238E27FC236}">
                    <a16:creationId xmlns:a16="http://schemas.microsoft.com/office/drawing/2014/main" id="{D393622E-701E-DBA0-82D6-86FB5236C09F}"/>
                  </a:ext>
                </a:extLst>
              </p:cNvPr>
              <p:cNvPicPr>
                <a:picLocks noChangeAspect="1"/>
              </p:cNvPicPr>
              <p:nvPr/>
            </p:nvPicPr>
            <p:blipFill>
              <a:blip r:embed="rId3"/>
              <a:stretch>
                <a:fillRect/>
              </a:stretch>
            </p:blipFill>
            <p:spPr>
              <a:xfrm>
                <a:off x="6990879" y="1469336"/>
                <a:ext cx="1797763" cy="1689662"/>
              </a:xfrm>
              <a:prstGeom prst="rect">
                <a:avLst/>
              </a:prstGeom>
            </p:spPr>
          </p:pic>
        </p:grpSp>
      </p:grpSp>
      <p:sp>
        <p:nvSpPr>
          <p:cNvPr id="14" name="Rectángulo 13">
            <a:extLst>
              <a:ext uri="{FF2B5EF4-FFF2-40B4-BE49-F238E27FC236}">
                <a16:creationId xmlns:a16="http://schemas.microsoft.com/office/drawing/2014/main" id="{5B2D5579-A17A-D8D8-0652-17D10F177CFC}"/>
              </a:ext>
            </a:extLst>
          </p:cNvPr>
          <p:cNvSpPr/>
          <p:nvPr/>
        </p:nvSpPr>
        <p:spPr>
          <a:xfrm>
            <a:off x="3245561" y="297706"/>
            <a:ext cx="6096001" cy="804041"/>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800" b="1" dirty="0">
                <a:latin typeface="Century Gothic" panose="020B0502020202020204" pitchFamily="34" charset="0"/>
              </a:rPr>
              <a:t>DESING THINKING</a:t>
            </a:r>
          </a:p>
        </p:txBody>
      </p:sp>
    </p:spTree>
    <p:extLst>
      <p:ext uri="{BB962C8B-B14F-4D97-AF65-F5344CB8AC3E}">
        <p14:creationId xmlns:p14="http://schemas.microsoft.com/office/powerpoint/2010/main" val="321827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631CFD2-BD80-4F4E-866B-9F213E2FA2C1}"/>
              </a:ext>
            </a:extLst>
          </p:cNvPr>
          <p:cNvSpPr/>
          <p:nvPr/>
        </p:nvSpPr>
        <p:spPr>
          <a:xfrm>
            <a:off x="-1" y="0"/>
            <a:ext cx="6096001" cy="6857995"/>
          </a:xfrm>
          <a:prstGeom prst="rect">
            <a:avLst/>
          </a:prstGeom>
          <a:solidFill>
            <a:schemeClr val="tx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cxnSp>
        <p:nvCxnSpPr>
          <p:cNvPr id="4" name="Conector recto 3">
            <a:extLst>
              <a:ext uri="{FF2B5EF4-FFF2-40B4-BE49-F238E27FC236}">
                <a16:creationId xmlns:a16="http://schemas.microsoft.com/office/drawing/2014/main" id="{6E72A72D-61C9-4BA8-92DF-29211CE2A0DC}"/>
              </a:ext>
            </a:extLst>
          </p:cNvPr>
          <p:cNvCxnSpPr>
            <a:cxnSpLocks/>
          </p:cNvCxnSpPr>
          <p:nvPr/>
        </p:nvCxnSpPr>
        <p:spPr>
          <a:xfrm>
            <a:off x="153848" y="798515"/>
            <a:ext cx="5578212" cy="0"/>
          </a:xfrm>
          <a:prstGeom prst="line">
            <a:avLst/>
          </a:prstGeom>
          <a:ln w="38100">
            <a:solidFill>
              <a:srgbClr val="00FFFF"/>
            </a:solidFill>
          </a:ln>
        </p:spPr>
        <p:style>
          <a:lnRef idx="1">
            <a:schemeClr val="accent1"/>
          </a:lnRef>
          <a:fillRef idx="0">
            <a:schemeClr val="accent1"/>
          </a:fillRef>
          <a:effectRef idx="0">
            <a:schemeClr val="accent1"/>
          </a:effectRef>
          <a:fontRef idx="minor">
            <a:schemeClr val="tx1"/>
          </a:fontRef>
        </p:style>
      </p:cxnSp>
      <p:pic>
        <p:nvPicPr>
          <p:cNvPr id="8" name="Picture 2" descr="IDAT/Logos variantes | Logopedia | Fandom">
            <a:extLst>
              <a:ext uri="{FF2B5EF4-FFF2-40B4-BE49-F238E27FC236}">
                <a16:creationId xmlns:a16="http://schemas.microsoft.com/office/drawing/2014/main" id="{6C2CF8FE-E389-47E3-9D97-0AA38A34B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8371" y="5902035"/>
            <a:ext cx="717235" cy="82051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0C01462E-9A52-7735-0095-D0CF1F9DED63}"/>
              </a:ext>
            </a:extLst>
          </p:cNvPr>
          <p:cNvSpPr txBox="1"/>
          <p:nvPr/>
        </p:nvSpPr>
        <p:spPr>
          <a:xfrm>
            <a:off x="153848" y="63062"/>
            <a:ext cx="5692962" cy="3639779"/>
          </a:xfrm>
          <a:prstGeom prst="rect">
            <a:avLst/>
          </a:prstGeom>
          <a:noFill/>
        </p:spPr>
        <p:txBody>
          <a:bodyPr wrap="square" rtlCol="0">
            <a:spAutoFit/>
          </a:bodyPr>
          <a:lstStyle/>
          <a:p>
            <a:pPr algn="just">
              <a:lnSpc>
                <a:spcPct val="150000"/>
              </a:lnSpc>
            </a:pPr>
            <a:r>
              <a:rPr lang="es-ES" sz="2400" b="1" dirty="0">
                <a:solidFill>
                  <a:schemeClr val="bg1"/>
                </a:solidFill>
                <a:latin typeface="Century Gothic" panose="020B0502020202020204" pitchFamily="34" charset="0"/>
              </a:rPr>
              <a:t>MATERIALES DE TRABAJO</a:t>
            </a:r>
          </a:p>
          <a:p>
            <a:pPr algn="just">
              <a:lnSpc>
                <a:spcPct val="150000"/>
              </a:lnSpc>
            </a:pPr>
            <a:endParaRPr lang="es-ES" sz="2400" b="1" dirty="0">
              <a:solidFill>
                <a:schemeClr val="bg1"/>
              </a:solidFill>
              <a:latin typeface="Century Gothic" panose="020B0502020202020204" pitchFamily="34" charset="0"/>
            </a:endParaRPr>
          </a:p>
          <a:p>
            <a:pPr algn="just">
              <a:lnSpc>
                <a:spcPct val="150000"/>
              </a:lnSpc>
            </a:pPr>
            <a:r>
              <a:rPr lang="es-ES" b="1" dirty="0">
                <a:solidFill>
                  <a:schemeClr val="bg1"/>
                </a:solidFill>
                <a:latin typeface="Century Gothic" panose="020B0502020202020204" pitchFamily="34" charset="0"/>
              </a:rPr>
              <a:t>En el Cisco </a:t>
            </a:r>
            <a:r>
              <a:rPr lang="es-ES" b="1" dirty="0" err="1">
                <a:solidFill>
                  <a:schemeClr val="bg1"/>
                </a:solidFill>
                <a:latin typeface="Century Gothic" panose="020B0502020202020204" pitchFamily="34" charset="0"/>
              </a:rPr>
              <a:t>Packet</a:t>
            </a:r>
            <a:r>
              <a:rPr lang="es-ES" b="1" dirty="0">
                <a:solidFill>
                  <a:schemeClr val="bg1"/>
                </a:solidFill>
                <a:latin typeface="Century Gothic" panose="020B0502020202020204" pitchFamily="34" charset="0"/>
              </a:rPr>
              <a:t> </a:t>
            </a:r>
            <a:r>
              <a:rPr lang="es-ES" b="1" dirty="0" err="1">
                <a:solidFill>
                  <a:schemeClr val="bg1"/>
                </a:solidFill>
                <a:latin typeface="Century Gothic" panose="020B0502020202020204" pitchFamily="34" charset="0"/>
              </a:rPr>
              <a:t>Tracer</a:t>
            </a:r>
            <a:r>
              <a:rPr lang="es-ES" b="1" dirty="0">
                <a:solidFill>
                  <a:schemeClr val="bg1"/>
                </a:solidFill>
                <a:latin typeface="Century Gothic" panose="020B0502020202020204" pitchFamily="34" charset="0"/>
              </a:rPr>
              <a:t> realizaremos una simulación de prueba por lo que no es un dispositivo en físico el cual pueda utilizarse como sensor de temperatura con alarma propia. </a:t>
            </a:r>
          </a:p>
          <a:p>
            <a:pPr algn="just">
              <a:lnSpc>
                <a:spcPct val="150000"/>
              </a:lnSpc>
            </a:pPr>
            <a:endParaRPr lang="es-ES" b="1" dirty="0">
              <a:solidFill>
                <a:schemeClr val="bg1"/>
              </a:solidFill>
              <a:latin typeface="Century Gothic" panose="020B0502020202020204" pitchFamily="34" charset="0"/>
            </a:endParaRPr>
          </a:p>
          <a:p>
            <a:pPr algn="just">
              <a:lnSpc>
                <a:spcPct val="150000"/>
              </a:lnSpc>
            </a:pPr>
            <a:endParaRPr lang="es-ES" b="1" dirty="0">
              <a:solidFill>
                <a:schemeClr val="bg1"/>
              </a:solidFill>
              <a:latin typeface="Century Gothic" panose="020B0502020202020204" pitchFamily="34" charset="0"/>
            </a:endParaRPr>
          </a:p>
        </p:txBody>
      </p:sp>
      <p:pic>
        <p:nvPicPr>
          <p:cNvPr id="3" name="Imagen 2">
            <a:extLst>
              <a:ext uri="{FF2B5EF4-FFF2-40B4-BE49-F238E27FC236}">
                <a16:creationId xmlns:a16="http://schemas.microsoft.com/office/drawing/2014/main" id="{42A4499D-11D3-26FE-0F8B-F460BC5370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33142" y="362229"/>
            <a:ext cx="1303655" cy="1303655"/>
          </a:xfrm>
          <a:prstGeom prst="rect">
            <a:avLst/>
          </a:prstGeom>
          <a:noFill/>
          <a:ln>
            <a:noFill/>
          </a:ln>
        </p:spPr>
      </p:pic>
      <p:pic>
        <p:nvPicPr>
          <p:cNvPr id="6" name="Imagen 5">
            <a:extLst>
              <a:ext uri="{FF2B5EF4-FFF2-40B4-BE49-F238E27FC236}">
                <a16:creationId xmlns:a16="http://schemas.microsoft.com/office/drawing/2014/main" id="{559914CE-038A-7FDE-57D9-E3220DA58C8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83703" y="414299"/>
            <a:ext cx="1621790" cy="1251585"/>
          </a:xfrm>
          <a:prstGeom prst="rect">
            <a:avLst/>
          </a:prstGeom>
          <a:noFill/>
          <a:ln>
            <a:noFill/>
          </a:ln>
        </p:spPr>
      </p:pic>
      <p:pic>
        <p:nvPicPr>
          <p:cNvPr id="7" name="Imagen 6">
            <a:extLst>
              <a:ext uri="{FF2B5EF4-FFF2-40B4-BE49-F238E27FC236}">
                <a16:creationId xmlns:a16="http://schemas.microsoft.com/office/drawing/2014/main" id="{49AA14F8-1017-672A-8170-61AE6F8AB17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85347" y="414299"/>
            <a:ext cx="993140" cy="1159510"/>
          </a:xfrm>
          <a:prstGeom prst="rect">
            <a:avLst/>
          </a:prstGeom>
          <a:noFill/>
          <a:ln>
            <a:noFill/>
          </a:ln>
        </p:spPr>
      </p:pic>
      <p:pic>
        <p:nvPicPr>
          <p:cNvPr id="9" name="Imagen 8">
            <a:extLst>
              <a:ext uri="{FF2B5EF4-FFF2-40B4-BE49-F238E27FC236}">
                <a16:creationId xmlns:a16="http://schemas.microsoft.com/office/drawing/2014/main" id="{F7C22585-DC30-FF7E-D4B8-CB381921235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180297" y="1882951"/>
            <a:ext cx="1498600" cy="1143000"/>
          </a:xfrm>
          <a:prstGeom prst="rect">
            <a:avLst/>
          </a:prstGeom>
          <a:noFill/>
          <a:ln>
            <a:noFill/>
          </a:ln>
        </p:spPr>
      </p:pic>
      <p:pic>
        <p:nvPicPr>
          <p:cNvPr id="10" name="Imagen 9">
            <a:extLst>
              <a:ext uri="{FF2B5EF4-FFF2-40B4-BE49-F238E27FC236}">
                <a16:creationId xmlns:a16="http://schemas.microsoft.com/office/drawing/2014/main" id="{AC00199E-9BD1-73E9-0D10-36834CB565C1}"/>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042829" y="2192408"/>
            <a:ext cx="1447165" cy="1134110"/>
          </a:xfrm>
          <a:prstGeom prst="rect">
            <a:avLst/>
          </a:prstGeom>
          <a:noFill/>
          <a:ln>
            <a:noFill/>
          </a:ln>
        </p:spPr>
      </p:pic>
      <p:pic>
        <p:nvPicPr>
          <p:cNvPr id="11" name="Imagen 10">
            <a:extLst>
              <a:ext uri="{FF2B5EF4-FFF2-40B4-BE49-F238E27FC236}">
                <a16:creationId xmlns:a16="http://schemas.microsoft.com/office/drawing/2014/main" id="{0FE9DA13-BA16-EB3E-BDD6-884DE894E14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282500" y="1833206"/>
            <a:ext cx="1481455" cy="1184910"/>
          </a:xfrm>
          <a:prstGeom prst="rect">
            <a:avLst/>
          </a:prstGeom>
          <a:noFill/>
          <a:ln>
            <a:noFill/>
          </a:ln>
        </p:spPr>
      </p:pic>
      <p:pic>
        <p:nvPicPr>
          <p:cNvPr id="12" name="Imagen 11">
            <a:extLst>
              <a:ext uri="{FF2B5EF4-FFF2-40B4-BE49-F238E27FC236}">
                <a16:creationId xmlns:a16="http://schemas.microsoft.com/office/drawing/2014/main" id="{92FE7D41-348D-D9DD-C88E-F6ECC40E560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756913" y="3613822"/>
            <a:ext cx="3526790" cy="3102610"/>
          </a:xfrm>
          <a:prstGeom prst="rect">
            <a:avLst/>
          </a:prstGeom>
          <a:noFill/>
          <a:ln>
            <a:noFill/>
          </a:ln>
        </p:spPr>
      </p:pic>
    </p:spTree>
    <p:extLst>
      <p:ext uri="{BB962C8B-B14F-4D97-AF65-F5344CB8AC3E}">
        <p14:creationId xmlns:p14="http://schemas.microsoft.com/office/powerpoint/2010/main" val="21731255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2F1915C69D9C24786775BA89756ABA8" ma:contentTypeVersion="12" ma:contentTypeDescription="Crear nuevo documento." ma:contentTypeScope="" ma:versionID="8581b4ff3eed33c0095e6f38f630295e">
  <xsd:schema xmlns:xsd="http://www.w3.org/2001/XMLSchema" xmlns:xs="http://www.w3.org/2001/XMLSchema" xmlns:p="http://schemas.microsoft.com/office/2006/metadata/properties" xmlns:ns2="ad77aa83-7c27-4cbd-9f2a-2a14c226623b" xmlns:ns3="5e8cbe97-2ce1-41fe-93d0-ca0489b1bb59" targetNamespace="http://schemas.microsoft.com/office/2006/metadata/properties" ma:root="true" ma:fieldsID="68f1ca389c06aac39d4aaabd15a59e08" ns2:_="" ns3:_="">
    <xsd:import namespace="ad77aa83-7c27-4cbd-9f2a-2a14c226623b"/>
    <xsd:import namespace="5e8cbe97-2ce1-41fe-93d0-ca0489b1bb5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7aa83-7c27-4cbd-9f2a-2a14c22662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6bbfff8c-f697-4137-8f4c-35e91af2199e"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8cbe97-2ce1-41fe-93d0-ca0489b1bb59"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011e1eef-cf5c-4a5f-9846-2102cf5f1419}" ma:internalName="TaxCatchAll" ma:showField="CatchAllData" ma:web="5e8cbe97-2ce1-41fe-93d0-ca0489b1bb5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d77aa83-7c27-4cbd-9f2a-2a14c226623b">
      <Terms xmlns="http://schemas.microsoft.com/office/infopath/2007/PartnerControls"/>
    </lcf76f155ced4ddcb4097134ff3c332f>
    <TaxCatchAll xmlns="5e8cbe97-2ce1-41fe-93d0-ca0489b1bb59" xsi:nil="true"/>
  </documentManagement>
</p:properties>
</file>

<file path=customXml/itemProps1.xml><?xml version="1.0" encoding="utf-8"?>
<ds:datastoreItem xmlns:ds="http://schemas.openxmlformats.org/officeDocument/2006/customXml" ds:itemID="{000659CE-175B-479B-8D86-613946B70A27}"/>
</file>

<file path=customXml/itemProps2.xml><?xml version="1.0" encoding="utf-8"?>
<ds:datastoreItem xmlns:ds="http://schemas.openxmlformats.org/officeDocument/2006/customXml" ds:itemID="{6AABC4D8-6549-4999-9A2B-64E9C43BA008}"/>
</file>

<file path=customXml/itemProps3.xml><?xml version="1.0" encoding="utf-8"?>
<ds:datastoreItem xmlns:ds="http://schemas.openxmlformats.org/officeDocument/2006/customXml" ds:itemID="{DECBDDCB-53CB-4761-A019-A3735049BC30}"/>
</file>

<file path=docProps/app.xml><?xml version="1.0" encoding="utf-8"?>
<Properties xmlns="http://schemas.openxmlformats.org/officeDocument/2006/extended-properties" xmlns:vt="http://schemas.openxmlformats.org/officeDocument/2006/docPropsVTypes">
  <TotalTime>521</TotalTime>
  <Words>886</Words>
  <Application>Microsoft Office PowerPoint</Application>
  <PresentationFormat>Panorámica</PresentationFormat>
  <Paragraphs>105</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Calibri Light</vt:lpstr>
      <vt:lpstr>Century Gothic</vt:lpstr>
      <vt:lpstr>Constantia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a19202278 (Vega Ortiz, David Kenshin)</dc:creator>
  <cp:lastModifiedBy>a19202278 (Vega Ortiz, David Kenshin)</cp:lastModifiedBy>
  <cp:revision>32</cp:revision>
  <dcterms:created xsi:type="dcterms:W3CDTF">2023-04-08T22:00:42Z</dcterms:created>
  <dcterms:modified xsi:type="dcterms:W3CDTF">2023-04-17T04:46:33Z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0x01010012F1915C69D9C24786775BA89756ABA8</vt:lpwstr>
  </property>
</Properties>
</file>