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8288000" cy="10287000"/>
  <p:notesSz cx="6858000" cy="9144000"/>
  <p:embeddedFontLst>
    <p:embeddedFont>
      <p:font typeface="Canva Sans"/>
      <p:regular r:id="rId23"/>
    </p:embeddedFont>
    <p:embeddedFont>
      <p:font typeface="Canva Sans Bold"/>
      <p:regular r:id="rId24"/>
    </p:embeddedFont>
    <p:embeddedFont>
      <p:font typeface="Libre Baskerville" panose="020F0502020204030204" pitchFamily="2" charset="0"/>
      <p:regular r:id="rId25"/>
      <p:bold r:id="rId26"/>
    </p:embeddedFont>
    <p:embeddedFont>
      <p:font typeface="Libre Baskerville Bold"/>
      <p:regular r:id="rId27"/>
    </p:embeddedFont>
    <p:embeddedFont>
      <p:font typeface="Public Sans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blog/nvidia-real-time-noise-suppression-deep-learning/" TargetMode="External"/><Relationship Id="rId3" Type="http://schemas.openxmlformats.org/officeDocument/2006/relationships/hyperlink" Target="https://github.com/topics/noise-reduction" TargetMode="External"/><Relationship Id="rId7" Type="http://schemas.openxmlformats.org/officeDocument/2006/relationships/hyperlink" Target="https://github.com/tensorflow/models/tree/master/research/audioset/yamnet" TargetMode="External"/><Relationship Id="rId2" Type="http://schemas.openxmlformats.org/officeDocument/2006/relationships/hyperlink" Target="https://github.com/microsoft/DNS-Challenge/tree/mas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hmetcanaydemir/sekte" TargetMode="External"/><Relationship Id="rId5" Type="http://schemas.openxmlformats.org/officeDocument/2006/relationships/hyperlink" Target="https://github.com/rdadlaney/Audio-Denoiser-CNN" TargetMode="External"/><Relationship Id="rId4" Type="http://schemas.openxmlformats.org/officeDocument/2006/relationships/hyperlink" Target="https://github.com/Dhriti03/Noise-Reduction" TargetMode="External"/><Relationship Id="rId9" Type="http://schemas.openxmlformats.org/officeDocument/2006/relationships/hyperlink" Target="https://github.com/EncoraDigital/SAB-cnn-audio-denoise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68271"/>
            <a:ext cx="12264783" cy="247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9"/>
              </a:lnSpc>
            </a:pPr>
            <a:r>
              <a:rPr lang="en-US" sz="5899" b="1" spc="-117">
                <a:solidFill>
                  <a:srgbClr val="F6F2E5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ADAPTIVE NOISE CANCELLATION SYSTEM USING DEEP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835664"/>
            <a:ext cx="2907587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spc="54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Group Members: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33684" y="5835664"/>
            <a:ext cx="6482159" cy="141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54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 • Prathamesh Lakhotiya (BT22ECE102) </a:t>
            </a:r>
          </a:p>
          <a:p>
            <a:pPr algn="l">
              <a:lnSpc>
                <a:spcPts val="3779"/>
              </a:lnSpc>
            </a:pPr>
            <a:r>
              <a:rPr lang="en-US" sz="2700" spc="54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 • Shreyansh Dwivedi (BT22ECE095)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spc="54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 • Devesh Jena (BT22ECE108)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77141" y="5835664"/>
            <a:ext cx="6482159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54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 • Suryansh Shukla (BT22MEC030) </a:t>
            </a:r>
          </a:p>
          <a:p>
            <a:pPr algn="l">
              <a:lnSpc>
                <a:spcPts val="3779"/>
              </a:lnSpc>
            </a:pPr>
            <a:r>
              <a:rPr lang="en-US" sz="2700" spc="54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 • Aditi Verma (BT22MEC002) </a:t>
            </a:r>
          </a:p>
          <a:p>
            <a:pPr algn="l">
              <a:lnSpc>
                <a:spcPts val="3779"/>
              </a:lnSpc>
            </a:pPr>
            <a:r>
              <a:rPr lang="en-US" sz="2700" spc="54">
                <a:solidFill>
                  <a:srgbClr val="F6F2E5"/>
                </a:solidFill>
                <a:latin typeface="Public Sans"/>
                <a:ea typeface="Public Sans"/>
                <a:cs typeface="Public Sans"/>
                <a:sym typeface="Public Sans"/>
              </a:rPr>
              <a:t> • Jyoti Verma (BT21MEC082)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 spc="54">
              <a:solidFill>
                <a:srgbClr val="F6F2E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1979147"/>
            <a:ext cx="11100033" cy="6216018"/>
          </a:xfrm>
          <a:custGeom>
            <a:avLst/>
            <a:gdLst/>
            <a:ahLst/>
            <a:cxnLst/>
            <a:rect l="l" t="t" r="r" b="b"/>
            <a:pathLst>
              <a:path w="11100033" h="6216018">
                <a:moveTo>
                  <a:pt x="0" y="0"/>
                </a:moveTo>
                <a:lnTo>
                  <a:pt x="11100032" y="0"/>
                </a:lnTo>
                <a:lnTo>
                  <a:pt x="11100032" y="6216019"/>
                </a:lnTo>
                <a:lnTo>
                  <a:pt x="0" y="62160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1292" y="2496071"/>
            <a:ext cx="6996737" cy="5289399"/>
          </a:xfrm>
          <a:custGeom>
            <a:avLst/>
            <a:gdLst/>
            <a:ahLst/>
            <a:cxnLst/>
            <a:rect l="l" t="t" r="r" b="b"/>
            <a:pathLst>
              <a:path w="6996737" h="5289399">
                <a:moveTo>
                  <a:pt x="0" y="0"/>
                </a:moveTo>
                <a:lnTo>
                  <a:pt x="6996736" y="0"/>
                </a:lnTo>
                <a:lnTo>
                  <a:pt x="6996736" y="5289399"/>
                </a:lnTo>
                <a:lnTo>
                  <a:pt x="0" y="5289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28028" y="2496071"/>
            <a:ext cx="7228680" cy="5292129"/>
          </a:xfrm>
          <a:custGeom>
            <a:avLst/>
            <a:gdLst/>
            <a:ahLst/>
            <a:cxnLst/>
            <a:rect l="l" t="t" r="r" b="b"/>
            <a:pathLst>
              <a:path w="7228680" h="5292129">
                <a:moveTo>
                  <a:pt x="0" y="0"/>
                </a:moveTo>
                <a:lnTo>
                  <a:pt x="7228680" y="0"/>
                </a:lnTo>
                <a:lnTo>
                  <a:pt x="7228680" y="5292128"/>
                </a:lnTo>
                <a:lnTo>
                  <a:pt x="0" y="5292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8105" y="1981652"/>
            <a:ext cx="11976390" cy="6242693"/>
          </a:xfrm>
          <a:custGeom>
            <a:avLst/>
            <a:gdLst/>
            <a:ahLst/>
            <a:cxnLst/>
            <a:rect l="l" t="t" r="r" b="b"/>
            <a:pathLst>
              <a:path w="11976390" h="6242693">
                <a:moveTo>
                  <a:pt x="0" y="0"/>
                </a:moveTo>
                <a:lnTo>
                  <a:pt x="11976389" y="0"/>
                </a:lnTo>
                <a:lnTo>
                  <a:pt x="11976389" y="6242693"/>
                </a:lnTo>
                <a:lnTo>
                  <a:pt x="0" y="6242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5141" y="2543187"/>
            <a:ext cx="9248026" cy="5263405"/>
          </a:xfrm>
          <a:custGeom>
            <a:avLst/>
            <a:gdLst/>
            <a:ahLst/>
            <a:cxnLst/>
            <a:rect l="l" t="t" r="r" b="b"/>
            <a:pathLst>
              <a:path w="9248026" h="5263405">
                <a:moveTo>
                  <a:pt x="0" y="0"/>
                </a:moveTo>
                <a:lnTo>
                  <a:pt x="9248025" y="0"/>
                </a:lnTo>
                <a:lnTo>
                  <a:pt x="9248025" y="5263406"/>
                </a:lnTo>
                <a:lnTo>
                  <a:pt x="0" y="526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99567" y="1028700"/>
            <a:ext cx="7688866" cy="8104480"/>
          </a:xfrm>
          <a:custGeom>
            <a:avLst/>
            <a:gdLst/>
            <a:ahLst/>
            <a:cxnLst/>
            <a:rect l="l" t="t" r="r" b="b"/>
            <a:pathLst>
              <a:path w="7688866" h="8104480">
                <a:moveTo>
                  <a:pt x="0" y="0"/>
                </a:moveTo>
                <a:lnTo>
                  <a:pt x="7688866" y="0"/>
                </a:lnTo>
                <a:lnTo>
                  <a:pt x="7688866" y="8104480"/>
                </a:lnTo>
                <a:lnTo>
                  <a:pt x="0" y="810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61004" y="4992079"/>
            <a:ext cx="10648068" cy="4266221"/>
          </a:xfrm>
          <a:custGeom>
            <a:avLst/>
            <a:gdLst/>
            <a:ahLst/>
            <a:cxnLst/>
            <a:rect l="l" t="t" r="r" b="b"/>
            <a:pathLst>
              <a:path w="10648068" h="4266221">
                <a:moveTo>
                  <a:pt x="0" y="0"/>
                </a:moveTo>
                <a:lnTo>
                  <a:pt x="10648068" y="0"/>
                </a:lnTo>
                <a:lnTo>
                  <a:pt x="10648068" y="4266221"/>
                </a:lnTo>
                <a:lnTo>
                  <a:pt x="0" y="4266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46775" y="2796540"/>
            <a:ext cx="13994451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Conv1D-LSTM model achieved low MAE and RMSE scores, indicating strong performance in reconstructing clean audio. Visual results showed significant noise reduction, with cleaner audio outputs in test samples.</a:t>
            </a:r>
          </a:p>
          <a:p>
            <a:pPr algn="just">
              <a:lnSpc>
                <a:spcPts val="3640"/>
              </a:lnSpc>
            </a:pPr>
            <a:endParaRPr lang="en-US" sz="2799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8337225" cy="3332170"/>
          </a:xfrm>
          <a:custGeom>
            <a:avLst/>
            <a:gdLst/>
            <a:ahLst/>
            <a:cxnLst/>
            <a:rect l="l" t="t" r="r" b="b"/>
            <a:pathLst>
              <a:path w="8337225" h="3332170">
                <a:moveTo>
                  <a:pt x="0" y="0"/>
                </a:moveTo>
                <a:lnTo>
                  <a:pt x="8337225" y="0"/>
                </a:lnTo>
                <a:lnTo>
                  <a:pt x="8337225" y="3332170"/>
                </a:lnTo>
                <a:lnTo>
                  <a:pt x="0" y="3332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5936967"/>
            <a:ext cx="8337225" cy="3321333"/>
          </a:xfrm>
          <a:custGeom>
            <a:avLst/>
            <a:gdLst/>
            <a:ahLst/>
            <a:cxnLst/>
            <a:rect l="l" t="t" r="r" b="b"/>
            <a:pathLst>
              <a:path w="8337225" h="3321333">
                <a:moveTo>
                  <a:pt x="0" y="0"/>
                </a:moveTo>
                <a:lnTo>
                  <a:pt x="8337225" y="0"/>
                </a:lnTo>
                <a:lnTo>
                  <a:pt x="8337225" y="3321333"/>
                </a:lnTo>
                <a:lnTo>
                  <a:pt x="0" y="3321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692679" y="1028700"/>
            <a:ext cx="7566621" cy="3021774"/>
          </a:xfrm>
          <a:custGeom>
            <a:avLst/>
            <a:gdLst/>
            <a:ahLst/>
            <a:cxnLst/>
            <a:rect l="l" t="t" r="r" b="b"/>
            <a:pathLst>
              <a:path w="7566621" h="3021774">
                <a:moveTo>
                  <a:pt x="0" y="0"/>
                </a:moveTo>
                <a:lnTo>
                  <a:pt x="7566621" y="0"/>
                </a:lnTo>
                <a:lnTo>
                  <a:pt x="7566621" y="3021774"/>
                </a:lnTo>
                <a:lnTo>
                  <a:pt x="0" y="3021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516680" y="5108437"/>
            <a:ext cx="7742620" cy="4149863"/>
          </a:xfrm>
          <a:custGeom>
            <a:avLst/>
            <a:gdLst/>
            <a:ahLst/>
            <a:cxnLst/>
            <a:rect l="l" t="t" r="r" b="b"/>
            <a:pathLst>
              <a:path w="7742620" h="4149863">
                <a:moveTo>
                  <a:pt x="0" y="0"/>
                </a:moveTo>
                <a:lnTo>
                  <a:pt x="7742620" y="0"/>
                </a:lnTo>
                <a:lnTo>
                  <a:pt x="7742620" y="4149863"/>
                </a:lnTo>
                <a:lnTo>
                  <a:pt x="0" y="4149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37712" y="757449"/>
            <a:ext cx="10412577" cy="7135678"/>
          </a:xfrm>
          <a:custGeom>
            <a:avLst/>
            <a:gdLst/>
            <a:ahLst/>
            <a:cxnLst/>
            <a:rect l="l" t="t" r="r" b="b"/>
            <a:pathLst>
              <a:path w="10412577" h="7135678">
                <a:moveTo>
                  <a:pt x="0" y="0"/>
                </a:moveTo>
                <a:lnTo>
                  <a:pt x="10412576" y="0"/>
                </a:lnTo>
                <a:lnTo>
                  <a:pt x="10412576" y="7135677"/>
                </a:lnTo>
                <a:lnTo>
                  <a:pt x="0" y="7135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93371" y="8554915"/>
            <a:ext cx="11301259" cy="353164"/>
          </a:xfrm>
          <a:custGeom>
            <a:avLst/>
            <a:gdLst/>
            <a:ahLst/>
            <a:cxnLst/>
            <a:rect l="l" t="t" r="r" b="b"/>
            <a:pathLst>
              <a:path w="11301259" h="353164">
                <a:moveTo>
                  <a:pt x="0" y="0"/>
                </a:moveTo>
                <a:lnTo>
                  <a:pt x="11301258" y="0"/>
                </a:lnTo>
                <a:lnTo>
                  <a:pt x="11301258" y="353165"/>
                </a:lnTo>
                <a:lnTo>
                  <a:pt x="0" y="35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490977"/>
            <a:ext cx="13994451" cy="176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DISCUSSION AND  FUTURE WORK &amp; RECOMMENDATIONS </a:t>
            </a:r>
          </a:p>
          <a:p>
            <a:pPr algn="ctr">
              <a:lnSpc>
                <a:spcPts val="4680"/>
              </a:lnSpc>
            </a:pPr>
            <a:endParaRPr lang="en-US" sz="3600">
              <a:solidFill>
                <a:srgbClr val="F6F2E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46775" y="2833370"/>
            <a:ext cx="13994451" cy="551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model demonstrated robust noise cancellation abilities, adapting to various noise types. This deep learning approach provides flexibility and accuracy superior to traditional filtering methods, especially in dynamic noise environment.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919"/>
              </a:lnSpc>
            </a:pPr>
            <a:r>
              <a:rPr lang="en-US" sz="2799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Future Work &amp; Recommendations </a:t>
            </a:r>
          </a:p>
          <a:p>
            <a:pPr algn="just">
              <a:lnSpc>
                <a:spcPts val="3640"/>
              </a:lnSpc>
            </a:pPr>
            <a:endParaRPr lang="en-US" sz="2799" b="1" u="sng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·Experiment with transformer-based models to explore potentially greater noise suppression.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·Extend the model for real-time audio processing in streaming applications.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SUMMARY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147570"/>
            <a:ext cx="13994451" cy="59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project aims to develop a deep learning-based noise cancellation system that efficiently eliminates unwanted background noise, ensuring the clarity of desired audio like speech and music. This system is designed for real-world applications such as voice communication, video conferencing, and entertainment systems.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Objectives: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 a deep learning model to differentiate between noise and relevant audio in real-time.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Minimize noise in diverse environments, including traffic and crowd noise.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 a scalable, efficient solution for real-world use cases.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summary, this project leverages deep learning and the DNS Challenge dataset to create an efficient noise cancellation system for real-world audio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INTRODUCTION TO NOISE CANCELLATION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150110"/>
            <a:ext cx="13994451" cy="547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Noise Cancellation?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•Noise cancellation refers to the process of removing unwanted background noise from an audio signal, allowing the desired sound (e.g., speech, music) to be heard more clearly.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•It is widely used in applications such as telecommunication, music production, and hearing aids.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Noise Cancellation: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1.Active Noise Cancellation (ANC): Uses microphones to detect external noise and generate opposing sound waves to cancel it.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2.Passive Noise Cancellation: Involves physical barriers to block external sounds (e.g., earplugs, insulated walls).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80316" y="1789041"/>
            <a:ext cx="12152150" cy="8823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1. Dogra, M., Borwankar, S., &amp; Domala, J. Noise Removal from Audio Using CNN and Denoiser.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2. Cherukuru, P., &amp; Mustafa, M. B. CNN-based Noise Reduction for Multi-Channel Speech Enhancement System with Discrete Wavelet Transform (DWT) Preprocessing.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3. Park, S. R., &amp; Lee, J. W. A Fully Convolutional Neural Network for Speech Enhancement.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4. Silva, T. S. How to Build a Deep Audio De-Noiser Using TensorFlow 2.0. Better Programming, December 1, 2019.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5. Shajeesh, K. U., &amp; Soman, K. P. Noise Cancellation Method for Robust Speech Recognition.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6. Kejalakshmi, V., Kamatchi, A., &amp; Anusuya, M. (Year). Active Noise Cancellation using Deep Learning.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7. Zhang, H., &amp; Wang, D. (Year). Deep ANC: A Deep Learning Approach to Active Noise Control.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8. Cha, Y-J., Mostafavi, A., &amp; Benipa, S. S. (Year). DNoiseNet: Deep Learning-Based Feedback Active Noise Control.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9. Lin, C-M., TsaoChu, H-C., Lan, S-W., &amp; Fang, S-H. (Year). Adaptive Noise Cancellation Using DCMAC.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10. Beniwa, P., &amp; Jain, D. (Year). Noise Cancellation Using Adaptive Filters.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11. DNS Challenge Dataset. (n.d.).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github.com/microsoft/DNS-Challenge/tree/master"/>
              </a:rPr>
              <a:t>https://github.com/microsoft/DNS-Challenge/tree/master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12. Noise Reduction. (n.d.).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github.com/topics/noise-reduction"/>
              </a:rPr>
              <a:t>https://github.com/topics/noise-reduction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13. Dhriti03/Noise-Reduction. (n.d.).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github.com/Dhriti03/Noise-Reduction"/>
              </a:rPr>
              <a:t>https://github.com/Dhriti03/Noise-Reduction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14. Rdadlaney/Audio-Denoiser-CNN. (n.d.).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github.com/rdadlaney/Audio-Denoiser-CNN"/>
              </a:rPr>
              <a:t>https://github.com/rdadlaney/Audio-Denoiser-CNN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15. Ahmetcanaydemir/sekte. (n.d.).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github.com/ahmetcanaydemir/sekte"/>
              </a:rPr>
              <a:t>https://github.com/ahmetcanaydemir/sekte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16. TensorFlow Models: YamNet. (n.d.).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github.com/tensorflow/models/tree/master/research/audioset/yamnet"/>
              </a:rPr>
              <a:t>https://github.com/tensorflow/models/tree/master/research/audioset/yamnet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17. NVIDIA Blog. (n.d.). NVIDIA Real-Time Noise Suppression with Deep Learning.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developer.nvidia.com/blog/nvidia-real-time-noise-suppression-deep-learning/"/>
              </a:rPr>
              <a:t>https://developer.nvidia.com/blog/nvidia-real-time-noise-suppression-deep-learning/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18. EncoraDigital/SAB-cnn-audio-denoiser. (n.d.). Retrieved from </a:t>
            </a: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  <a:hlinkClick r:id="rId9" tooltip="https://github.com/EncoraDigital/SAB-cnn-audio-denoiser"/>
              </a:rPr>
              <a:t>https://github.com/EncoraDigital/SAB-cnn-audio-denoiser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19.  Microsoft DNS Challenge Dataset (2020). [Link to Dataset]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20.  Y. Ephraim and D. Malah, "Speech enhancement using a minimum-mean square error short-time spectral amplitude estimator," in IEEE Transactions on Acoustics, Speech, and Signal Processing, 1984.</a:t>
            </a:r>
          </a:p>
          <a:p>
            <a:pPr algn="l">
              <a:lnSpc>
                <a:spcPts val="2431"/>
              </a:lnSpc>
            </a:pPr>
            <a:r>
              <a:rPr lang="en-US" sz="1736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21.  P. C. Loizou, "Speech Enhancement: Theory and Practice," CRC Press, 2007.</a:t>
            </a:r>
          </a:p>
          <a:p>
            <a:pPr algn="l">
              <a:lnSpc>
                <a:spcPts val="2431"/>
              </a:lnSpc>
            </a:pPr>
            <a:endParaRPr lang="en-US" sz="1736">
              <a:solidFill>
                <a:srgbClr val="F6F2E5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431"/>
              </a:lnSpc>
            </a:pPr>
            <a:endParaRPr lang="en-US" sz="1736">
              <a:solidFill>
                <a:srgbClr val="F6F2E5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431"/>
              </a:lnSpc>
            </a:pPr>
            <a:endParaRPr lang="en-US" sz="1736">
              <a:solidFill>
                <a:srgbClr val="F6F2E5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1664" y="4274503"/>
            <a:ext cx="594467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DEEP LEARNING FOR NOISE CANCELLATION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150110"/>
            <a:ext cx="13994451" cy="7306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Deep Learning for Noise Cancellation?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•Traditional noise cancellation methods rely on filters and basic signal processing techniques, which may struggle with complex or dynamic noise.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•Deep learning leverages neural networks to learn complex patterns in noisy audio, making it more effective at handling a variety of noise environments (e.g., traffic, office, public spaces).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Deep Learning Works: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•A neural network is trained on noisy and clean audio data.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•The network learns to predict the clean signal from the noisy input by learning patterns in the audio.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Applications: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•Speech enhancement in teleconferencing.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Improving audio clarity in consumer electronics like smartphones and headphones.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•Assisting hearing aids to better understand speech in noisy environments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SUMMARY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376170"/>
            <a:ext cx="13994451" cy="364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endParaRPr/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utilizes deep learning techniques to reduce noise in audio signals, using the Microsoft DNS (Deep Noise Suppression) dataset. A Conv1D-LSTM hybrid model was developed to enhance both spatial and temporal processing, effectively isolating clean audio from noisy inputs. The results showed a significant improvement in audio clarity, underscoring the model’s potential for applications in real-world noisy environments.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LITERATURE REVIEW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150110"/>
            <a:ext cx="13994451" cy="784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Traditional Approaches:</a:t>
            </a:r>
            <a:r>
              <a:rPr lang="en-US" sz="2600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 Spectral subtraction and Wiener filtering are effective but limited in dynamic noise conditions.</a:t>
            </a: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6F2E5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 Learning Advancements:</a:t>
            </a:r>
            <a:r>
              <a:rPr lang="en-US" sz="2600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 Convolutional Neural Networks (CNNs) and Recurrent Neural Networks (RNNs) handle complex audio data better than traditional methods, especially for non-stationary noise.</a:t>
            </a: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6F2E5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339"/>
              </a:lnSpc>
            </a:pPr>
            <a:r>
              <a:rPr lang="en-US" sz="3099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Relevant studies include:</a:t>
            </a:r>
          </a:p>
          <a:p>
            <a:pPr algn="just">
              <a:lnSpc>
                <a:spcPts val="3640"/>
              </a:lnSpc>
            </a:pPr>
            <a:endParaRPr lang="en-US" sz="3099" b="1" u="sng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Dogra et al.: Utilized CNNs with features like MFCCs and Mel spectrograms, achieving high accuracy in noise reduction.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Kejalakshmi et al.: A Convolutional Recurrent Network (CRN) model improved Signal-to-Noise Ratio (SNR) by 14.84 dB in active noise cancellation.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F2E5"/>
                </a:solidFill>
                <a:latin typeface="Canva Sans"/>
                <a:ea typeface="Canva Sans"/>
                <a:cs typeface="Canva Sans"/>
                <a:sym typeface="Canva Sans"/>
              </a:rPr>
              <a:t>Zhang &amp; Wang: Their Deep ANC model, combining CNNs and RNNs, demonstrated superior performance in real-time noise suppression.</a:t>
            </a: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6F2E5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640"/>
              </a:lnSpc>
            </a:pPr>
            <a:endParaRPr lang="en-US" sz="2600">
              <a:solidFill>
                <a:srgbClr val="F6F2E5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 STATEMENT AND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376170"/>
            <a:ext cx="13994451" cy="547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addresses the problem of enhancing audio quality by reducing background noise in real-time. By using a deep learning approach, we aim to create a solution capable of filtering out noise, thus improving audio clarity across various applications.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●Develop a neural network model for noise cancellation using the Microsoft DNS dataset.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 Preprocess audio data and train a model to reconstruct cleaner signals.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 Evaluate model performance using metrics like Mean Absolute Error (MAE) and Root Mean Squared Error (RMSE).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METHODOLOGY OVERVIEW AND PROCEDURE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282825"/>
            <a:ext cx="13994451" cy="566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Technologies:</a:t>
            </a:r>
          </a:p>
          <a:p>
            <a:pPr algn="just">
              <a:lnSpc>
                <a:spcPts val="4059"/>
              </a:lnSpc>
            </a:pPr>
            <a:endParaRPr lang="en-US" sz="2899" b="1" u="sng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Libraries:</a:t>
            </a: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TensorFlow, Keras, Librosa, Matplotlib, Scikit-Learn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</a:t>
            </a: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Python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919"/>
              </a:lnSpc>
            </a:pPr>
            <a:r>
              <a:rPr lang="en-US" sz="2799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Procedure:</a:t>
            </a:r>
          </a:p>
          <a:p>
            <a:pPr algn="just">
              <a:lnSpc>
                <a:spcPts val="3919"/>
              </a:lnSpc>
            </a:pPr>
            <a:endParaRPr lang="en-US" sz="2799" b="1" u="sng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Load the Microsoft DNS dataset, containing clean and noisy audio files.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Extract Mel Frequency Cepstral Coefficients (MFCCs) for feature representation. 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and train a Conv1D-LSTM model for noise reduction.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359410"/>
            <a:ext cx="13994451" cy="176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ARCHITECTURE AND  DATA COLLECTION &amp; PRE-PROCESSING </a:t>
            </a:r>
          </a:p>
          <a:p>
            <a:pPr algn="ctr">
              <a:lnSpc>
                <a:spcPts val="4680"/>
              </a:lnSpc>
            </a:pPr>
            <a:endParaRPr lang="en-US" sz="3600">
              <a:solidFill>
                <a:srgbClr val="F6F2E5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46775" y="2066290"/>
            <a:ext cx="13994451" cy="643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hybrid model combines Conv1D layers for spatial feature extraction and LSTM layers for temporal dependencies. Dense layers finalize the output, reconstructing a clean signal. This architecture is well-suited for audio data that requires both spatial and temporal analysis.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Collection &amp; Pre-processing </a:t>
            </a:r>
          </a:p>
          <a:p>
            <a:pPr algn="just">
              <a:lnSpc>
                <a:spcPts val="3640"/>
              </a:lnSpc>
            </a:pPr>
            <a:endParaRPr lang="en-US" sz="2799" b="1" u="sng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 Microsoft DNS dataset, which includes clean and noisy audio samples.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Extraction: MFCCs were used to capture the essential audio characteristics.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Normalization: Min-Max scaling ensured that features were consistently scaled.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Synthetic Noise Addition: Created noisy samples to simulate real-world noise conditions.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6775" y="718185"/>
            <a:ext cx="13994451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6F2E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6775" y="2150110"/>
            <a:ext cx="13994451" cy="59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of the Project: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•The main objective of this project is to develop a deep learning-based system for noise cancellation that effectively removes background noise from audio signals while preserving the clarity and quality of the desired sound.</a:t>
            </a:r>
          </a:p>
          <a:p>
            <a:pPr algn="just">
              <a:lnSpc>
                <a:spcPts val="3640"/>
              </a:lnSpc>
            </a:pPr>
            <a:endParaRPr lang="en-US" sz="2600" b="1">
              <a:solidFill>
                <a:srgbClr val="F6F2E5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640"/>
              </a:lnSpc>
            </a:pPr>
            <a:r>
              <a:rPr lang="en-US" sz="2600" b="1" u="sng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Goals: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•To train a deep learning model capable of distinguishing between noise and relevant audio in real-time.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•To reduce the noise levels in audio signals across different environments (e.g., traffic, wind, crowd noise).</a:t>
            </a:r>
          </a:p>
          <a:p>
            <a:pPr algn="just">
              <a:lnSpc>
                <a:spcPts val="3640"/>
              </a:lnSpc>
            </a:pPr>
            <a:r>
              <a:rPr lang="en-US" sz="2600" b="1">
                <a:solidFill>
                  <a:srgbClr val="F6F2E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•To deploy a scalable and efficient solution that can be integrated into real-world applications like voice communication, video conferencing, and entertainment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Microsoft Office PowerPoint</Application>
  <PresentationFormat>Custom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Canva Sans</vt:lpstr>
      <vt:lpstr>Public Sans</vt:lpstr>
      <vt:lpstr>Libre Baskerville</vt:lpstr>
      <vt:lpstr>Canva Sans Bold</vt:lpstr>
      <vt:lpstr>Libre Baskerville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Adaptive Noise Cancellation System Using Deep Learning</dc:title>
  <dc:creator>Prathamesh Lakhotiya</dc:creator>
  <cp:lastModifiedBy>Prathamesh Lakhotiya</cp:lastModifiedBy>
  <cp:revision>2</cp:revision>
  <dcterms:created xsi:type="dcterms:W3CDTF">2006-08-16T00:00:00Z</dcterms:created>
  <dcterms:modified xsi:type="dcterms:W3CDTF">2024-11-13T17:57:42Z</dcterms:modified>
  <dc:identifier>DAGWUxnqhvQ</dc:identifier>
</cp:coreProperties>
</file>