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86" r:id="rId2"/>
    <p:sldId id="3584" r:id="rId3"/>
    <p:sldId id="287" r:id="rId4"/>
    <p:sldId id="288" r:id="rId5"/>
    <p:sldId id="3571" r:id="rId6"/>
    <p:sldId id="280" r:id="rId7"/>
    <p:sldId id="3572" r:id="rId8"/>
    <p:sldId id="3574" r:id="rId9"/>
    <p:sldId id="3573" r:id="rId10"/>
    <p:sldId id="3575" r:id="rId11"/>
    <p:sldId id="3576" r:id="rId12"/>
    <p:sldId id="3577" r:id="rId13"/>
    <p:sldId id="3578" r:id="rId14"/>
    <p:sldId id="3579" r:id="rId15"/>
    <p:sldId id="3580" r:id="rId16"/>
    <p:sldId id="3581" r:id="rId17"/>
    <p:sldId id="3582" r:id="rId18"/>
    <p:sldId id="358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85" userDrawn="1">
          <p15:clr>
            <a:srgbClr val="A4A3A4"/>
          </p15:clr>
        </p15:guide>
        <p15:guide id="3" orient="horz" pos="152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43434"/>
    <a:srgbClr val="5E5E5E"/>
    <a:srgbClr val="666666"/>
    <a:srgbClr val="747474"/>
    <a:srgbClr val="868686"/>
    <a:srgbClr val="939393"/>
    <a:srgbClr val="000000"/>
    <a:srgbClr val="333333"/>
    <a:srgbClr val="0E0E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showGuides="1">
      <p:cViewPr varScale="1">
        <p:scale>
          <a:sx n="118" d="100"/>
          <a:sy n="118" d="100"/>
        </p:scale>
        <p:origin x="114" y="96"/>
      </p:cViewPr>
      <p:guideLst>
        <p:guide orient="horz" pos="2137"/>
        <p:guide pos="3885"/>
        <p:guide orient="horz" pos="1525"/>
      </p:guideLst>
    </p:cSldViewPr>
  </p:slideViewPr>
  <p:notesTextViewPr>
    <p:cViewPr>
      <p:scale>
        <a:sx n="150" d="100"/>
        <a:sy n="150" d="100"/>
      </p:scale>
      <p:origin x="0" y="0"/>
    </p:cViewPr>
  </p:notesTextViewPr>
  <p:sorterViewPr>
    <p:cViewPr>
      <p:scale>
        <a:sx n="50" d="100"/>
        <a:sy n="50" d="100"/>
      </p:scale>
      <p:origin x="0" y="0"/>
    </p:cViewPr>
  </p:sorterViewPr>
  <p:notesViewPr>
    <p:cSldViewPr snapToGrid="0">
      <p:cViewPr varScale="1">
        <p:scale>
          <a:sx n="82" d="100"/>
          <a:sy n="82" d="100"/>
        </p:scale>
        <p:origin x="332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DD9F60F-6DA4-4E15-B220-A5393C1BD6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68A6CB7-0E75-4452-8C8C-91CF38C81A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BC16ED-C981-4996-AD69-562AFDF045D8}" type="datetimeFigureOut">
              <a:rPr lang="zh-CN" altLang="en-US" smtClean="0"/>
              <a:t>2019/11/11</a:t>
            </a:fld>
            <a:endParaRPr lang="zh-CN" altLang="en-US"/>
          </a:p>
        </p:txBody>
      </p:sp>
      <p:sp>
        <p:nvSpPr>
          <p:cNvPr id="4" name="页脚占位符 3">
            <a:extLst>
              <a:ext uri="{FF2B5EF4-FFF2-40B4-BE49-F238E27FC236}">
                <a16:creationId xmlns:a16="http://schemas.microsoft.com/office/drawing/2014/main" id="{47F52A52-1A12-4321-9491-D167F188A9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E583295F-7AEA-44EA-BBC3-27DE621923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1029C5-3AAA-4305-ADD5-57D0E8A132F6}" type="slidenum">
              <a:rPr lang="zh-CN" altLang="en-US" smtClean="0"/>
              <a:t>‹#›</a:t>
            </a:fld>
            <a:endParaRPr lang="zh-CN" altLang="en-US"/>
          </a:p>
        </p:txBody>
      </p:sp>
    </p:spTree>
    <p:extLst>
      <p:ext uri="{BB962C8B-B14F-4D97-AF65-F5344CB8AC3E}">
        <p14:creationId xmlns:p14="http://schemas.microsoft.com/office/powerpoint/2010/main" val="4201869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DFB1D-ABE1-43A9-9A76-5F7CC388CE20}" type="datetimeFigureOut">
              <a:rPr lang="zh-CN" altLang="en-US" smtClean="0"/>
              <a:t>2019/11/11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4D203C-28B5-4C78-8629-A14167E201D0}" type="slidenum">
              <a:rPr lang="zh-CN" altLang="en-US" smtClean="0"/>
              <a:t>‹#›</a:t>
            </a:fld>
            <a:endParaRPr lang="zh-CN" altLang="en-US"/>
          </a:p>
        </p:txBody>
      </p:sp>
    </p:spTree>
    <p:extLst>
      <p:ext uri="{BB962C8B-B14F-4D97-AF65-F5344CB8AC3E}">
        <p14:creationId xmlns:p14="http://schemas.microsoft.com/office/powerpoint/2010/main" val="1208800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2</a:t>
            </a:fld>
            <a:endParaRPr lang="zh-CN" altLang="en-US"/>
          </a:p>
        </p:txBody>
      </p:sp>
    </p:spTree>
    <p:extLst>
      <p:ext uri="{BB962C8B-B14F-4D97-AF65-F5344CB8AC3E}">
        <p14:creationId xmlns:p14="http://schemas.microsoft.com/office/powerpoint/2010/main" val="2951578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6</a:t>
            </a:fld>
            <a:endParaRPr lang="zh-CN" altLang="en-US"/>
          </a:p>
        </p:txBody>
      </p:sp>
    </p:spTree>
    <p:extLst>
      <p:ext uri="{BB962C8B-B14F-4D97-AF65-F5344CB8AC3E}">
        <p14:creationId xmlns:p14="http://schemas.microsoft.com/office/powerpoint/2010/main" val="961405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11</a:t>
            </a:fld>
            <a:endParaRPr lang="zh-CN" altLang="en-US"/>
          </a:p>
        </p:txBody>
      </p:sp>
    </p:spTree>
    <p:extLst>
      <p:ext uri="{BB962C8B-B14F-4D97-AF65-F5344CB8AC3E}">
        <p14:creationId xmlns:p14="http://schemas.microsoft.com/office/powerpoint/2010/main" val="1572675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639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黑白线条2">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8420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41593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93450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61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3142" y="754180"/>
            <a:ext cx="4979410" cy="5642658"/>
          </a:xfrm>
          <a:prstGeom prst="rect">
            <a:avLst/>
          </a:prstGeom>
        </p:spPr>
      </p:pic>
    </p:spTree>
    <p:extLst>
      <p:ext uri="{BB962C8B-B14F-4D97-AF65-F5344CB8AC3E}">
        <p14:creationId xmlns:p14="http://schemas.microsoft.com/office/powerpoint/2010/main" val="353689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9AA11-1125-413D-B3C3-EAF9A3A3778C}" type="datetimeFigureOut">
              <a:rPr lang="zh-CN" altLang="en-US" smtClean="0"/>
              <a:t>2019/11/11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8D63B-6CC8-4463-A942-F5622E36F982}" type="slidenum">
              <a:rPr lang="zh-CN" altLang="en-US" smtClean="0"/>
              <a:t>‹#›</a:t>
            </a:fld>
            <a:endParaRPr lang="zh-CN" altLang="en-US"/>
          </a:p>
        </p:txBody>
      </p:sp>
    </p:spTree>
    <p:extLst>
      <p:ext uri="{BB962C8B-B14F-4D97-AF65-F5344CB8AC3E}">
        <p14:creationId xmlns:p14="http://schemas.microsoft.com/office/powerpoint/2010/main" val="276683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Rectangle 5"/>
          <p:cNvSpPr>
            <a:spLocks noChangeArrowheads="1"/>
          </p:cNvSpPr>
          <p:nvPr/>
        </p:nvSpPr>
        <p:spPr bwMode="auto">
          <a:xfrm>
            <a:off x="3914144" y="4455147"/>
            <a:ext cx="209550" cy="209550"/>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sp>
        <p:nvSpPr>
          <p:cNvPr id="76" name="文本框 75"/>
          <p:cNvSpPr txBox="1"/>
          <p:nvPr/>
        </p:nvSpPr>
        <p:spPr>
          <a:xfrm>
            <a:off x="2438941" y="2123209"/>
            <a:ext cx="7817679" cy="1015663"/>
          </a:xfrm>
          <a:prstGeom prst="rect">
            <a:avLst/>
          </a:prstGeom>
          <a:noFill/>
        </p:spPr>
        <p:txBody>
          <a:bodyPr vert="horz" wrap="square" rtlCol="0">
            <a:spAutoFit/>
          </a:bodyPr>
          <a:lstStyle/>
          <a:p>
            <a:pPr algn="ctr"/>
            <a:r>
              <a:rPr lang="en-US" altLang="zh-CN" sz="6000" spc="600" smtClean="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PCA</a:t>
            </a:r>
            <a:r>
              <a:rPr lang="zh-CN" altLang="en-US" sz="6000" spc="600" smtClean="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讲解</a:t>
            </a:r>
            <a:endParaRPr lang="zh-CN" altLang="en-US" sz="6000"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endParaRPr>
          </a:p>
        </p:txBody>
      </p:sp>
      <p:cxnSp>
        <p:nvCxnSpPr>
          <p:cNvPr id="77" name="直接连接符 76"/>
          <p:cNvCxnSpPr/>
          <p:nvPr/>
        </p:nvCxnSpPr>
        <p:spPr>
          <a:xfrm flipH="1">
            <a:off x="2762075" y="4119404"/>
            <a:ext cx="7753232" cy="0"/>
          </a:xfrm>
          <a:prstGeom prst="line">
            <a:avLst/>
          </a:prstGeom>
          <a:ln>
            <a:solidFill>
              <a:srgbClr val="4A1757"/>
            </a:solidFill>
            <a:prstDash val="dash"/>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582003135"/>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750"/>
                                  </p:stCondLst>
                                  <p:childTnLst>
                                    <p:set>
                                      <p:cBhvr>
                                        <p:cTn id="6" dur="1" fill="hold">
                                          <p:stCondLst>
                                            <p:cond delay="0"/>
                                          </p:stCondLst>
                                        </p:cTn>
                                        <p:tgtEl>
                                          <p:spTgt spid="77"/>
                                        </p:tgtEl>
                                        <p:attrNameLst>
                                          <p:attrName>style.visibility</p:attrName>
                                        </p:attrNameLst>
                                      </p:cBhvr>
                                      <p:to>
                                        <p:strVal val="visible"/>
                                      </p:to>
                                    </p:set>
                                    <p:animEffect transition="in" filter="wipe(right)">
                                      <p:cBhvr>
                                        <p:cTn id="7" dur="500"/>
                                        <p:tgtEl>
                                          <p:spTgt spid="77"/>
                                        </p:tgtEl>
                                      </p:cBhvr>
                                    </p:animEffect>
                                  </p:childTnLst>
                                </p:cTn>
                              </p:par>
                            </p:childTnLst>
                          </p:cTn>
                        </p:par>
                        <p:par>
                          <p:cTn id="8" fill="hold">
                            <p:stCondLst>
                              <p:cond delay="1250"/>
                            </p:stCondLst>
                            <p:childTnLst>
                              <p:par>
                                <p:cTn id="9" presetID="53" presetClass="entr" presetSubtype="16" fill="hold" grpId="0" nodeType="afterEffect">
                                  <p:stCondLst>
                                    <p:cond delay="0"/>
                                  </p:stCondLst>
                                  <p:iterate type="lt">
                                    <p:tmPct val="10000"/>
                                  </p:iterate>
                                  <p:childTnLst>
                                    <p:set>
                                      <p:cBhvr>
                                        <p:cTn id="10" dur="1" fill="hold">
                                          <p:stCondLst>
                                            <p:cond delay="0"/>
                                          </p:stCondLst>
                                        </p:cTn>
                                        <p:tgtEl>
                                          <p:spTgt spid="76"/>
                                        </p:tgtEl>
                                        <p:attrNameLst>
                                          <p:attrName>style.visibility</p:attrName>
                                        </p:attrNameLst>
                                      </p:cBhvr>
                                      <p:to>
                                        <p:strVal val="visible"/>
                                      </p:to>
                                    </p:set>
                                    <p:anim calcmode="lin" valueType="num">
                                      <p:cBhvr>
                                        <p:cTn id="11" dur="1000" fill="hold"/>
                                        <p:tgtEl>
                                          <p:spTgt spid="76"/>
                                        </p:tgtEl>
                                        <p:attrNameLst>
                                          <p:attrName>ppt_w</p:attrName>
                                        </p:attrNameLst>
                                      </p:cBhvr>
                                      <p:tavLst>
                                        <p:tav tm="0">
                                          <p:val>
                                            <p:fltVal val="0"/>
                                          </p:val>
                                        </p:tav>
                                        <p:tav tm="100000">
                                          <p:val>
                                            <p:strVal val="#ppt_w"/>
                                          </p:val>
                                        </p:tav>
                                      </p:tavLst>
                                    </p:anim>
                                    <p:anim calcmode="lin" valueType="num">
                                      <p:cBhvr>
                                        <p:cTn id="12" dur="1000" fill="hold"/>
                                        <p:tgtEl>
                                          <p:spTgt spid="76"/>
                                        </p:tgtEl>
                                        <p:attrNameLst>
                                          <p:attrName>ppt_h</p:attrName>
                                        </p:attrNameLst>
                                      </p:cBhvr>
                                      <p:tavLst>
                                        <p:tav tm="0">
                                          <p:val>
                                            <p:fltVal val="0"/>
                                          </p:val>
                                        </p:tav>
                                        <p:tav tm="100000">
                                          <p:val>
                                            <p:strVal val="#ppt_h"/>
                                          </p:val>
                                        </p:tav>
                                      </p:tavLst>
                                    </p:anim>
                                    <p:animEffect transition="in" filter="fade">
                                      <p:cBhvr>
                                        <p:cTn id="13" dur="1000"/>
                                        <p:tgtEl>
                                          <p:spTgt spid="76"/>
                                        </p:tgtEl>
                                      </p:cBhvr>
                                    </p:animEffect>
                                  </p:childTnLst>
                                </p:cTn>
                              </p:par>
                              <p:par>
                                <p:cTn id="14" presetID="10" presetClass="entr" presetSubtype="0" fill="hold" grpId="0" nodeType="withEffect" nodePh="1">
                                  <p:stCondLst>
                                    <p:cond delay="0"/>
                                  </p:stCondLst>
                                  <p:endCondLst>
                                    <p:cond evt="begin" delay="0">
                                      <p:tn val="14"/>
                                    </p:cond>
                                  </p:end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7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3057247" cy="523220"/>
          </a:xfrm>
          <a:prstGeom prst="rect">
            <a:avLst/>
          </a:prstGeom>
        </p:spPr>
        <p:txBody>
          <a:bodyPr wrap="none">
            <a:spAutoFit/>
          </a:bodyPr>
          <a:lstStyle/>
          <a:p>
            <a:r>
              <a:rPr lang="zh-CN" altLang="en-US" sz="2800" smtClean="0"/>
              <a:t>基</a:t>
            </a:r>
            <a:r>
              <a:rPr lang="zh-CN" altLang="en-US" sz="2800"/>
              <a:t>变换的矩阵表示</a:t>
            </a:r>
            <a:endParaRPr lang="zh-CN" altLang="en-US" sz="2800" dirty="0"/>
          </a:p>
        </p:txBody>
      </p:sp>
      <p:sp>
        <p:nvSpPr>
          <p:cNvPr id="63" name="文本框 62"/>
          <p:cNvSpPr txBox="1"/>
          <p:nvPr/>
        </p:nvSpPr>
        <p:spPr>
          <a:xfrm>
            <a:off x="3571188" y="2154012"/>
            <a:ext cx="4241669" cy="307777"/>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用</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矩阵相乘的形</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式原来的坐标映射到基上的新坐标</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3" name="文本框 12"/>
          <p:cNvSpPr txBox="1"/>
          <p:nvPr/>
        </p:nvSpPr>
        <p:spPr>
          <a:xfrm>
            <a:off x="2696292" y="4262686"/>
            <a:ext cx="6005735" cy="307777"/>
          </a:xfrm>
          <a:prstGeom prst="rect">
            <a:avLst/>
          </a:prstGeom>
          <a:noFill/>
        </p:spPr>
        <p:txBody>
          <a:bodyPr wrap="square" rtlCol="0">
            <a:spAutoFit/>
          </a:bodyPr>
          <a:lstStyle/>
          <a:p>
            <a:pPr algn="just">
              <a:spcBef>
                <a:spcPct val="0"/>
              </a:spcBef>
            </a:pPr>
            <a:r>
              <a:rPr kumimoji="1" lang="en-US" altLang="zh-CN"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pi</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是</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一个行向量，表示第</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i</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个基，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aj</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是一个列向量，表示第</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j</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个原始数据记录</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2547" y="1426656"/>
            <a:ext cx="3238952" cy="685896"/>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887" y="2706331"/>
            <a:ext cx="4982270" cy="1514686"/>
          </a:xfrm>
          <a:prstGeom prst="rect">
            <a:avLst/>
          </a:prstGeom>
        </p:spPr>
      </p:pic>
      <p:grpSp>
        <p:nvGrpSpPr>
          <p:cNvPr id="10" name="组合 9"/>
          <p:cNvGrpSpPr/>
          <p:nvPr/>
        </p:nvGrpSpPr>
        <p:grpSpPr>
          <a:xfrm flipV="1">
            <a:off x="762153" y="2503249"/>
            <a:ext cx="9859738" cy="45719"/>
            <a:chOff x="862209" y="5186847"/>
            <a:chExt cx="10453806" cy="72000"/>
          </a:xfrm>
        </p:grpSpPr>
        <p:cxnSp>
          <p:nvCxnSpPr>
            <p:cNvPr id="11" name="直接连接符 10"/>
            <p:cNvCxnSpPr/>
            <p:nvPr/>
          </p:nvCxnSpPr>
          <p:spPr>
            <a:xfrm>
              <a:off x="933177" y="5226056"/>
              <a:ext cx="10327006" cy="0"/>
            </a:xfrm>
            <a:prstGeom prst="line">
              <a:avLst/>
            </a:prstGeom>
            <a:ln>
              <a:solidFill>
                <a:schemeClr val="tx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862209" y="5186847"/>
              <a:ext cx="10453806" cy="72000"/>
              <a:chOff x="862209" y="5186847"/>
              <a:chExt cx="10453806" cy="72000"/>
            </a:xfrm>
          </p:grpSpPr>
          <p:sp>
            <p:nvSpPr>
              <p:cNvPr id="14" name="椭圆 13"/>
              <p:cNvSpPr/>
              <p:nvPr/>
            </p:nvSpPr>
            <p:spPr>
              <a:xfrm>
                <a:off x="862209"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1244015"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2696292" y="4569778"/>
            <a:ext cx="7736707" cy="523220"/>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也</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就是说，我们可以将一</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N</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维数据变换到更低维度的空间中去，变换后的维度取决于基的数量。因此这种矩阵相乘的表示也可以表示降维变换</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7" name="文本框 16"/>
          <p:cNvSpPr txBox="1"/>
          <p:nvPr/>
        </p:nvSpPr>
        <p:spPr>
          <a:xfrm>
            <a:off x="2696291" y="5092998"/>
            <a:ext cx="7736707" cy="523220"/>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上</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述分析同时给矩阵相乘找到了一种物理解释：两个矩阵相乘的意义是将右边矩阵中的每一列列向量变换到左边矩阵中每一行行向量为基所表示的空间中去</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Tree>
    <p:extLst>
      <p:ext uri="{BB962C8B-B14F-4D97-AF65-F5344CB8AC3E}">
        <p14:creationId xmlns:p14="http://schemas.microsoft.com/office/powerpoint/2010/main" val="240089967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3" grpId="0"/>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796585" y="2915885"/>
            <a:ext cx="4720501" cy="646331"/>
          </a:xfrm>
          <a:prstGeom prst="rect">
            <a:avLst/>
          </a:prstGeom>
          <a:noFill/>
        </p:spPr>
        <p:txBody>
          <a:bodyPr wrap="square" rtlCol="0">
            <a:spAutoFit/>
          </a:bodyPr>
          <a:lstStyle/>
          <a:p>
            <a:r>
              <a:rPr lang="zh-CN" altLang="en-US" sz="3600" spc="100" smtClean="0">
                <a:latin typeface="明兰" panose="02010600030101010101" pitchFamily="2" charset="-122"/>
                <a:ea typeface="明兰" panose="02010600030101010101" pitchFamily="2" charset="-122"/>
              </a:rPr>
              <a:t>协方差矩阵及目标</a:t>
            </a:r>
            <a:endParaRPr lang="zh-CN" altLang="en-US" sz="3600" spc="100" dirty="0">
              <a:latin typeface="明兰" panose="02010600030101010101" pitchFamily="2" charset="-122"/>
              <a:ea typeface="明兰" panose="02010600030101010101" pitchFamily="2" charset="-122"/>
            </a:endParaRPr>
          </a:p>
        </p:txBody>
      </p:sp>
      <p:cxnSp>
        <p:nvCxnSpPr>
          <p:cNvPr id="14" name="直接连接符 13"/>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057454" y="2703348"/>
            <a:ext cx="3871464" cy="1366210"/>
            <a:chOff x="2057454" y="2646587"/>
            <a:chExt cx="3871464" cy="1366210"/>
          </a:xfrm>
        </p:grpSpPr>
        <p:sp>
          <p:nvSpPr>
            <p:cNvPr id="17" name="椭圆 16"/>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2662550" y="2972994"/>
            <a:ext cx="2720704" cy="871348"/>
            <a:chOff x="2133791" y="2806726"/>
            <a:chExt cx="3351856" cy="1073484"/>
          </a:xfrm>
        </p:grpSpPr>
        <p:sp>
          <p:nvSpPr>
            <p:cNvPr id="45" name="椭圆 44"/>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1306966" y="1782039"/>
            <a:ext cx="3522115" cy="2877711"/>
          </a:xfrm>
          <a:prstGeom prst="rect">
            <a:avLst/>
          </a:prstGeom>
          <a:noFill/>
        </p:spPr>
        <p:txBody>
          <a:bodyPr wrap="square" rtlCol="0">
            <a:spAutoFit/>
          </a:bodyPr>
          <a:lstStyle/>
          <a:p>
            <a:pPr algn="ctr"/>
            <a:r>
              <a:rPr lang="en-US" altLang="zh-CN" sz="6600" spc="10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3</a:t>
            </a:r>
            <a:endParaRPr lang="zh-CN" altLang="en-US" sz="6600" spc="100" dirty="0">
              <a:latin typeface="明兰" panose="02010600030101010101" pitchFamily="2" charset="-122"/>
              <a:ea typeface="明兰" panose="02010600030101010101" pitchFamily="2" charset="-122"/>
            </a:endParaRPr>
          </a:p>
        </p:txBody>
      </p:sp>
    </p:spTree>
    <p:extLst>
      <p:ext uri="{BB962C8B-B14F-4D97-AF65-F5344CB8AC3E}">
        <p14:creationId xmlns:p14="http://schemas.microsoft.com/office/powerpoint/2010/main" val="178341102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1980029" cy="523220"/>
          </a:xfrm>
          <a:prstGeom prst="rect">
            <a:avLst/>
          </a:prstGeom>
        </p:spPr>
        <p:txBody>
          <a:bodyPr wrap="none">
            <a:spAutoFit/>
          </a:bodyPr>
          <a:lstStyle/>
          <a:p>
            <a:r>
              <a:rPr lang="zh-CN" altLang="en-US" sz="2800" smtClean="0"/>
              <a:t>如何选择基</a:t>
            </a:r>
            <a:endParaRPr lang="zh-CN" altLang="en-US" sz="2800" dirty="0"/>
          </a:p>
        </p:txBody>
      </p:sp>
      <p:sp>
        <p:nvSpPr>
          <p:cNvPr id="63" name="文本框 62"/>
          <p:cNvSpPr txBox="1"/>
          <p:nvPr/>
        </p:nvSpPr>
        <p:spPr>
          <a:xfrm>
            <a:off x="5362227" y="3180700"/>
            <a:ext cx="5366459" cy="523220"/>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如</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何选择这个方向（或者说基）才能尽量保留最多的原始信息呢？一种直观的看法是：希望投影后的投影值尽可能分散</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013" y="1427856"/>
            <a:ext cx="3869868" cy="3869868"/>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3326" y="1568079"/>
            <a:ext cx="1657581" cy="695422"/>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3319" y="1596658"/>
            <a:ext cx="1914792" cy="638264"/>
          </a:xfrm>
          <a:prstGeom prst="rect">
            <a:avLst/>
          </a:prstGeom>
        </p:spPr>
      </p:pic>
      <p:sp>
        <p:nvSpPr>
          <p:cNvPr id="10" name="文本框 9"/>
          <p:cNvSpPr txBox="1"/>
          <p:nvPr/>
        </p:nvSpPr>
        <p:spPr>
          <a:xfrm>
            <a:off x="5362228" y="2345872"/>
            <a:ext cx="5366459" cy="523220"/>
          </a:xfrm>
          <a:prstGeom prst="rect">
            <a:avLst/>
          </a:prstGeom>
          <a:noFill/>
        </p:spPr>
        <p:txBody>
          <a:bodyPr wrap="square" rtlCol="0">
            <a:spAutoFit/>
          </a:bodyPr>
          <a:lstStyle/>
          <a:p>
            <a:pPr algn="just">
              <a:spcBef>
                <a:spcPct val="0"/>
              </a:spcBef>
            </a:pP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sym typeface="+mn-lt"/>
              </a:rPr>
              <a:t>一</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sym typeface="+mn-lt"/>
              </a:rPr>
              <a:t>列为一条数据，一行为一个字段，首先将每个字段内所有值减去字段均值</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1" name="文本框 10"/>
          <p:cNvSpPr txBox="1"/>
          <p:nvPr/>
        </p:nvSpPr>
        <p:spPr>
          <a:xfrm>
            <a:off x="5362226" y="3703920"/>
            <a:ext cx="5366459" cy="738664"/>
          </a:xfrm>
          <a:prstGeom prst="rect">
            <a:avLst/>
          </a:prstGeom>
          <a:noFill/>
        </p:spPr>
        <p:txBody>
          <a:bodyPr wrap="square" rtlCol="0">
            <a:spAutoFit/>
          </a:bodyPr>
          <a:lstStyle/>
          <a:p>
            <a:pPr algn="just">
              <a:spcBef>
                <a:spcPct val="0"/>
              </a:spcBef>
            </a:pP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sym typeface="+mn-lt"/>
              </a:rPr>
              <a:t>如果向</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sym typeface="+mn-lt"/>
              </a:rPr>
              <a:t>x</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sym typeface="+mn-lt"/>
              </a:rPr>
              <a:t>轴投影，那么最左边的两个点会重叠在一起，中间的两个点也会重叠在一起，于是本身四个各不相同的二维点投影后只剩下两个不同的值了，这是一种严重的信息丢</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sym typeface="+mn-lt"/>
              </a:rPr>
              <a:t>失。</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Tree>
    <p:extLst>
      <p:ext uri="{BB962C8B-B14F-4D97-AF65-F5344CB8AC3E}">
        <p14:creationId xmlns:p14="http://schemas.microsoft.com/office/powerpoint/2010/main" val="9499928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902811" cy="523220"/>
          </a:xfrm>
          <a:prstGeom prst="rect">
            <a:avLst/>
          </a:prstGeom>
        </p:spPr>
        <p:txBody>
          <a:bodyPr wrap="none">
            <a:spAutoFit/>
          </a:bodyPr>
          <a:lstStyle/>
          <a:p>
            <a:r>
              <a:rPr lang="zh-CN" altLang="en-US" sz="2800" smtClean="0"/>
              <a:t>方差</a:t>
            </a:r>
            <a:endParaRPr lang="zh-CN" altLang="en-US" sz="2800" dirty="0"/>
          </a:p>
        </p:txBody>
      </p:sp>
      <p:sp>
        <p:nvSpPr>
          <p:cNvPr id="63" name="文本框 62"/>
          <p:cNvSpPr txBox="1"/>
          <p:nvPr/>
        </p:nvSpPr>
        <p:spPr>
          <a:xfrm>
            <a:off x="2047382" y="3042631"/>
            <a:ext cx="7201814" cy="523220"/>
          </a:xfrm>
          <a:prstGeom prst="rect">
            <a:avLst/>
          </a:prstGeom>
          <a:noFill/>
        </p:spPr>
        <p:txBody>
          <a:bodyPr wrap="square" rtlCol="0">
            <a:spAutoFit/>
          </a:bodyPr>
          <a:lstStyle/>
          <a:p>
            <a:pPr algn="just">
              <a:spcBef>
                <a:spcPct val="0"/>
              </a:spcBef>
            </a:pP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我们希望投影后投影值尽可能分散，而这种分散程度，可以用数学上的方差来表述。此处，一个字段的方差可以看做是每个元素与字段均值的差的平方和的均值</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3" name="文本框 12"/>
          <p:cNvSpPr txBox="1"/>
          <p:nvPr/>
        </p:nvSpPr>
        <p:spPr>
          <a:xfrm>
            <a:off x="2047382" y="3631486"/>
            <a:ext cx="7201814" cy="307777"/>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问题被表述为寻</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找一个一维基，使得所有数据变换为这个基上的坐标表示后，方差值最大</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8451" y="2122315"/>
            <a:ext cx="2191056" cy="590632"/>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969" y="2093736"/>
            <a:ext cx="1705213" cy="619211"/>
          </a:xfrm>
          <a:prstGeom prst="rect">
            <a:avLst/>
          </a:prstGeom>
        </p:spPr>
      </p:pic>
    </p:spTree>
    <p:extLst>
      <p:ext uri="{BB962C8B-B14F-4D97-AF65-F5344CB8AC3E}">
        <p14:creationId xmlns:p14="http://schemas.microsoft.com/office/powerpoint/2010/main" val="228311032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1261884" cy="523220"/>
          </a:xfrm>
          <a:prstGeom prst="rect">
            <a:avLst/>
          </a:prstGeom>
        </p:spPr>
        <p:txBody>
          <a:bodyPr wrap="none">
            <a:spAutoFit/>
          </a:bodyPr>
          <a:lstStyle/>
          <a:p>
            <a:r>
              <a:rPr lang="zh-CN" altLang="en-US" sz="2800" smtClean="0"/>
              <a:t>协方差</a:t>
            </a:r>
            <a:endParaRPr lang="zh-CN" altLang="en-US" sz="2800" dirty="0"/>
          </a:p>
        </p:txBody>
      </p:sp>
      <p:sp>
        <p:nvSpPr>
          <p:cNvPr id="13" name="文本框 12"/>
          <p:cNvSpPr txBox="1"/>
          <p:nvPr/>
        </p:nvSpPr>
        <p:spPr>
          <a:xfrm>
            <a:off x="1691530" y="1460154"/>
            <a:ext cx="8015251" cy="523220"/>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处理高维向量时，</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我</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们希望找到一个方向使得投影后方差最大，这样就完成了第一个方向的选择，继而我们选择第二个投影</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方</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向。</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6" name="文本框 15"/>
          <p:cNvSpPr txBox="1"/>
          <p:nvPr/>
        </p:nvSpPr>
        <p:spPr>
          <a:xfrm>
            <a:off x="1691530" y="2184393"/>
            <a:ext cx="8015251" cy="954107"/>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如</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果我们还是单纯只选择方差最大的方向，很明显，这个方向与第一个方向应该是“几乎重合在一起”，显然这样的维度是没有用的，因此，应该有其他约束条件。从直观上说，让两个字段尽可能表示更多的原始信息，我们是不希望它们之间存在（线性）相关性的，因为相关性意味着两个字段不是完全独立，必然存在重复表示的信息</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7" name="文本框 16"/>
          <p:cNvSpPr txBox="1"/>
          <p:nvPr/>
        </p:nvSpPr>
        <p:spPr>
          <a:xfrm>
            <a:off x="2604099" y="3287573"/>
            <a:ext cx="6190112" cy="307777"/>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数</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学上可以用两个字段的协方差表示其相关性，由于已经让每个字段均值为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0</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180" y="3744423"/>
            <a:ext cx="1971950" cy="628738"/>
          </a:xfrm>
          <a:prstGeom prst="rect">
            <a:avLst/>
          </a:prstGeom>
        </p:spPr>
      </p:pic>
      <p:sp>
        <p:nvSpPr>
          <p:cNvPr id="18" name="文本框 17"/>
          <p:cNvSpPr txBox="1"/>
          <p:nvPr/>
        </p:nvSpPr>
        <p:spPr>
          <a:xfrm>
            <a:off x="1691530" y="4574181"/>
            <a:ext cx="8015251" cy="738664"/>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降</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维问题的优化目标：将一组</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N</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维向量降为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K</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维（</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K</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大于</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0</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，小于</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N</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），其目标是选择</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K</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个单位（模为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1</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）正交基，使得原始数据变换到这组基上后，各字段两两间协方差为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0</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，而字段的方差则尽可能大（在正交的约束下，取最大的</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K</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个方差）。</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Tree>
    <p:extLst>
      <p:ext uri="{BB962C8B-B14F-4D97-AF65-F5344CB8AC3E}">
        <p14:creationId xmlns:p14="http://schemas.microsoft.com/office/powerpoint/2010/main" val="305105875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1980029" cy="523220"/>
          </a:xfrm>
          <a:prstGeom prst="rect">
            <a:avLst/>
          </a:prstGeom>
        </p:spPr>
        <p:txBody>
          <a:bodyPr wrap="none">
            <a:spAutoFit/>
          </a:bodyPr>
          <a:lstStyle/>
          <a:p>
            <a:r>
              <a:rPr lang="zh-CN" altLang="en-US" sz="2800" smtClean="0"/>
              <a:t>协方差矩阵</a:t>
            </a:r>
            <a:endParaRPr lang="zh-CN" altLang="en-US" sz="28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9130" y="2059915"/>
            <a:ext cx="2200582" cy="695422"/>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4682" y="3115417"/>
            <a:ext cx="3429479" cy="733527"/>
          </a:xfrm>
          <a:prstGeom prst="rect">
            <a:avLst/>
          </a:prstGeom>
        </p:spPr>
      </p:pic>
    </p:spTree>
    <p:extLst>
      <p:ext uri="{BB962C8B-B14F-4D97-AF65-F5344CB8AC3E}">
        <p14:creationId xmlns:p14="http://schemas.microsoft.com/office/powerpoint/2010/main" val="278218388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3057247" cy="523220"/>
          </a:xfrm>
          <a:prstGeom prst="rect">
            <a:avLst/>
          </a:prstGeom>
        </p:spPr>
        <p:txBody>
          <a:bodyPr wrap="none">
            <a:spAutoFit/>
          </a:bodyPr>
          <a:lstStyle/>
          <a:p>
            <a:r>
              <a:rPr lang="zh-CN" altLang="en-US" sz="2800" smtClean="0"/>
              <a:t>协方差矩阵对角化</a:t>
            </a:r>
            <a:endParaRPr lang="zh-CN" altLang="en-US" sz="2800" dirty="0"/>
          </a:p>
        </p:txBody>
      </p:sp>
      <p:sp>
        <p:nvSpPr>
          <p:cNvPr id="63" name="文本框 62"/>
          <p:cNvSpPr txBox="1"/>
          <p:nvPr/>
        </p:nvSpPr>
        <p:spPr>
          <a:xfrm>
            <a:off x="1964684" y="1531958"/>
            <a:ext cx="7468949" cy="523220"/>
          </a:xfrm>
          <a:prstGeom prst="rect">
            <a:avLst/>
          </a:prstGeom>
          <a:noFill/>
        </p:spPr>
        <p:txBody>
          <a:bodyPr wrap="square" rtlCol="0">
            <a:spAutoFit/>
          </a:bodyPr>
          <a:lstStyle/>
          <a:p>
            <a:pPr algn="just">
              <a:spcBef>
                <a:spcPct val="0"/>
              </a:spcBef>
            </a:pP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用设原始数据矩阵</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X</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对应的协方差矩阵为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C</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，而</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P</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是一组基按行组成的矩阵，设</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Y=PX</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，则</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Y</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X</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对</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P</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做基变换后的数据。设</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Y</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的协方差矩阵为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D</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，我们推导一下</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D</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与</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C</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的关系</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3" name="文本框 12"/>
          <p:cNvSpPr txBox="1"/>
          <p:nvPr/>
        </p:nvSpPr>
        <p:spPr>
          <a:xfrm>
            <a:off x="1964684" y="4005750"/>
            <a:ext cx="7468949" cy="954107"/>
          </a:xfrm>
          <a:prstGeom prst="rect">
            <a:avLst/>
          </a:prstGeom>
          <a:noFill/>
        </p:spPr>
        <p:txBody>
          <a:bodyPr wrap="square" rtlCol="0">
            <a:spAutoFit/>
          </a:bodyPr>
          <a:lstStyle/>
          <a:p>
            <a:pPr algn="just">
              <a:spcBef>
                <a:spcPct val="0"/>
              </a:spcBef>
            </a:pP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我们要找的</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P</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不是别的，而是能让原始协方差矩阵对角化的</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P</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。换句话说，优化目标变成了寻找一个矩阵</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P</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，满足</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PCPT</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是一个对角矩阵，并且对角元素按从大到小依次排列，那么</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P</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的前</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K</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行就是要寻找的基，用</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P</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的前</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K</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行组成的矩阵乘以</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X</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就使得</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X</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从</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N</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维降到了</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K</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维并满足上述优化条件</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543" y="2215963"/>
            <a:ext cx="1981477" cy="1629002"/>
          </a:xfrm>
          <a:prstGeom prst="rect">
            <a:avLst/>
          </a:prstGeom>
        </p:spPr>
      </p:pic>
    </p:spTree>
    <p:extLst>
      <p:ext uri="{BB962C8B-B14F-4D97-AF65-F5344CB8AC3E}">
        <p14:creationId xmlns:p14="http://schemas.microsoft.com/office/powerpoint/2010/main" val="167476562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3775393" cy="523220"/>
          </a:xfrm>
          <a:prstGeom prst="rect">
            <a:avLst/>
          </a:prstGeom>
        </p:spPr>
        <p:txBody>
          <a:bodyPr wrap="none">
            <a:spAutoFit/>
          </a:bodyPr>
          <a:lstStyle/>
          <a:p>
            <a:r>
              <a:rPr lang="zh-CN" altLang="en-US" sz="2800"/>
              <a:t>协</a:t>
            </a:r>
            <a:r>
              <a:rPr lang="zh-CN" altLang="en-US" sz="2800"/>
              <a:t>方</a:t>
            </a:r>
            <a:r>
              <a:rPr lang="zh-CN" altLang="en-US" sz="2800" smtClean="0"/>
              <a:t>差矩阵对角化计算</a:t>
            </a:r>
            <a:endParaRPr lang="zh-CN" altLang="en-US" sz="28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091" y="1333222"/>
            <a:ext cx="7291026" cy="4359221"/>
          </a:xfrm>
          <a:prstGeom prst="rect">
            <a:avLst/>
          </a:prstGeom>
        </p:spPr>
      </p:pic>
    </p:spTree>
    <p:extLst>
      <p:ext uri="{BB962C8B-B14F-4D97-AF65-F5344CB8AC3E}">
        <p14:creationId xmlns:p14="http://schemas.microsoft.com/office/powerpoint/2010/main" val="2181706374"/>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2271776" cy="523220"/>
          </a:xfrm>
          <a:prstGeom prst="rect">
            <a:avLst/>
          </a:prstGeom>
        </p:spPr>
        <p:txBody>
          <a:bodyPr wrap="none">
            <a:spAutoFit/>
          </a:bodyPr>
          <a:lstStyle/>
          <a:p>
            <a:r>
              <a:rPr lang="en-US" altLang="zh-CN" sz="2800" smtClean="0"/>
              <a:t>PCA</a:t>
            </a:r>
            <a:r>
              <a:rPr lang="zh-CN" altLang="en-US" sz="2800" smtClean="0"/>
              <a:t>算法步骤</a:t>
            </a:r>
            <a:endParaRPr lang="zh-CN" altLang="en-US" sz="2800" dirty="0"/>
          </a:p>
        </p:txBody>
      </p:sp>
      <p:sp>
        <p:nvSpPr>
          <p:cNvPr id="3" name="文本框 2"/>
          <p:cNvSpPr txBox="1"/>
          <p:nvPr/>
        </p:nvSpPr>
        <p:spPr>
          <a:xfrm>
            <a:off x="2152481" y="1739788"/>
            <a:ext cx="8108220" cy="2543132"/>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a:t>将原始数据按列组成</a:t>
            </a:r>
            <a:r>
              <a:rPr lang="en-US" altLang="zh-CN"/>
              <a:t>n</a:t>
            </a:r>
            <a:r>
              <a:rPr lang="zh-CN" altLang="en-US"/>
              <a:t>行</a:t>
            </a:r>
            <a:r>
              <a:rPr lang="en-US" altLang="zh-CN"/>
              <a:t>m</a:t>
            </a:r>
            <a:r>
              <a:rPr lang="zh-CN" altLang="en-US"/>
              <a:t>列矩</a:t>
            </a:r>
            <a:r>
              <a:rPr lang="zh-CN" altLang="en-US"/>
              <a:t>阵</a:t>
            </a:r>
            <a:r>
              <a:rPr lang="en-US" altLang="zh-CN" smtClean="0"/>
              <a:t>X</a:t>
            </a:r>
          </a:p>
          <a:p>
            <a:pPr marL="285750" indent="-285750">
              <a:lnSpc>
                <a:spcPct val="150000"/>
              </a:lnSpc>
              <a:buFont typeface="Wingdings" panose="05000000000000000000" pitchFamily="2" charset="2"/>
              <a:buChar char="l"/>
            </a:pPr>
            <a:r>
              <a:rPr lang="zh-CN" altLang="en-US"/>
              <a:t>将</a:t>
            </a:r>
            <a:r>
              <a:rPr lang="en-US" altLang="zh-CN"/>
              <a:t>X</a:t>
            </a:r>
            <a:r>
              <a:rPr lang="zh-CN" altLang="en-US"/>
              <a:t>的每一行（代表一个属性字段）进行零均值化，即减去这一行的</a:t>
            </a:r>
            <a:r>
              <a:rPr lang="zh-CN" altLang="en-US"/>
              <a:t>均</a:t>
            </a:r>
            <a:r>
              <a:rPr lang="zh-CN" altLang="en-US" smtClean="0"/>
              <a:t>值</a:t>
            </a:r>
            <a:endParaRPr lang="en-US" altLang="zh-CN" smtClean="0"/>
          </a:p>
          <a:p>
            <a:pPr marL="285750" indent="-285750">
              <a:lnSpc>
                <a:spcPct val="150000"/>
              </a:lnSpc>
              <a:buFont typeface="Wingdings" panose="05000000000000000000" pitchFamily="2" charset="2"/>
              <a:buChar char="l"/>
            </a:pPr>
            <a:r>
              <a:rPr lang="zh-CN" altLang="en-US"/>
              <a:t>求出协方差</a:t>
            </a:r>
            <a:r>
              <a:rPr lang="zh-CN" altLang="en-US"/>
              <a:t>矩</a:t>
            </a:r>
            <a:r>
              <a:rPr lang="zh-CN" altLang="en-US" smtClean="0"/>
              <a:t>阵</a:t>
            </a:r>
            <a:endParaRPr lang="en-US" altLang="zh-CN" smtClean="0"/>
          </a:p>
          <a:p>
            <a:pPr marL="285750" indent="-285750">
              <a:lnSpc>
                <a:spcPct val="150000"/>
              </a:lnSpc>
              <a:buFont typeface="Wingdings" panose="05000000000000000000" pitchFamily="2" charset="2"/>
              <a:buChar char="l"/>
            </a:pPr>
            <a:r>
              <a:rPr lang="zh-CN" altLang="en-US"/>
              <a:t>求出协方差矩阵的特征值及对应的特征</a:t>
            </a:r>
            <a:r>
              <a:rPr lang="zh-CN" altLang="en-US"/>
              <a:t>向</a:t>
            </a:r>
            <a:r>
              <a:rPr lang="zh-CN" altLang="en-US" smtClean="0"/>
              <a:t>量</a:t>
            </a:r>
            <a:endParaRPr lang="en-US" altLang="zh-CN" smtClean="0"/>
          </a:p>
          <a:p>
            <a:pPr marL="285750" indent="-285750">
              <a:lnSpc>
                <a:spcPct val="150000"/>
              </a:lnSpc>
              <a:buFont typeface="Wingdings" panose="05000000000000000000" pitchFamily="2" charset="2"/>
              <a:buChar char="l"/>
            </a:pPr>
            <a:r>
              <a:rPr lang="zh-CN" altLang="en-US"/>
              <a:t>将特征向量按对应特征值大小从上到下按行排列成矩阵，取前</a:t>
            </a:r>
            <a:r>
              <a:rPr lang="en-US" altLang="zh-CN"/>
              <a:t>k</a:t>
            </a:r>
            <a:r>
              <a:rPr lang="zh-CN" altLang="en-US"/>
              <a:t>行组成矩</a:t>
            </a:r>
            <a:r>
              <a:rPr lang="zh-CN" altLang="en-US"/>
              <a:t>阵</a:t>
            </a:r>
            <a:r>
              <a:rPr lang="en-US" altLang="zh-CN" smtClean="0"/>
              <a:t>P</a:t>
            </a:r>
          </a:p>
          <a:p>
            <a:pPr marL="285750" indent="-285750">
              <a:lnSpc>
                <a:spcPct val="150000"/>
              </a:lnSpc>
              <a:buFont typeface="Wingdings" panose="05000000000000000000" pitchFamily="2" charset="2"/>
              <a:buChar char="l"/>
            </a:pPr>
            <a:r>
              <a:rPr lang="en-US" altLang="zh-CN"/>
              <a:t>Y=PX </a:t>
            </a:r>
            <a:r>
              <a:rPr lang="zh-CN" altLang="en-US"/>
              <a:t>即为降维到</a:t>
            </a:r>
            <a:r>
              <a:rPr lang="en-US" altLang="zh-CN"/>
              <a:t>k</a:t>
            </a:r>
            <a:r>
              <a:rPr lang="zh-CN" altLang="en-US"/>
              <a:t>维后的数据</a:t>
            </a:r>
          </a:p>
        </p:txBody>
      </p:sp>
      <p:sp>
        <p:nvSpPr>
          <p:cNvPr id="4" name="Rectangle 1"/>
          <p:cNvSpPr>
            <a:spLocks noChangeArrowheads="1"/>
          </p:cNvSpPr>
          <p:nvPr/>
        </p:nvSpPr>
        <p:spPr bwMode="auto">
          <a:xfrm>
            <a:off x="0" y="-2462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Arial" panose="020B0604020202020204" pitchFamily="34" charset="0"/>
              </a:rPr>
              <a:t/>
            </a:r>
            <a:br>
              <a:rPr kumimoji="0" lang="zh-CN" altLang="zh-CN" sz="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0709" y="2716038"/>
            <a:ext cx="1038370" cy="295316"/>
          </a:xfrm>
          <a:prstGeom prst="rect">
            <a:avLst/>
          </a:prstGeom>
        </p:spPr>
      </p:pic>
    </p:spTree>
    <p:extLst>
      <p:ext uri="{BB962C8B-B14F-4D97-AF65-F5344CB8AC3E}">
        <p14:creationId xmlns:p14="http://schemas.microsoft.com/office/powerpoint/2010/main" val="184862636"/>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796585" y="2915885"/>
            <a:ext cx="4720501" cy="646331"/>
          </a:xfrm>
          <a:prstGeom prst="rect">
            <a:avLst/>
          </a:prstGeom>
          <a:noFill/>
        </p:spPr>
        <p:txBody>
          <a:bodyPr wrap="square" rtlCol="0">
            <a:spAutoFit/>
          </a:bodyPr>
          <a:lstStyle/>
          <a:p>
            <a:r>
              <a:rPr lang="en-US" altLang="zh-CN" sz="3600" spc="100" smtClean="0">
                <a:latin typeface="明兰" panose="02010600030101010101" pitchFamily="2" charset="-122"/>
                <a:ea typeface="明兰" panose="02010600030101010101" pitchFamily="2" charset="-122"/>
              </a:rPr>
              <a:t>PCA</a:t>
            </a:r>
            <a:r>
              <a:rPr lang="zh-CN" altLang="en-US" sz="3600" spc="100" smtClean="0">
                <a:latin typeface="明兰" panose="02010600030101010101" pitchFamily="2" charset="-122"/>
                <a:ea typeface="明兰" panose="02010600030101010101" pitchFamily="2" charset="-122"/>
              </a:rPr>
              <a:t>简介</a:t>
            </a:r>
            <a:endParaRPr lang="zh-CN" altLang="en-US" sz="3600" spc="100" dirty="0">
              <a:latin typeface="明兰" panose="02010600030101010101" pitchFamily="2" charset="-122"/>
              <a:ea typeface="明兰" panose="02010600030101010101" pitchFamily="2" charset="-122"/>
            </a:endParaRPr>
          </a:p>
        </p:txBody>
      </p:sp>
      <p:cxnSp>
        <p:nvCxnSpPr>
          <p:cNvPr id="14" name="直接连接符 13"/>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057454" y="2703348"/>
            <a:ext cx="3871464" cy="1366210"/>
            <a:chOff x="2057454" y="2646587"/>
            <a:chExt cx="3871464" cy="1366210"/>
          </a:xfrm>
        </p:grpSpPr>
        <p:sp>
          <p:nvSpPr>
            <p:cNvPr id="17" name="椭圆 16"/>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2662550" y="2972994"/>
            <a:ext cx="2720704" cy="871348"/>
            <a:chOff x="2133791" y="2806726"/>
            <a:chExt cx="3351856" cy="1073484"/>
          </a:xfrm>
        </p:grpSpPr>
        <p:sp>
          <p:nvSpPr>
            <p:cNvPr id="45" name="椭圆 44"/>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1306966" y="1782039"/>
            <a:ext cx="3522115" cy="1862048"/>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1</a:t>
            </a:r>
            <a:endParaRPr lang="zh-CN" altLang="en-US" sz="6600" spc="100" dirty="0">
              <a:latin typeface="明兰" panose="02010600030101010101" pitchFamily="2" charset="-122"/>
              <a:ea typeface="明兰" panose="02010600030101010101" pitchFamily="2" charset="-122"/>
            </a:endParaRPr>
          </a:p>
        </p:txBody>
      </p:sp>
    </p:spTree>
    <p:extLst>
      <p:ext uri="{BB962C8B-B14F-4D97-AF65-F5344CB8AC3E}">
        <p14:creationId xmlns:p14="http://schemas.microsoft.com/office/powerpoint/2010/main" val="1619888261"/>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3208972" y="2164677"/>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68847" y="1978808"/>
            <a:ext cx="5396083" cy="652484"/>
          </a:xfrm>
          <a:prstGeom prst="rect">
            <a:avLst/>
          </a:prstGeom>
        </p:spPr>
        <p:txBody>
          <a:bodyPr wrap="square" lIns="91438" tIns="45719" rIns="91438" bIns="45719">
            <a:spAutoFit/>
          </a:bodyPr>
          <a:lstStyle/>
          <a:p>
            <a:pPr>
              <a:lnSpc>
                <a:spcPct val="130000"/>
              </a:lnSpc>
            </a:pPr>
            <a:r>
              <a:rPr lang="en-US" altLang="zh-CN" sz="1400" smtClean="0">
                <a:latin typeface="微软雅黑 Light" panose="020B0502040204020203" pitchFamily="34" charset="-122"/>
                <a:ea typeface="微软雅黑 Light" panose="020B0502040204020203" pitchFamily="34" charset="-122"/>
              </a:rPr>
              <a:t>PCA</a:t>
            </a:r>
            <a:r>
              <a:rPr lang="zh-CN" altLang="en-US" sz="1400">
                <a:latin typeface="微软雅黑 Light" panose="020B0502040204020203" pitchFamily="34" charset="-122"/>
                <a:ea typeface="微软雅黑 Light" panose="020B0502040204020203" pitchFamily="34" charset="-122"/>
              </a:rPr>
              <a:t>也称为主成分分析</a:t>
            </a:r>
            <a:r>
              <a:rPr lang="en-US" altLang="zh-CN" sz="1400">
                <a:latin typeface="微软雅黑 Light" panose="020B0502040204020203" pitchFamily="34" charset="-122"/>
                <a:ea typeface="微软雅黑 Light" panose="020B0502040204020203" pitchFamily="34" charset="-122"/>
              </a:rPr>
              <a:t>(Principle Components Analysis)</a:t>
            </a:r>
            <a:r>
              <a:rPr lang="zh-CN" altLang="en-US" sz="1400">
                <a:latin typeface="微软雅黑 Light" panose="020B0502040204020203" pitchFamily="34" charset="-122"/>
                <a:ea typeface="微软雅黑 Light" panose="020B0502040204020203" pitchFamily="34" charset="-122"/>
              </a:rPr>
              <a:t>，是一种用于探索高维数据结构的技</a:t>
            </a:r>
            <a:r>
              <a:rPr lang="zh-CN" altLang="en-US" sz="1400" smtClean="0">
                <a:latin typeface="微软雅黑 Light" panose="020B0502040204020203" pitchFamily="34" charset="-122"/>
                <a:ea typeface="微软雅黑 Light" panose="020B0502040204020203" pitchFamily="34" charset="-122"/>
              </a:rPr>
              <a:t>术</a:t>
            </a:r>
            <a:r>
              <a:rPr lang="en-US" altLang="zh-CN" sz="1400" smtClean="0">
                <a:latin typeface="微软雅黑 Light" panose="020B0502040204020203" pitchFamily="34" charset="-122"/>
                <a:ea typeface="微软雅黑 Light" panose="020B0502040204020203" pitchFamily="34" charset="-122"/>
              </a:rPr>
              <a:t>.</a:t>
            </a:r>
            <a:endParaRPr lang="zh-CN" altLang="en-US" sz="1400" dirty="0">
              <a:latin typeface="微软雅黑 Light" panose="020B0502040204020203" pitchFamily="34" charset="-122"/>
              <a:ea typeface="微软雅黑 Light" panose="020B0502040204020203" pitchFamily="34" charset="-122"/>
            </a:endParaRPr>
          </a:p>
        </p:txBody>
      </p:sp>
      <p:sp>
        <p:nvSpPr>
          <p:cNvPr id="24" name="椭圆 23"/>
          <p:cNvSpPr/>
          <p:nvPr/>
        </p:nvSpPr>
        <p:spPr>
          <a:xfrm>
            <a:off x="3208972" y="3422369"/>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568847" y="3236500"/>
            <a:ext cx="5396083" cy="652484"/>
          </a:xfrm>
          <a:prstGeom prst="rect">
            <a:avLst/>
          </a:prstGeom>
        </p:spPr>
        <p:txBody>
          <a:bodyPr wrap="square" lIns="91438" tIns="45719" rIns="91438" bIns="45719">
            <a:spAutoFit/>
          </a:bodyPr>
          <a:lstStyle/>
          <a:p>
            <a:pPr>
              <a:lnSpc>
                <a:spcPct val="130000"/>
              </a:lnSpc>
            </a:pPr>
            <a:r>
              <a:rPr lang="en-US" altLang="zh-CN" sz="1400" smtClean="0">
                <a:latin typeface="微软雅黑 Light" panose="020B0502040204020203" pitchFamily="34" charset="-122"/>
                <a:ea typeface="微软雅黑 Light" panose="020B0502040204020203" pitchFamily="34" charset="-122"/>
              </a:rPr>
              <a:t>PCA</a:t>
            </a:r>
            <a:r>
              <a:rPr lang="zh-CN" altLang="en-US" sz="1400">
                <a:latin typeface="微软雅黑 Light" panose="020B0502040204020203" pitchFamily="34" charset="-122"/>
                <a:ea typeface="微软雅黑 Light" panose="020B0502040204020203" pitchFamily="34" charset="-122"/>
              </a:rPr>
              <a:t>通常用于高维数据集的探索与可视化。还可以用于数据压缩，数据预处理等</a:t>
            </a:r>
            <a:r>
              <a:rPr lang="zh-CN" altLang="en-US" sz="1400" smtClean="0">
                <a:latin typeface="微软雅黑 Light" panose="020B0502040204020203" pitchFamily="34" charset="-122"/>
                <a:ea typeface="微软雅黑 Light" panose="020B0502040204020203" pitchFamily="34" charset="-122"/>
              </a:rPr>
              <a:t>。</a:t>
            </a:r>
            <a:endParaRPr lang="zh-CN" altLang="en-US" sz="1400">
              <a:latin typeface="微软雅黑 Light" panose="020B0502040204020203" pitchFamily="34" charset="-122"/>
              <a:ea typeface="微软雅黑 Light" panose="020B0502040204020203" pitchFamily="34" charset="-122"/>
            </a:endParaRPr>
          </a:p>
        </p:txBody>
      </p:sp>
      <p:sp>
        <p:nvSpPr>
          <p:cNvPr id="27" name="椭圆 26"/>
          <p:cNvSpPr/>
          <p:nvPr/>
        </p:nvSpPr>
        <p:spPr>
          <a:xfrm>
            <a:off x="3208972" y="4680060"/>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68847" y="4494191"/>
            <a:ext cx="5396083" cy="932561"/>
          </a:xfrm>
          <a:prstGeom prst="rect">
            <a:avLst/>
          </a:prstGeom>
        </p:spPr>
        <p:txBody>
          <a:bodyPr wrap="square" lIns="91438" tIns="45719" rIns="91438" bIns="45719">
            <a:spAutoFit/>
          </a:bodyPr>
          <a:lstStyle/>
          <a:p>
            <a:pPr>
              <a:lnSpc>
                <a:spcPct val="130000"/>
              </a:lnSpc>
            </a:pPr>
            <a:r>
              <a:rPr lang="en-US" altLang="zh-CN" sz="1400" smtClean="0">
                <a:latin typeface="微软雅黑 Light" panose="020B0502040204020203" pitchFamily="34" charset="-122"/>
                <a:ea typeface="微软雅黑 Light" panose="020B0502040204020203" pitchFamily="34" charset="-122"/>
              </a:rPr>
              <a:t>PCA</a:t>
            </a:r>
            <a:r>
              <a:rPr lang="zh-CN" altLang="en-US" sz="1400">
                <a:latin typeface="微软雅黑 Light" panose="020B0502040204020203" pitchFamily="34" charset="-122"/>
                <a:ea typeface="微软雅黑 Light" panose="020B0502040204020203" pitchFamily="34" charset="-122"/>
              </a:rPr>
              <a:t>可以把可能具有相关性的高维变量合成线性无关的低维变量，称为主成分</a:t>
            </a:r>
            <a:r>
              <a:rPr lang="en-US" altLang="zh-CN" sz="1400">
                <a:latin typeface="微软雅黑 Light" panose="020B0502040204020203" pitchFamily="34" charset="-122"/>
                <a:ea typeface="微软雅黑 Light" panose="020B0502040204020203" pitchFamily="34" charset="-122"/>
              </a:rPr>
              <a:t>(principal components)</a:t>
            </a:r>
            <a:r>
              <a:rPr lang="zh-CN" altLang="en-US" sz="1400">
                <a:latin typeface="微软雅黑 Light" panose="020B0502040204020203" pitchFamily="34" charset="-122"/>
                <a:ea typeface="微软雅黑 Light" panose="020B0502040204020203" pitchFamily="34" charset="-122"/>
              </a:rPr>
              <a:t>。新的低维数据集会经可能的保留原始数据的变量</a:t>
            </a:r>
            <a:r>
              <a:rPr lang="zh-CN" altLang="en-US" sz="1400" smtClean="0">
                <a:latin typeface="微软雅黑 Light" panose="020B0502040204020203" pitchFamily="34" charset="-122"/>
                <a:ea typeface="微软雅黑 Light" panose="020B0502040204020203" pitchFamily="34" charset="-122"/>
              </a:rPr>
              <a:t>。</a:t>
            </a:r>
            <a:endParaRPr lang="zh-CN" altLang="en-US" sz="1400">
              <a:latin typeface="微软雅黑 Light" panose="020B0502040204020203" pitchFamily="34" charset="-122"/>
              <a:ea typeface="微软雅黑 Light" panose="020B0502040204020203" pitchFamily="34" charset="-122"/>
            </a:endParaRPr>
          </a:p>
        </p:txBody>
      </p:sp>
      <p:sp>
        <p:nvSpPr>
          <p:cNvPr id="59" name="矩形 58">
            <a:extLst>
              <a:ext uri="{FF2B5EF4-FFF2-40B4-BE49-F238E27FC236}">
                <a16:creationId xmlns:a16="http://schemas.microsoft.com/office/drawing/2014/main" id="{BDEED6B3-A2A4-4CE6-9768-632AC7947D82}"/>
              </a:ext>
            </a:extLst>
          </p:cNvPr>
          <p:cNvSpPr/>
          <p:nvPr/>
        </p:nvSpPr>
        <p:spPr>
          <a:xfrm>
            <a:off x="954573" y="487478"/>
            <a:ext cx="1553630" cy="523220"/>
          </a:xfrm>
          <a:prstGeom prst="rect">
            <a:avLst/>
          </a:prstGeom>
        </p:spPr>
        <p:txBody>
          <a:bodyPr wrap="none">
            <a:spAutoFit/>
          </a:bodyPr>
          <a:lstStyle/>
          <a:p>
            <a:r>
              <a:rPr lang="en-US" altLang="zh-CN" sz="2800" smtClean="0"/>
              <a:t>PCA</a:t>
            </a:r>
            <a:r>
              <a:rPr lang="zh-CN" altLang="en-US" sz="2800" smtClean="0"/>
              <a:t>简介</a:t>
            </a:r>
            <a:endParaRPr lang="zh-CN" altLang="en-US" sz="2800" dirty="0"/>
          </a:p>
        </p:txBody>
      </p:sp>
    </p:spTree>
    <p:extLst>
      <p:ext uri="{BB962C8B-B14F-4D97-AF65-F5344CB8AC3E}">
        <p14:creationId xmlns:p14="http://schemas.microsoft.com/office/powerpoint/2010/main" val="196471659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4" grpId="0" animBg="1"/>
      <p:bldP spid="25" grpId="0"/>
      <p:bldP spid="27" grpId="0" animBg="1"/>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1747594" cy="584775"/>
          </a:xfrm>
          <a:prstGeom prst="rect">
            <a:avLst/>
          </a:prstGeom>
        </p:spPr>
        <p:txBody>
          <a:bodyPr wrap="none">
            <a:spAutoFit/>
          </a:bodyPr>
          <a:lstStyle/>
          <a:p>
            <a:r>
              <a:rPr lang="en-US" altLang="zh-CN" sz="3200"/>
              <a:t>PCA</a:t>
            </a:r>
            <a:r>
              <a:rPr lang="zh-CN" altLang="en-US" sz="3200"/>
              <a:t>简介</a:t>
            </a:r>
            <a:endParaRPr lang="zh-CN" altLang="en-US" sz="3200" dirty="0"/>
          </a:p>
        </p:txBody>
      </p:sp>
      <p:pic>
        <p:nvPicPr>
          <p:cNvPr id="45" name="图片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991" y="1366215"/>
            <a:ext cx="7174057" cy="1818474"/>
          </a:xfrm>
          <a:prstGeom prst="rect">
            <a:avLst/>
          </a:prstGeom>
        </p:spPr>
      </p:pic>
      <p:grpSp>
        <p:nvGrpSpPr>
          <p:cNvPr id="58" name="组合 57"/>
          <p:cNvGrpSpPr/>
          <p:nvPr/>
        </p:nvGrpSpPr>
        <p:grpSpPr>
          <a:xfrm flipV="1">
            <a:off x="748920" y="3466077"/>
            <a:ext cx="9859738" cy="45719"/>
            <a:chOff x="862209" y="5186847"/>
            <a:chExt cx="10453806" cy="72000"/>
          </a:xfrm>
        </p:grpSpPr>
        <p:cxnSp>
          <p:nvCxnSpPr>
            <p:cNvPr id="59" name="直接连接符 58"/>
            <p:cNvCxnSpPr/>
            <p:nvPr/>
          </p:nvCxnSpPr>
          <p:spPr>
            <a:xfrm>
              <a:off x="933177" y="5226056"/>
              <a:ext cx="10327006" cy="0"/>
            </a:xfrm>
            <a:prstGeom prst="line">
              <a:avLst/>
            </a:prstGeom>
            <a:ln>
              <a:solidFill>
                <a:schemeClr val="tx1">
                  <a:lumMod val="65000"/>
                  <a:lumOff val="35000"/>
                </a:schemeClr>
              </a:solidFill>
            </a:ln>
            <a:effectLst/>
          </p:spPr>
          <p:style>
            <a:lnRef idx="1">
              <a:schemeClr val="accent1"/>
            </a:lnRef>
            <a:fillRef idx="0">
              <a:schemeClr val="accent1"/>
            </a:fillRef>
            <a:effectRef idx="0">
              <a:schemeClr val="accent1"/>
            </a:effectRef>
            <a:fontRef idx="minor">
              <a:schemeClr val="tx1"/>
            </a:fontRef>
          </p:style>
        </p:cxnSp>
        <p:grpSp>
          <p:nvGrpSpPr>
            <p:cNvPr id="60" name="组合 59"/>
            <p:cNvGrpSpPr/>
            <p:nvPr/>
          </p:nvGrpSpPr>
          <p:grpSpPr>
            <a:xfrm>
              <a:off x="862209" y="5186847"/>
              <a:ext cx="10453806" cy="72000"/>
              <a:chOff x="862209" y="5186847"/>
              <a:chExt cx="10453806" cy="72000"/>
            </a:xfrm>
          </p:grpSpPr>
          <p:sp>
            <p:nvSpPr>
              <p:cNvPr id="61" name="椭圆 60"/>
              <p:cNvSpPr/>
              <p:nvPr/>
            </p:nvSpPr>
            <p:spPr>
              <a:xfrm>
                <a:off x="862209"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244015" y="5186847"/>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3" name="文本框 62"/>
          <p:cNvSpPr txBox="1"/>
          <p:nvPr/>
        </p:nvSpPr>
        <p:spPr>
          <a:xfrm>
            <a:off x="815855" y="3629927"/>
            <a:ext cx="9724895" cy="2085186"/>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第</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四张图</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是打</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算放进目录的，水壶的高度，顶部，壶嘴和壶把都清晰可见。</a:t>
            </a:r>
          </a:p>
          <a:p>
            <a:pPr algn="just">
              <a:spcBef>
                <a:spcPct val="0"/>
              </a:spcBef>
            </a:pPr>
            <a:endPar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lgn="just">
              <a:spcBef>
                <a:spcPct val="0"/>
              </a:spcBef>
            </a:pP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PCA</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的设计理念与此类似，它可以将高维数据集映射到低维空间的同时，尽可能的保留更多变量。</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PCA</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旋转数据集与其主成分对齐，将最多的变量保留到第一主成分</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中</a:t>
            </a:r>
            <a:r>
              <a:rPr kumimoji="1" lang="en-US" altLang="zh-CN"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a:t>
            </a:r>
          </a:p>
          <a:p>
            <a:pPr algn="just">
              <a:spcBef>
                <a:spcPct val="0"/>
              </a:spcBef>
            </a:pPr>
            <a:endParaRPr kumimoji="1" lang="en-US" altLang="zh-CN" sz="1400" smtClean="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当</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数据集不同维度上的方差分布不均匀的时候，</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PCA</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最有用。如果是一个球壳行数据集，</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PCA</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不能有效的发挥作用，因为各个方向上的方差都相等；没有丢失大量的信息维度一个都不能忽</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略</a:t>
            </a:r>
            <a:endParaRPr kumimoji="1" lang="en-US" altLang="zh-CN" sz="1400" smtClean="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lgn="just">
              <a:spcBef>
                <a:spcPct val="0"/>
              </a:spcBef>
            </a:pP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algn="just">
              <a:spcBef>
                <a:spcPct val="0"/>
              </a:spcBef>
            </a:pPr>
            <a:endParaRPr lang="en-US" altLang="zh-CN" sz="10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a:p>
            <a:pPr algn="just">
              <a:spcBef>
                <a:spcPct val="0"/>
              </a:spcBef>
            </a:pPr>
            <a:endParaRPr lang="en-US" altLang="zh-CN" sz="105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Tree>
    <p:extLst>
      <p:ext uri="{BB962C8B-B14F-4D97-AF65-F5344CB8AC3E}">
        <p14:creationId xmlns:p14="http://schemas.microsoft.com/office/powerpoint/2010/main" val="2242321284"/>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ppt_x"/>
                                          </p:val>
                                        </p:tav>
                                        <p:tav tm="100000">
                                          <p:val>
                                            <p:strVal val="#ppt_x"/>
                                          </p:val>
                                        </p:tav>
                                      </p:tavLst>
                                    </p:anim>
                                    <p:anim calcmode="lin" valueType="num">
                                      <p:cBhvr additive="base">
                                        <p:cTn id="1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椭圆 19"/>
          <p:cNvSpPr/>
          <p:nvPr/>
        </p:nvSpPr>
        <p:spPr>
          <a:xfrm>
            <a:off x="3208972" y="2164677"/>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416905" y="2042828"/>
            <a:ext cx="6699684" cy="2332944"/>
          </a:xfrm>
          <a:prstGeom prst="rect">
            <a:avLst/>
          </a:prstGeom>
        </p:spPr>
        <p:txBody>
          <a:bodyPr wrap="square" lIns="91438" tIns="45719" rIns="91438" bIns="45719">
            <a:spAutoFit/>
          </a:bodyPr>
          <a:lstStyle/>
          <a:p>
            <a:pPr>
              <a:lnSpc>
                <a:spcPct val="130000"/>
              </a:lnSpc>
            </a:pPr>
            <a:r>
              <a:rPr lang="en-US" altLang="zh-CN" sz="1400" smtClean="0">
                <a:latin typeface="微软雅黑 Light" panose="020B0502040204020203" pitchFamily="34" charset="-122"/>
                <a:ea typeface="微软雅黑 Light" panose="020B0502040204020203" pitchFamily="34" charset="-122"/>
              </a:rPr>
              <a:t>PCA</a:t>
            </a:r>
            <a:r>
              <a:rPr lang="zh-CN" altLang="en-US" sz="1400">
                <a:latin typeface="微软雅黑 Light" panose="020B0502040204020203" pitchFamily="34" charset="-122"/>
                <a:ea typeface="微软雅黑 Light" panose="020B0502040204020203" pitchFamily="34" charset="-122"/>
              </a:rPr>
              <a:t>对一个</a:t>
            </a:r>
            <a:r>
              <a:rPr lang="en-US" altLang="zh-CN" sz="1400">
                <a:latin typeface="微软雅黑 Light" panose="020B0502040204020203" pitchFamily="34" charset="-122"/>
                <a:ea typeface="微软雅黑 Light" panose="020B0502040204020203" pitchFamily="34" charset="-122"/>
              </a:rPr>
              <a:t>n*n</a:t>
            </a:r>
            <a:r>
              <a:rPr lang="zh-CN" altLang="en-US" sz="1400">
                <a:latin typeface="微软雅黑 Light" panose="020B0502040204020203" pitchFamily="34" charset="-122"/>
                <a:ea typeface="微软雅黑 Light" panose="020B0502040204020203" pitchFamily="34" charset="-122"/>
              </a:rPr>
              <a:t>的对称矩阵进行分解，我们可以求出它的特征值和特征向量，就会产生</a:t>
            </a:r>
            <a:r>
              <a:rPr lang="en-US" altLang="zh-CN" sz="1400">
                <a:latin typeface="微软雅黑 Light" panose="020B0502040204020203" pitchFamily="34" charset="-122"/>
                <a:ea typeface="微软雅黑 Light" panose="020B0502040204020203" pitchFamily="34" charset="-122"/>
              </a:rPr>
              <a:t>n</a:t>
            </a:r>
            <a:r>
              <a:rPr lang="zh-CN" altLang="en-US" sz="1400">
                <a:latin typeface="微软雅黑 Light" panose="020B0502040204020203" pitchFamily="34" charset="-122"/>
                <a:ea typeface="微软雅黑 Light" panose="020B0502040204020203" pitchFamily="34" charset="-122"/>
              </a:rPr>
              <a:t>个</a:t>
            </a:r>
            <a:r>
              <a:rPr lang="en-US" altLang="zh-CN" sz="1400">
                <a:latin typeface="微软雅黑 Light" panose="020B0502040204020203" pitchFamily="34" charset="-122"/>
                <a:ea typeface="微软雅黑 Light" panose="020B0502040204020203" pitchFamily="34" charset="-122"/>
              </a:rPr>
              <a:t>n</a:t>
            </a:r>
            <a:r>
              <a:rPr lang="zh-CN" altLang="en-US" sz="1400">
                <a:latin typeface="微软雅黑 Light" panose="020B0502040204020203" pitchFamily="34" charset="-122"/>
                <a:ea typeface="微软雅黑 Light" panose="020B0502040204020203" pitchFamily="34" charset="-122"/>
              </a:rPr>
              <a:t>维的</a:t>
            </a:r>
            <a:r>
              <a:rPr lang="zh-CN" altLang="en-US" sz="1400" b="1">
                <a:latin typeface="微软雅黑 Light" panose="020B0502040204020203" pitchFamily="34" charset="-122"/>
                <a:ea typeface="微软雅黑 Light" panose="020B0502040204020203" pitchFamily="34" charset="-122"/>
              </a:rPr>
              <a:t>正交基</a:t>
            </a:r>
            <a:r>
              <a:rPr lang="zh-CN" altLang="en-US" sz="1400">
                <a:latin typeface="微软雅黑 Light" panose="020B0502040204020203" pitchFamily="34" charset="-122"/>
                <a:ea typeface="微软雅黑 Light" panose="020B0502040204020203" pitchFamily="34" charset="-122"/>
              </a:rPr>
              <a:t>，每个正交基会对应一个特征值。然后把矩阵投影到这</a:t>
            </a:r>
            <a:r>
              <a:rPr lang="en-US" altLang="zh-CN" sz="1400">
                <a:latin typeface="微软雅黑 Light" panose="020B0502040204020203" pitchFamily="34" charset="-122"/>
                <a:ea typeface="微软雅黑 Light" panose="020B0502040204020203" pitchFamily="34" charset="-122"/>
              </a:rPr>
              <a:t>N</a:t>
            </a:r>
            <a:r>
              <a:rPr lang="zh-CN" altLang="en-US" sz="1400">
                <a:latin typeface="微软雅黑 Light" panose="020B0502040204020203" pitchFamily="34" charset="-122"/>
                <a:ea typeface="微软雅黑 Light" panose="020B0502040204020203" pitchFamily="34" charset="-122"/>
              </a:rPr>
              <a:t>个基上，此时特征值的模就表示矩阵在该基的投影长度。特征值越大，说明矩阵在对应的特征向量上的方差越大，样本点越离散，越容易区分，信息量也就越多。因此，特征值最大的对应的特征向量方向上所包含的信息量就越多，如果某几个特征值很小，那么就说明在该方向的信息量非常少，我们就可以删除小特征值对应方向的数据，只保留大特征值方向对应的数据，这样做以后数据量减小，但有用的信息量都保留下来</a:t>
            </a:r>
            <a:r>
              <a:rPr lang="zh-CN" altLang="en-US" sz="1400" smtClean="0">
                <a:latin typeface="微软雅黑 Light" panose="020B0502040204020203" pitchFamily="34" charset="-122"/>
                <a:ea typeface="微软雅黑 Light" panose="020B0502040204020203" pitchFamily="34" charset="-122"/>
              </a:rPr>
              <a:t>了</a:t>
            </a:r>
            <a:endParaRPr lang="en-US" altLang="zh-CN" sz="1400">
              <a:latin typeface="微软雅黑 Light" panose="020B0502040204020203" pitchFamily="34" charset="-122"/>
              <a:ea typeface="微软雅黑 Light" panose="020B0502040204020203" pitchFamily="34" charset="-122"/>
            </a:endParaRPr>
          </a:p>
        </p:txBody>
      </p:sp>
      <p:sp>
        <p:nvSpPr>
          <p:cNvPr id="59" name="矩形 58">
            <a:extLst>
              <a:ext uri="{FF2B5EF4-FFF2-40B4-BE49-F238E27FC236}">
                <a16:creationId xmlns:a16="http://schemas.microsoft.com/office/drawing/2014/main" id="{BDEED6B3-A2A4-4CE6-9768-632AC7947D82}"/>
              </a:ext>
            </a:extLst>
          </p:cNvPr>
          <p:cNvSpPr/>
          <p:nvPr/>
        </p:nvSpPr>
        <p:spPr>
          <a:xfrm>
            <a:off x="1004715" y="487478"/>
            <a:ext cx="1747594" cy="584775"/>
          </a:xfrm>
          <a:prstGeom prst="rect">
            <a:avLst/>
          </a:prstGeom>
        </p:spPr>
        <p:txBody>
          <a:bodyPr wrap="none">
            <a:spAutoFit/>
          </a:bodyPr>
          <a:lstStyle/>
          <a:p>
            <a:r>
              <a:rPr lang="en-US" altLang="zh-CN" sz="3200" smtClean="0"/>
              <a:t>PCA</a:t>
            </a:r>
            <a:r>
              <a:rPr lang="zh-CN" altLang="en-US" sz="3200" smtClean="0"/>
              <a:t>简介</a:t>
            </a:r>
            <a:endParaRPr lang="zh-CN" altLang="en-US" sz="3200" dirty="0"/>
          </a:p>
        </p:txBody>
      </p:sp>
    </p:spTree>
    <p:extLst>
      <p:ext uri="{BB962C8B-B14F-4D97-AF65-F5344CB8AC3E}">
        <p14:creationId xmlns:p14="http://schemas.microsoft.com/office/powerpoint/2010/main" val="387872168"/>
      </p:ext>
    </p:extLst>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椭圆 9"/>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796585" y="2915885"/>
            <a:ext cx="4720501" cy="646331"/>
          </a:xfrm>
          <a:prstGeom prst="rect">
            <a:avLst/>
          </a:prstGeom>
          <a:noFill/>
        </p:spPr>
        <p:txBody>
          <a:bodyPr wrap="square" rtlCol="0">
            <a:spAutoFit/>
          </a:bodyPr>
          <a:lstStyle/>
          <a:p>
            <a:r>
              <a:rPr lang="zh-CN" altLang="en-US" sz="3600" spc="100" smtClean="0">
                <a:latin typeface="明兰" panose="02010600030101010101" pitchFamily="2" charset="-122"/>
                <a:ea typeface="明兰" panose="02010600030101010101" pitchFamily="2" charset="-122"/>
              </a:rPr>
              <a:t>向量的表示与基变换</a:t>
            </a:r>
            <a:endParaRPr lang="zh-CN" altLang="en-US" sz="3600" spc="100" dirty="0">
              <a:latin typeface="明兰" panose="02010600030101010101" pitchFamily="2" charset="-122"/>
              <a:ea typeface="明兰" panose="02010600030101010101" pitchFamily="2" charset="-122"/>
            </a:endParaRPr>
          </a:p>
        </p:txBody>
      </p:sp>
      <p:cxnSp>
        <p:nvCxnSpPr>
          <p:cNvPr id="14" name="直接连接符 13"/>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057454" y="2703348"/>
            <a:ext cx="3871464" cy="1366210"/>
            <a:chOff x="2057454" y="2646587"/>
            <a:chExt cx="3871464" cy="1366210"/>
          </a:xfrm>
        </p:grpSpPr>
        <p:sp>
          <p:nvSpPr>
            <p:cNvPr id="17" name="椭圆 16"/>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2662550" y="2972994"/>
            <a:ext cx="2720704" cy="871348"/>
            <a:chOff x="2133791" y="2806726"/>
            <a:chExt cx="3351856" cy="1073484"/>
          </a:xfrm>
        </p:grpSpPr>
        <p:sp>
          <p:nvSpPr>
            <p:cNvPr id="45" name="椭圆 44"/>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1306966" y="1782039"/>
            <a:ext cx="3522115" cy="2877711"/>
          </a:xfrm>
          <a:prstGeom prst="rect">
            <a:avLst/>
          </a:prstGeom>
          <a:noFill/>
        </p:spPr>
        <p:txBody>
          <a:bodyPr wrap="square" rtlCol="0">
            <a:spAutoFit/>
          </a:bodyPr>
          <a:lstStyle/>
          <a:p>
            <a:pPr algn="ctr"/>
            <a:r>
              <a:rPr lang="en-US" altLang="zh-CN" sz="6600" spc="10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2</a:t>
            </a:r>
            <a:endParaRPr lang="zh-CN" altLang="en-US" sz="6600" spc="100" dirty="0">
              <a:latin typeface="明兰" panose="02010600030101010101" pitchFamily="2" charset="-122"/>
              <a:ea typeface="明兰" panose="02010600030101010101" pitchFamily="2" charset="-122"/>
            </a:endParaRPr>
          </a:p>
        </p:txBody>
      </p:sp>
    </p:spTree>
    <p:extLst>
      <p:ext uri="{BB962C8B-B14F-4D97-AF65-F5344CB8AC3E}">
        <p14:creationId xmlns:p14="http://schemas.microsoft.com/office/powerpoint/2010/main" val="175073000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1980029" cy="523220"/>
          </a:xfrm>
          <a:prstGeom prst="rect">
            <a:avLst/>
          </a:prstGeom>
        </p:spPr>
        <p:txBody>
          <a:bodyPr wrap="none">
            <a:spAutoFit/>
          </a:bodyPr>
          <a:lstStyle/>
          <a:p>
            <a:r>
              <a:rPr lang="zh-CN" altLang="en-US" sz="2800" smtClean="0"/>
              <a:t>内积与投影</a:t>
            </a:r>
            <a:endParaRPr lang="zh-CN" altLang="en-US" sz="2800" dirty="0"/>
          </a:p>
        </p:txBody>
      </p:sp>
      <p:sp>
        <p:nvSpPr>
          <p:cNvPr id="63" name="文本框 62"/>
          <p:cNvSpPr txBox="1"/>
          <p:nvPr/>
        </p:nvSpPr>
        <p:spPr>
          <a:xfrm>
            <a:off x="5177462" y="1859030"/>
            <a:ext cx="5366459" cy="307777"/>
          </a:xfrm>
          <a:prstGeom prst="rect">
            <a:avLst/>
          </a:prstGeom>
          <a:noFill/>
        </p:spPr>
        <p:txBody>
          <a:bodyPr wrap="square" rtlCol="0">
            <a:spAutoFit/>
          </a:bodyPr>
          <a:lstStyle/>
          <a:p>
            <a:pPr algn="just">
              <a:spcBef>
                <a:spcPct val="0"/>
              </a:spcBef>
            </a:pPr>
            <a:r>
              <a:rPr kumimoji="1" lang="en-US" altLang="zh-CN"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n</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维向量可以等价表示为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n</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维空间中的一条从原点发射的有向线段</a:t>
            </a:r>
            <a:r>
              <a:rPr kumimoji="1" lang="zh-CN" altLang="en-US" sz="1050" smtClean="0">
                <a:solidFill>
                  <a:schemeClr val="tx1">
                    <a:lumMod val="75000"/>
                    <a:lumOff val="25000"/>
                  </a:schemeClr>
                </a:solidFill>
                <a:latin typeface="思源黑体 CN Light" panose="020B0300000000000000" pitchFamily="34" charset="-122"/>
                <a:ea typeface="思源黑体 CN Light" panose="020B0300000000000000" pitchFamily="34" charset="-122"/>
              </a:rPr>
              <a:t>。</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371" y="1160715"/>
            <a:ext cx="4925112" cy="409632"/>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103" y="1649188"/>
            <a:ext cx="3539859" cy="3676007"/>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3795" y="2455490"/>
            <a:ext cx="1733792" cy="400106"/>
          </a:xfrm>
          <a:prstGeom prst="rect">
            <a:avLst/>
          </a:prstGeom>
        </p:spPr>
      </p:pic>
      <p:sp>
        <p:nvSpPr>
          <p:cNvPr id="13" name="文本框 12"/>
          <p:cNvSpPr txBox="1"/>
          <p:nvPr/>
        </p:nvSpPr>
        <p:spPr>
          <a:xfrm>
            <a:off x="5177461" y="3144279"/>
            <a:ext cx="5366459" cy="523220"/>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也</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就是说，设向量</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B</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的模为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1</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，则</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A</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与</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B</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的内积值等于</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A</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向</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B</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所在直线投影的矢量长度</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Tree>
    <p:extLst>
      <p:ext uri="{BB962C8B-B14F-4D97-AF65-F5344CB8AC3E}">
        <p14:creationId xmlns:p14="http://schemas.microsoft.com/office/powerpoint/2010/main" val="3421542614"/>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543739" cy="523220"/>
          </a:xfrm>
          <a:prstGeom prst="rect">
            <a:avLst/>
          </a:prstGeom>
        </p:spPr>
        <p:txBody>
          <a:bodyPr wrap="none">
            <a:spAutoFit/>
          </a:bodyPr>
          <a:lstStyle/>
          <a:p>
            <a:r>
              <a:rPr lang="zh-CN" altLang="en-US" sz="2800" smtClean="0"/>
              <a:t>基</a:t>
            </a:r>
            <a:endParaRPr lang="zh-CN" altLang="en-US" sz="2800" dirty="0"/>
          </a:p>
        </p:txBody>
      </p:sp>
      <p:sp>
        <p:nvSpPr>
          <p:cNvPr id="63" name="文本框 62"/>
          <p:cNvSpPr txBox="1"/>
          <p:nvPr/>
        </p:nvSpPr>
        <p:spPr>
          <a:xfrm>
            <a:off x="5242198" y="1502982"/>
            <a:ext cx="5366459" cy="1384995"/>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一</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个</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(3,2)</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本身是不能够精确表示一个向量的。我们仔细看一下，这里的</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3</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实际表示的是向量在</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x</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轴上的投影值是</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3</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，在</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y</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轴上的投影值是</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2</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。也就是说我们其实隐式引入了一个定义：以</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x</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轴和</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y</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轴上正方向长度为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1</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的向量为标准。那么一个向量</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(3,2)</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实际是说在</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x</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轴投影为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3</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而</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y</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轴的投影为</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2</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。注意投影是一个矢量，所以可以为负。更正式的说，向量</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(x,y)</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实际上表示线性组合：</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3" name="文本框 12"/>
          <p:cNvSpPr txBox="1"/>
          <p:nvPr/>
        </p:nvSpPr>
        <p:spPr>
          <a:xfrm>
            <a:off x="5242196" y="3513609"/>
            <a:ext cx="5366459" cy="523220"/>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要</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准确描述向量，首先要确定一组基，然后给出在基所在的各个直线上的投影</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值。</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451" y="1408016"/>
            <a:ext cx="3685471" cy="3590668"/>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0924" y="2991214"/>
            <a:ext cx="1629002" cy="419158"/>
          </a:xfrm>
          <a:prstGeom prst="rect">
            <a:avLst/>
          </a:prstGeom>
        </p:spPr>
      </p:pic>
    </p:spTree>
    <p:extLst>
      <p:ext uri="{BB962C8B-B14F-4D97-AF65-F5344CB8AC3E}">
        <p14:creationId xmlns:p14="http://schemas.microsoft.com/office/powerpoint/2010/main" val="646794981"/>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7A300C78-2589-4F09-B093-850A10B5F87D}"/>
              </a:ext>
            </a:extLst>
          </p:cNvPr>
          <p:cNvSpPr/>
          <p:nvPr/>
        </p:nvSpPr>
        <p:spPr>
          <a:xfrm>
            <a:off x="1004715" y="487478"/>
            <a:ext cx="3416320" cy="523220"/>
          </a:xfrm>
          <a:prstGeom prst="rect">
            <a:avLst/>
          </a:prstGeom>
        </p:spPr>
        <p:txBody>
          <a:bodyPr wrap="none">
            <a:spAutoFit/>
          </a:bodyPr>
          <a:lstStyle/>
          <a:p>
            <a:r>
              <a:rPr lang="zh-CN" altLang="en-US" sz="2800"/>
              <a:t>选用其他的矢量做基</a:t>
            </a:r>
            <a:endParaRPr lang="zh-CN" altLang="en-US" sz="2800" dirty="0"/>
          </a:p>
        </p:txBody>
      </p:sp>
      <p:sp>
        <p:nvSpPr>
          <p:cNvPr id="63" name="文本框 62"/>
          <p:cNvSpPr txBox="1"/>
          <p:nvPr/>
        </p:nvSpPr>
        <p:spPr>
          <a:xfrm>
            <a:off x="5298841" y="1691765"/>
            <a:ext cx="5366459" cy="738664"/>
          </a:xfrm>
          <a:prstGeom prst="rect">
            <a:avLst/>
          </a:prstGeom>
          <a:noFill/>
        </p:spPr>
        <p:txBody>
          <a:bodyPr wrap="square" rtlCol="0">
            <a:spAutoFit/>
          </a:bodyPr>
          <a:lstStyle/>
          <a:p>
            <a:pPr algn="just">
              <a:spcBef>
                <a:spcPct val="0"/>
              </a:spcBef>
            </a:pP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一般来说，我们希望基的模是</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1</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，因为从内积的意义可以看到，如果基的模是</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1</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，那么就可以方便的用向量点乘基而直接获得其在新基上的坐标了</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13" name="文本框 12"/>
          <p:cNvSpPr txBox="1"/>
          <p:nvPr/>
        </p:nvSpPr>
        <p:spPr>
          <a:xfrm>
            <a:off x="5298840" y="2627304"/>
            <a:ext cx="5366459" cy="738664"/>
          </a:xfrm>
          <a:prstGeom prst="rect">
            <a:avLst/>
          </a:prstGeom>
          <a:noFill/>
        </p:spPr>
        <p:txBody>
          <a:bodyPr wrap="square" rtlCol="0">
            <a:spAutoFit/>
          </a:bodyPr>
          <a:lstStyle/>
          <a:p>
            <a:pPr algn="just">
              <a:spcBef>
                <a:spcPct val="0"/>
              </a:spcBef>
            </a:pP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我</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们想获得</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(3,2)</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在新基上的坐标，即在两个方向上的投影矢量值，那么根据内积的几何意义，我们只要分别计算</a:t>
            </a:r>
            <a:r>
              <a:rPr kumimoji="1" lang="en-US" altLang="zh-CN" sz="1400">
                <a:solidFill>
                  <a:schemeClr val="tx1">
                    <a:lumMod val="75000"/>
                    <a:lumOff val="25000"/>
                  </a:schemeClr>
                </a:solidFill>
                <a:latin typeface="思源黑体 CN Light" panose="020B0300000000000000" pitchFamily="34" charset="-122"/>
                <a:ea typeface="思源黑体 CN Light" panose="020B0300000000000000" pitchFamily="34" charset="-122"/>
              </a:rPr>
              <a:t>(3,2)</a:t>
            </a:r>
            <a:r>
              <a:rPr kumimoji="1" lang="zh-CN" altLang="en-US" sz="1400">
                <a:solidFill>
                  <a:schemeClr val="tx1">
                    <a:lumMod val="75000"/>
                    <a:lumOff val="25000"/>
                  </a:schemeClr>
                </a:solidFill>
                <a:latin typeface="思源黑体 CN Light" panose="020B0300000000000000" pitchFamily="34" charset="-122"/>
                <a:ea typeface="思源黑体 CN Light" panose="020B0300000000000000" pitchFamily="34" charset="-122"/>
              </a:rPr>
              <a:t>和两个基的内积，不难得到新的坐</a:t>
            </a:r>
            <a:r>
              <a:rPr kumimoji="1" lang="zh-CN" altLang="en-US" sz="1400" smtClean="0">
                <a:solidFill>
                  <a:schemeClr val="tx1">
                    <a:lumMod val="75000"/>
                    <a:lumOff val="25000"/>
                  </a:schemeClr>
                </a:solidFill>
                <a:latin typeface="思源黑体 CN Light" panose="020B0300000000000000" pitchFamily="34" charset="-122"/>
                <a:ea typeface="思源黑体 CN Light" panose="020B0300000000000000" pitchFamily="34" charset="-122"/>
              </a:rPr>
              <a:t>标。</a:t>
            </a:r>
            <a:endParaRPr kumimoji="1" lang="en-US" altLang="zh-CN" sz="1050">
              <a:solidFill>
                <a:schemeClr val="tx1">
                  <a:lumMod val="75000"/>
                  <a:lumOff val="2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848" y="1618407"/>
            <a:ext cx="3828244" cy="3802933"/>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5173" y="3362790"/>
            <a:ext cx="1733792" cy="400106"/>
          </a:xfrm>
          <a:prstGeom prst="rect">
            <a:avLst/>
          </a:prstGeom>
        </p:spPr>
      </p:pic>
    </p:spTree>
    <p:extLst>
      <p:ext uri="{BB962C8B-B14F-4D97-AF65-F5344CB8AC3E}">
        <p14:creationId xmlns:p14="http://schemas.microsoft.com/office/powerpoint/2010/main" val="3905387374"/>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3" grpId="0"/>
    </p:bldLst>
  </p:timing>
</p:sld>
</file>

<file path=ppt/theme/theme1.xml><?xml version="1.0" encoding="utf-8"?>
<a:theme xmlns:a="http://schemas.openxmlformats.org/drawingml/2006/main" name="千图海量PPT模板www.58pic.com​​">
  <a:themeElements>
    <a:clrScheme name="自定义 247">
      <a:dk1>
        <a:sysClr val="windowText" lastClr="000000"/>
      </a:dk1>
      <a:lt1>
        <a:sysClr val="window" lastClr="FFFFFF"/>
      </a:lt1>
      <a:dk2>
        <a:srgbClr val="44546A"/>
      </a:dk2>
      <a:lt2>
        <a:srgbClr val="E7E6E6"/>
      </a:lt2>
      <a:accent1>
        <a:srgbClr val="525252"/>
      </a:accent1>
      <a:accent2>
        <a:srgbClr val="525252"/>
      </a:accent2>
      <a:accent3>
        <a:srgbClr val="525252"/>
      </a:accent3>
      <a:accent4>
        <a:srgbClr val="525252"/>
      </a:accent4>
      <a:accent5>
        <a:srgbClr val="525252"/>
      </a:accent5>
      <a:accent6>
        <a:srgbClr val="525252"/>
      </a:accent6>
      <a:hlink>
        <a:srgbClr val="525252"/>
      </a:hlink>
      <a:folHlink>
        <a:srgbClr val="52525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175">
          <a:solidFill>
            <a:srgbClr val="7F7F7F"/>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7682</TotalTime>
  <Words>2203</Words>
  <Application>Microsoft Office PowerPoint</Application>
  <PresentationFormat>宽屏</PresentationFormat>
  <Paragraphs>62</Paragraphs>
  <Slides>18</Slides>
  <Notes>3</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Open Sans</vt:lpstr>
      <vt:lpstr>等线</vt:lpstr>
      <vt:lpstr>等线 Light</vt:lpstr>
      <vt:lpstr>明兰</vt:lpstr>
      <vt:lpstr>思源黑体 CN Light</vt:lpstr>
      <vt:lpstr>微软雅黑 Light</vt:lpstr>
      <vt:lpstr>Arial</vt:lpstr>
      <vt:lpstr>Wingdings</vt:lpstr>
      <vt:lpstr>千图海量PPT模板www.58pic.com​​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HA sq</cp:lastModifiedBy>
  <cp:revision>203</cp:revision>
  <dcterms:created xsi:type="dcterms:W3CDTF">2017-05-16T12:45:30Z</dcterms:created>
  <dcterms:modified xsi:type="dcterms:W3CDTF">2019-11-11T02:29:36Z</dcterms:modified>
</cp:coreProperties>
</file>