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86" r:id="rId2"/>
    <p:sldId id="3584" r:id="rId3"/>
    <p:sldId id="287" r:id="rId4"/>
    <p:sldId id="288" r:id="rId5"/>
    <p:sldId id="3571" r:id="rId6"/>
    <p:sldId id="280" r:id="rId7"/>
    <p:sldId id="3572" r:id="rId8"/>
    <p:sldId id="3574" r:id="rId9"/>
    <p:sldId id="3573" r:id="rId10"/>
    <p:sldId id="3575" r:id="rId11"/>
    <p:sldId id="3576" r:id="rId12"/>
    <p:sldId id="3577" r:id="rId13"/>
    <p:sldId id="3578" r:id="rId14"/>
    <p:sldId id="3579" r:id="rId15"/>
    <p:sldId id="3580" r:id="rId16"/>
    <p:sldId id="3581" r:id="rId17"/>
    <p:sldId id="3582" r:id="rId18"/>
    <p:sldId id="358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85" userDrawn="1">
          <p15:clr>
            <a:srgbClr val="A4A3A4"/>
          </p15:clr>
        </p15:guide>
        <p15:guide id="3" orient="horz" pos="152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343434"/>
    <a:srgbClr val="5E5E5E"/>
    <a:srgbClr val="666666"/>
    <a:srgbClr val="747474"/>
    <a:srgbClr val="868686"/>
    <a:srgbClr val="939393"/>
    <a:srgbClr val="000000"/>
    <a:srgbClr val="333333"/>
    <a:srgbClr val="0E0E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showGuides="1">
      <p:cViewPr varScale="1">
        <p:scale>
          <a:sx n="118" d="100"/>
          <a:sy n="118" d="100"/>
        </p:scale>
        <p:origin x="114" y="96"/>
      </p:cViewPr>
      <p:guideLst>
        <p:guide orient="horz" pos="2137"/>
        <p:guide pos="3885"/>
        <p:guide orient="horz" pos="1525"/>
      </p:guideLst>
    </p:cSldViewPr>
  </p:slideViewPr>
  <p:notesTextViewPr>
    <p:cViewPr>
      <p:scale>
        <a:sx n="150" d="100"/>
        <a:sy n="150" d="100"/>
      </p:scale>
      <p:origin x="0" y="0"/>
    </p:cViewPr>
  </p:notesTextViewPr>
  <p:sorterViewPr>
    <p:cViewPr>
      <p:scale>
        <a:sx n="50" d="100"/>
        <a:sy n="50" d="100"/>
      </p:scale>
      <p:origin x="0" y="0"/>
    </p:cViewPr>
  </p:sorterViewPr>
  <p:notesViewPr>
    <p:cSldViewPr snapToGrid="0">
      <p:cViewPr varScale="1">
        <p:scale>
          <a:sx n="82" d="100"/>
          <a:sy n="82" d="100"/>
        </p:scale>
        <p:origin x="332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DD9F60F-6DA4-4E15-B220-A5393C1BD6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68A6CB7-0E75-4452-8C8C-91CF38C81A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BC16ED-C981-4996-AD69-562AFDF045D8}" type="datetimeFigureOut">
              <a:rPr lang="zh-CN" altLang="en-US" smtClean="0"/>
              <a:t>2019/11/13</a:t>
            </a:fld>
            <a:endParaRPr lang="zh-CN" altLang="en-US"/>
          </a:p>
        </p:txBody>
      </p:sp>
      <p:sp>
        <p:nvSpPr>
          <p:cNvPr id="4" name="页脚占位符 3">
            <a:extLst>
              <a:ext uri="{FF2B5EF4-FFF2-40B4-BE49-F238E27FC236}">
                <a16:creationId xmlns:a16="http://schemas.microsoft.com/office/drawing/2014/main" id="{47F52A52-1A12-4321-9491-D167F188A92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E583295F-7AEA-44EA-BBC3-27DE621923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1029C5-3AAA-4305-ADD5-57D0E8A132F6}" type="slidenum">
              <a:rPr lang="zh-CN" altLang="en-US" smtClean="0"/>
              <a:t>‹#›</a:t>
            </a:fld>
            <a:endParaRPr lang="zh-CN" altLang="en-US"/>
          </a:p>
        </p:txBody>
      </p:sp>
    </p:spTree>
    <p:extLst>
      <p:ext uri="{BB962C8B-B14F-4D97-AF65-F5344CB8AC3E}">
        <p14:creationId xmlns:p14="http://schemas.microsoft.com/office/powerpoint/2010/main" val="4201869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6DFB1D-ABE1-43A9-9A76-5F7CC388CE20}" type="datetimeFigureOut">
              <a:rPr lang="zh-CN" altLang="en-US" smtClean="0"/>
              <a:t>2019/11/13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4D203C-28B5-4C78-8629-A14167E201D0}" type="slidenum">
              <a:rPr lang="zh-CN" altLang="en-US" smtClean="0"/>
              <a:t>‹#›</a:t>
            </a:fld>
            <a:endParaRPr lang="zh-CN" altLang="en-US"/>
          </a:p>
        </p:txBody>
      </p:sp>
    </p:spTree>
    <p:extLst>
      <p:ext uri="{BB962C8B-B14F-4D97-AF65-F5344CB8AC3E}">
        <p14:creationId xmlns:p14="http://schemas.microsoft.com/office/powerpoint/2010/main" val="1208800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2</a:t>
            </a:fld>
            <a:endParaRPr lang="zh-CN" altLang="en-US"/>
          </a:p>
        </p:txBody>
      </p:sp>
    </p:spTree>
    <p:extLst>
      <p:ext uri="{BB962C8B-B14F-4D97-AF65-F5344CB8AC3E}">
        <p14:creationId xmlns:p14="http://schemas.microsoft.com/office/powerpoint/2010/main" val="2951578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6</a:t>
            </a:fld>
            <a:endParaRPr lang="zh-CN" altLang="en-US"/>
          </a:p>
        </p:txBody>
      </p:sp>
    </p:spTree>
    <p:extLst>
      <p:ext uri="{BB962C8B-B14F-4D97-AF65-F5344CB8AC3E}">
        <p14:creationId xmlns:p14="http://schemas.microsoft.com/office/powerpoint/2010/main" val="961405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11</a:t>
            </a:fld>
            <a:endParaRPr lang="zh-CN" altLang="en-US"/>
          </a:p>
        </p:txBody>
      </p:sp>
    </p:spTree>
    <p:extLst>
      <p:ext uri="{BB962C8B-B14F-4D97-AF65-F5344CB8AC3E}">
        <p14:creationId xmlns:p14="http://schemas.microsoft.com/office/powerpoint/2010/main" val="1572675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639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黑白线条2">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8420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541593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993450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561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63142" y="754180"/>
            <a:ext cx="4979410" cy="5642658"/>
          </a:xfrm>
          <a:prstGeom prst="rect">
            <a:avLst/>
          </a:prstGeom>
        </p:spPr>
      </p:pic>
    </p:spTree>
    <p:extLst>
      <p:ext uri="{BB962C8B-B14F-4D97-AF65-F5344CB8AC3E}">
        <p14:creationId xmlns:p14="http://schemas.microsoft.com/office/powerpoint/2010/main" val="3536890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B9AA11-1125-413D-B3C3-EAF9A3A3778C}" type="datetimeFigureOut">
              <a:rPr lang="zh-CN" altLang="en-US" smtClean="0"/>
              <a:t>2019/11/13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8D63B-6CC8-4463-A942-F5622E36F982}" type="slidenum">
              <a:rPr lang="zh-CN" altLang="en-US" smtClean="0"/>
              <a:t>‹#›</a:t>
            </a:fld>
            <a:endParaRPr lang="zh-CN" altLang="en-US"/>
          </a:p>
        </p:txBody>
      </p:sp>
    </p:spTree>
    <p:extLst>
      <p:ext uri="{BB962C8B-B14F-4D97-AF65-F5344CB8AC3E}">
        <p14:creationId xmlns:p14="http://schemas.microsoft.com/office/powerpoint/2010/main" val="276683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 name="Rectangle 5"/>
          <p:cNvSpPr>
            <a:spLocks noChangeArrowheads="1"/>
          </p:cNvSpPr>
          <p:nvPr/>
        </p:nvSpPr>
        <p:spPr bwMode="auto">
          <a:xfrm>
            <a:off x="3914144" y="4455147"/>
            <a:ext cx="209550" cy="209550"/>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latin typeface="明兰" panose="02010600030101010101" pitchFamily="2" charset="-122"/>
              <a:ea typeface="明兰" panose="02010600030101010101" pitchFamily="2" charset="-122"/>
            </a:endParaRPr>
          </a:p>
        </p:txBody>
      </p:sp>
      <p:sp>
        <p:nvSpPr>
          <p:cNvPr id="76" name="文本框 75"/>
          <p:cNvSpPr txBox="1"/>
          <p:nvPr/>
        </p:nvSpPr>
        <p:spPr>
          <a:xfrm>
            <a:off x="2438941" y="2123209"/>
            <a:ext cx="7817679" cy="1015663"/>
          </a:xfrm>
          <a:prstGeom prst="rect">
            <a:avLst/>
          </a:prstGeom>
          <a:noFill/>
        </p:spPr>
        <p:txBody>
          <a:bodyPr vert="horz" wrap="square" rtlCol="0">
            <a:spAutoFit/>
          </a:bodyPr>
          <a:lstStyle/>
          <a:p>
            <a:pPr algn="ctr"/>
            <a:r>
              <a:rPr lang="en-US" altLang="zh-CN" sz="6000" spc="600" smtClean="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rPr>
              <a:t>PCA</a:t>
            </a:r>
            <a:r>
              <a:rPr lang="zh-CN" altLang="en-US" sz="6000" spc="600" smtClean="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rPr>
              <a:t>讲解</a:t>
            </a:r>
            <a:endParaRPr lang="zh-CN" altLang="en-US" sz="6000" spc="600" dirty="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endParaRPr>
          </a:p>
        </p:txBody>
      </p:sp>
      <p:cxnSp>
        <p:nvCxnSpPr>
          <p:cNvPr id="77" name="直接连接符 76"/>
          <p:cNvCxnSpPr/>
          <p:nvPr/>
        </p:nvCxnSpPr>
        <p:spPr>
          <a:xfrm flipH="1">
            <a:off x="2762075" y="4119404"/>
            <a:ext cx="7753232" cy="0"/>
          </a:xfrm>
          <a:prstGeom prst="line">
            <a:avLst/>
          </a:prstGeom>
          <a:ln>
            <a:solidFill>
              <a:srgbClr val="4A1757"/>
            </a:solidFill>
            <a:prstDash val="dash"/>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582003135"/>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750"/>
                                  </p:stCondLst>
                                  <p:childTnLst>
                                    <p:set>
                                      <p:cBhvr>
                                        <p:cTn id="6" dur="1" fill="hold">
                                          <p:stCondLst>
                                            <p:cond delay="0"/>
                                          </p:stCondLst>
                                        </p:cTn>
                                        <p:tgtEl>
                                          <p:spTgt spid="77"/>
                                        </p:tgtEl>
                                        <p:attrNameLst>
                                          <p:attrName>style.visibility</p:attrName>
                                        </p:attrNameLst>
                                      </p:cBhvr>
                                      <p:to>
                                        <p:strVal val="visible"/>
                                      </p:to>
                                    </p:set>
                                    <p:animEffect transition="in" filter="wipe(right)">
                                      <p:cBhvr>
                                        <p:cTn id="7" dur="500"/>
                                        <p:tgtEl>
                                          <p:spTgt spid="77"/>
                                        </p:tgtEl>
                                      </p:cBhvr>
                                    </p:animEffect>
                                  </p:childTnLst>
                                </p:cTn>
                              </p:par>
                            </p:childTnLst>
                          </p:cTn>
                        </p:par>
                        <p:par>
                          <p:cTn id="8" fill="hold">
                            <p:stCondLst>
                              <p:cond delay="1250"/>
                            </p:stCondLst>
                            <p:childTnLst>
                              <p:par>
                                <p:cTn id="9" presetID="53" presetClass="entr" presetSubtype="16" fill="hold" grpId="0" nodeType="afterEffect">
                                  <p:stCondLst>
                                    <p:cond delay="0"/>
                                  </p:stCondLst>
                                  <p:iterate type="lt">
                                    <p:tmPct val="10000"/>
                                  </p:iterate>
                                  <p:childTnLst>
                                    <p:set>
                                      <p:cBhvr>
                                        <p:cTn id="10" dur="1" fill="hold">
                                          <p:stCondLst>
                                            <p:cond delay="0"/>
                                          </p:stCondLst>
                                        </p:cTn>
                                        <p:tgtEl>
                                          <p:spTgt spid="76"/>
                                        </p:tgtEl>
                                        <p:attrNameLst>
                                          <p:attrName>style.visibility</p:attrName>
                                        </p:attrNameLst>
                                      </p:cBhvr>
                                      <p:to>
                                        <p:strVal val="visible"/>
                                      </p:to>
                                    </p:set>
                                    <p:anim calcmode="lin" valueType="num">
                                      <p:cBhvr>
                                        <p:cTn id="11" dur="1000" fill="hold"/>
                                        <p:tgtEl>
                                          <p:spTgt spid="76"/>
                                        </p:tgtEl>
                                        <p:attrNameLst>
                                          <p:attrName>ppt_w</p:attrName>
                                        </p:attrNameLst>
                                      </p:cBhvr>
                                      <p:tavLst>
                                        <p:tav tm="0">
                                          <p:val>
                                            <p:fltVal val="0"/>
                                          </p:val>
                                        </p:tav>
                                        <p:tav tm="100000">
                                          <p:val>
                                            <p:strVal val="#ppt_w"/>
                                          </p:val>
                                        </p:tav>
                                      </p:tavLst>
                                    </p:anim>
                                    <p:anim calcmode="lin" valueType="num">
                                      <p:cBhvr>
                                        <p:cTn id="12" dur="1000" fill="hold"/>
                                        <p:tgtEl>
                                          <p:spTgt spid="76"/>
                                        </p:tgtEl>
                                        <p:attrNameLst>
                                          <p:attrName>ppt_h</p:attrName>
                                        </p:attrNameLst>
                                      </p:cBhvr>
                                      <p:tavLst>
                                        <p:tav tm="0">
                                          <p:val>
                                            <p:fltVal val="0"/>
                                          </p:val>
                                        </p:tav>
                                        <p:tav tm="100000">
                                          <p:val>
                                            <p:strVal val="#ppt_h"/>
                                          </p:val>
                                        </p:tav>
                                      </p:tavLst>
                                    </p:anim>
                                    <p:animEffect transition="in" filter="fade">
                                      <p:cBhvr>
                                        <p:cTn id="13" dur="1000"/>
                                        <p:tgtEl>
                                          <p:spTgt spid="76"/>
                                        </p:tgtEl>
                                      </p:cBhvr>
                                    </p:animEffect>
                                  </p:childTnLst>
                                </p:cTn>
                              </p:par>
                              <p:par>
                                <p:cTn id="14" presetID="10" presetClass="entr" presetSubtype="0" fill="hold" grpId="0" nodeType="withEffect" nodePh="1">
                                  <p:stCondLst>
                                    <p:cond delay="0"/>
                                  </p:stCondLst>
                                  <p:endCondLst>
                                    <p:cond evt="begin" delay="0">
                                      <p:tn val="14"/>
                                    </p:cond>
                                  </p:end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7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7A300C78-2589-4F09-B093-850A10B5F87D}"/>
              </a:ext>
            </a:extLst>
          </p:cNvPr>
          <p:cNvSpPr/>
          <p:nvPr/>
        </p:nvSpPr>
        <p:spPr>
          <a:xfrm>
            <a:off x="1004715" y="487478"/>
            <a:ext cx="3057247" cy="523220"/>
          </a:xfrm>
          <a:prstGeom prst="rect">
            <a:avLst/>
          </a:prstGeom>
        </p:spPr>
        <p:txBody>
          <a:bodyPr wrap="none">
            <a:spAutoFit/>
          </a:bodyPr>
          <a:lstStyle/>
          <a:p>
            <a:r>
              <a:rPr lang="zh-CN" altLang="en-US" sz="2800" smtClean="0"/>
              <a:t>基</a:t>
            </a:r>
            <a:r>
              <a:rPr lang="zh-CN" altLang="en-US" sz="2800"/>
              <a:t>变换的矩阵表示</a:t>
            </a:r>
            <a:endParaRPr lang="zh-CN" altLang="en-US" sz="2800" dirty="0"/>
          </a:p>
        </p:txBody>
      </p:sp>
      <p:sp>
        <p:nvSpPr>
          <p:cNvPr id="63" name="文本框 62"/>
          <p:cNvSpPr txBox="1"/>
          <p:nvPr/>
        </p:nvSpPr>
        <p:spPr>
          <a:xfrm>
            <a:off x="3571188" y="2154012"/>
            <a:ext cx="4241669" cy="307777"/>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用</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矩阵相乘的形</a:t>
            </a: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式原来的坐标映射到基上的新坐标</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
        <p:nvSpPr>
          <p:cNvPr id="13" name="文本框 12"/>
          <p:cNvSpPr txBox="1"/>
          <p:nvPr/>
        </p:nvSpPr>
        <p:spPr>
          <a:xfrm>
            <a:off x="2696292" y="4262686"/>
            <a:ext cx="6005735" cy="307777"/>
          </a:xfrm>
          <a:prstGeom prst="rect">
            <a:avLst/>
          </a:prstGeom>
          <a:noFill/>
        </p:spPr>
        <p:txBody>
          <a:bodyPr wrap="square" rtlCol="0">
            <a:spAutoFit/>
          </a:bodyPr>
          <a:lstStyle/>
          <a:p>
            <a:pPr algn="just">
              <a:spcBef>
                <a:spcPct val="0"/>
              </a:spcBef>
            </a:pPr>
            <a:r>
              <a:rPr kumimoji="1" lang="en-US" altLang="zh-CN"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pi</a:t>
            </a: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是</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一个行向量，表示第</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i</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个基，</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aj</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是一个列向量，表示第</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j</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个原始数据记录</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2547" y="1426656"/>
            <a:ext cx="3238952" cy="685896"/>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887" y="2706331"/>
            <a:ext cx="4982270" cy="1514686"/>
          </a:xfrm>
          <a:prstGeom prst="rect">
            <a:avLst/>
          </a:prstGeom>
        </p:spPr>
      </p:pic>
      <p:grpSp>
        <p:nvGrpSpPr>
          <p:cNvPr id="10" name="组合 9"/>
          <p:cNvGrpSpPr/>
          <p:nvPr/>
        </p:nvGrpSpPr>
        <p:grpSpPr>
          <a:xfrm flipV="1">
            <a:off x="762153" y="2503249"/>
            <a:ext cx="9859738" cy="45719"/>
            <a:chOff x="862209" y="5186847"/>
            <a:chExt cx="10453806" cy="72000"/>
          </a:xfrm>
        </p:grpSpPr>
        <p:cxnSp>
          <p:nvCxnSpPr>
            <p:cNvPr id="11" name="直接连接符 10"/>
            <p:cNvCxnSpPr/>
            <p:nvPr/>
          </p:nvCxnSpPr>
          <p:spPr>
            <a:xfrm>
              <a:off x="933177" y="5226056"/>
              <a:ext cx="10327006" cy="0"/>
            </a:xfrm>
            <a:prstGeom prst="line">
              <a:avLst/>
            </a:prstGeom>
            <a:ln>
              <a:solidFill>
                <a:schemeClr val="tx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862209" y="5186847"/>
              <a:ext cx="10453806" cy="72000"/>
              <a:chOff x="862209" y="5186847"/>
              <a:chExt cx="10453806" cy="72000"/>
            </a:xfrm>
          </p:grpSpPr>
          <p:sp>
            <p:nvSpPr>
              <p:cNvPr id="14" name="椭圆 13"/>
              <p:cNvSpPr/>
              <p:nvPr/>
            </p:nvSpPr>
            <p:spPr>
              <a:xfrm>
                <a:off x="862209" y="5186847"/>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1244015" y="5186847"/>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 name="文本框 15"/>
          <p:cNvSpPr txBox="1"/>
          <p:nvPr/>
        </p:nvSpPr>
        <p:spPr>
          <a:xfrm>
            <a:off x="2696292" y="4569778"/>
            <a:ext cx="7736707" cy="523220"/>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也</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就是说，我们可以将一</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N</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维数据变换到更低维度的空间中去，变换后的维度取决于基的数量。因此这种矩阵相乘的表示也可以表示降维变换</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
        <p:nvSpPr>
          <p:cNvPr id="17" name="文本框 16"/>
          <p:cNvSpPr txBox="1"/>
          <p:nvPr/>
        </p:nvSpPr>
        <p:spPr>
          <a:xfrm>
            <a:off x="2696291" y="5092998"/>
            <a:ext cx="7736707" cy="523220"/>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上</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述分析同时给矩阵相乘找到了一种物理解释：两个矩阵相乘的意义是将右边矩阵中的每一列列向量变换到左边矩阵中每一行行向量为基所表示的空间中去</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Tree>
    <p:extLst>
      <p:ext uri="{BB962C8B-B14F-4D97-AF65-F5344CB8AC3E}">
        <p14:creationId xmlns:p14="http://schemas.microsoft.com/office/powerpoint/2010/main" val="2400899672"/>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ppt_x"/>
                                          </p:val>
                                        </p:tav>
                                        <p:tav tm="100000">
                                          <p:val>
                                            <p:strVal val="#ppt_x"/>
                                          </p:val>
                                        </p:tav>
                                      </p:tavLst>
                                    </p:anim>
                                    <p:anim calcmode="lin" valueType="num">
                                      <p:cBhvr additive="base">
                                        <p:cTn id="8"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13" grpId="0"/>
      <p:bldP spid="16"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6187639" y="3343275"/>
            <a:ext cx="177794" cy="177794"/>
          </a:xfrm>
          <a:prstGeom prst="ellipse">
            <a:avLst/>
          </a:prstGeom>
          <a:solidFill>
            <a:srgbClr val="0E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796585" y="2915885"/>
            <a:ext cx="4720501" cy="646331"/>
          </a:xfrm>
          <a:prstGeom prst="rect">
            <a:avLst/>
          </a:prstGeom>
          <a:noFill/>
        </p:spPr>
        <p:txBody>
          <a:bodyPr wrap="square" rtlCol="0">
            <a:spAutoFit/>
          </a:bodyPr>
          <a:lstStyle/>
          <a:p>
            <a:r>
              <a:rPr lang="zh-CN" altLang="en-US" sz="3600" spc="100" smtClean="0">
                <a:latin typeface="明兰" panose="02010600030101010101" pitchFamily="2" charset="-122"/>
                <a:ea typeface="明兰" panose="02010600030101010101" pitchFamily="2" charset="-122"/>
              </a:rPr>
              <a:t>协方差矩阵及目标</a:t>
            </a:r>
            <a:endParaRPr lang="zh-CN" altLang="en-US" sz="3600" spc="100" dirty="0">
              <a:latin typeface="明兰" panose="02010600030101010101" pitchFamily="2" charset="-122"/>
              <a:ea typeface="明兰" panose="02010600030101010101" pitchFamily="2" charset="-122"/>
            </a:endParaRPr>
          </a:p>
        </p:txBody>
      </p:sp>
      <p:cxnSp>
        <p:nvCxnSpPr>
          <p:cNvPr id="14" name="直接连接符 13"/>
          <p:cNvCxnSpPr/>
          <p:nvPr/>
        </p:nvCxnSpPr>
        <p:spPr>
          <a:xfrm flipV="1">
            <a:off x="0" y="3432172"/>
            <a:ext cx="6187639" cy="4291"/>
          </a:xfrm>
          <a:prstGeom prst="line">
            <a:avLst/>
          </a:prstGeom>
          <a:ln w="25400">
            <a:solidFill>
              <a:srgbClr val="0E0E0E"/>
            </a:solidFil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2057454" y="2703348"/>
            <a:ext cx="3871464" cy="1366210"/>
            <a:chOff x="2057454" y="2646587"/>
            <a:chExt cx="3871464" cy="1366210"/>
          </a:xfrm>
        </p:grpSpPr>
        <p:sp>
          <p:nvSpPr>
            <p:cNvPr id="17" name="椭圆 16"/>
            <p:cNvSpPr/>
            <p:nvPr/>
          </p:nvSpPr>
          <p:spPr>
            <a:xfrm>
              <a:off x="2462789" y="2751713"/>
              <a:ext cx="90000" cy="90000"/>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585145" y="3115424"/>
              <a:ext cx="86727" cy="86727"/>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404884" y="3255982"/>
              <a:ext cx="83455" cy="83455"/>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570425" y="3641186"/>
              <a:ext cx="80182" cy="8018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595571" y="3274689"/>
              <a:ext cx="76909" cy="76909"/>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883199" y="3467720"/>
              <a:ext cx="45719" cy="45719"/>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201455" y="3552144"/>
              <a:ext cx="70364" cy="70364"/>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443111" y="3945706"/>
              <a:ext cx="67091" cy="67091"/>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椭圆 24"/>
            <p:cNvSpPr/>
            <p:nvPr/>
          </p:nvSpPr>
          <p:spPr>
            <a:xfrm>
              <a:off x="2057454" y="2646587"/>
              <a:ext cx="63818" cy="63818"/>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3089738" y="3647569"/>
              <a:ext cx="60545" cy="60545"/>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椭圆 26"/>
            <p:cNvSpPr/>
            <p:nvPr/>
          </p:nvSpPr>
          <p:spPr>
            <a:xfrm>
              <a:off x="2779641" y="3085530"/>
              <a:ext cx="57273" cy="57273"/>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971733" y="3576882"/>
              <a:ext cx="54000" cy="54000"/>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2662550" y="2972994"/>
            <a:ext cx="2720704" cy="871348"/>
            <a:chOff x="2133791" y="2806726"/>
            <a:chExt cx="3351856" cy="1073484"/>
          </a:xfrm>
        </p:grpSpPr>
        <p:sp>
          <p:nvSpPr>
            <p:cNvPr id="45" name="椭圆 44"/>
            <p:cNvSpPr/>
            <p:nvPr/>
          </p:nvSpPr>
          <p:spPr>
            <a:xfrm>
              <a:off x="2653368" y="2894140"/>
              <a:ext cx="53222" cy="53222"/>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810450" y="3115424"/>
              <a:ext cx="53222" cy="53222"/>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795058" y="3166540"/>
              <a:ext cx="53222" cy="53222"/>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672010" y="3635948"/>
              <a:ext cx="53222" cy="5322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5285021" y="3230316"/>
              <a:ext cx="53222" cy="53222"/>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432425" y="3479415"/>
              <a:ext cx="53222" cy="53222"/>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574638" y="3506114"/>
              <a:ext cx="53222" cy="53222"/>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419641" y="3826988"/>
              <a:ext cx="53222" cy="53222"/>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a:off x="2133791" y="2806726"/>
              <a:ext cx="53222" cy="53222"/>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061163" y="3609469"/>
              <a:ext cx="53222" cy="53222"/>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2810121" y="3085530"/>
              <a:ext cx="53222" cy="53222"/>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4971734" y="3614433"/>
              <a:ext cx="53222" cy="53222"/>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文本框 56"/>
          <p:cNvSpPr txBox="1"/>
          <p:nvPr/>
        </p:nvSpPr>
        <p:spPr>
          <a:xfrm>
            <a:off x="1306966" y="1782039"/>
            <a:ext cx="3522115" cy="2877711"/>
          </a:xfrm>
          <a:prstGeom prst="rect">
            <a:avLst/>
          </a:prstGeom>
          <a:noFill/>
        </p:spPr>
        <p:txBody>
          <a:bodyPr wrap="square" rtlCol="0">
            <a:spAutoFit/>
          </a:bodyPr>
          <a:lstStyle/>
          <a:p>
            <a:pPr algn="ctr"/>
            <a:r>
              <a:rPr lang="en-US" altLang="zh-CN" sz="6600" spc="100">
                <a:latin typeface="明兰" panose="02010600030101010101" pitchFamily="2" charset="-122"/>
                <a:ea typeface="明兰" panose="02010600030101010101" pitchFamily="2" charset="-122"/>
              </a:rPr>
              <a:t>Part </a:t>
            </a:r>
            <a:r>
              <a:rPr lang="en-US" altLang="zh-CN" sz="11500" spc="100" dirty="0">
                <a:latin typeface="明兰" panose="02010600030101010101" pitchFamily="2" charset="-122"/>
                <a:ea typeface="明兰" panose="02010600030101010101" pitchFamily="2" charset="-122"/>
              </a:rPr>
              <a:t>3</a:t>
            </a:r>
            <a:endParaRPr lang="zh-CN" altLang="en-US" sz="6600" spc="100" dirty="0">
              <a:latin typeface="明兰" panose="02010600030101010101" pitchFamily="2" charset="-122"/>
              <a:ea typeface="明兰" panose="02010600030101010101" pitchFamily="2" charset="-122"/>
            </a:endParaRPr>
          </a:p>
        </p:txBody>
      </p:sp>
    </p:spTree>
    <p:extLst>
      <p:ext uri="{BB962C8B-B14F-4D97-AF65-F5344CB8AC3E}">
        <p14:creationId xmlns:p14="http://schemas.microsoft.com/office/powerpoint/2010/main" val="1783411029"/>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7A300C78-2589-4F09-B093-850A10B5F87D}"/>
              </a:ext>
            </a:extLst>
          </p:cNvPr>
          <p:cNvSpPr/>
          <p:nvPr/>
        </p:nvSpPr>
        <p:spPr>
          <a:xfrm>
            <a:off x="1004715" y="487478"/>
            <a:ext cx="1980029" cy="523220"/>
          </a:xfrm>
          <a:prstGeom prst="rect">
            <a:avLst/>
          </a:prstGeom>
        </p:spPr>
        <p:txBody>
          <a:bodyPr wrap="none">
            <a:spAutoFit/>
          </a:bodyPr>
          <a:lstStyle/>
          <a:p>
            <a:r>
              <a:rPr lang="zh-CN" altLang="en-US" sz="2800" smtClean="0"/>
              <a:t>如何选择基</a:t>
            </a:r>
            <a:endParaRPr lang="zh-CN" altLang="en-US" sz="2800" dirty="0"/>
          </a:p>
        </p:txBody>
      </p:sp>
      <p:sp>
        <p:nvSpPr>
          <p:cNvPr id="63" name="文本框 62"/>
          <p:cNvSpPr txBox="1"/>
          <p:nvPr/>
        </p:nvSpPr>
        <p:spPr>
          <a:xfrm>
            <a:off x="5362227" y="3180700"/>
            <a:ext cx="5366459" cy="523220"/>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如</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何选择这个方向（或者说基）才能尽量保留最多的原始信息呢？一种直观的看法是：希望投影后的投影值尽可能分散</a:t>
            </a: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013" y="1427856"/>
            <a:ext cx="3869868" cy="3869868"/>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3326" y="1568079"/>
            <a:ext cx="1657581" cy="695422"/>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3319" y="1596658"/>
            <a:ext cx="1914792" cy="638264"/>
          </a:xfrm>
          <a:prstGeom prst="rect">
            <a:avLst/>
          </a:prstGeom>
        </p:spPr>
      </p:pic>
      <p:sp>
        <p:nvSpPr>
          <p:cNvPr id="10" name="文本框 9"/>
          <p:cNvSpPr txBox="1"/>
          <p:nvPr/>
        </p:nvSpPr>
        <p:spPr>
          <a:xfrm>
            <a:off x="5362228" y="2345872"/>
            <a:ext cx="5366459" cy="523220"/>
          </a:xfrm>
          <a:prstGeom prst="rect">
            <a:avLst/>
          </a:prstGeom>
          <a:noFill/>
        </p:spPr>
        <p:txBody>
          <a:bodyPr wrap="square" rtlCol="0">
            <a:spAutoFit/>
          </a:bodyPr>
          <a:lstStyle/>
          <a:p>
            <a:pPr algn="just">
              <a:spcBef>
                <a:spcPct val="0"/>
              </a:spcBef>
            </a:pP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sym typeface="+mn-lt"/>
              </a:rPr>
              <a:t>一</a:t>
            </a: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sym typeface="+mn-lt"/>
              </a:rPr>
              <a:t>列为一条数据，一行为一个字段，首先将每个字段内所有值减去字段均值</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
        <p:nvSpPr>
          <p:cNvPr id="11" name="文本框 10"/>
          <p:cNvSpPr txBox="1"/>
          <p:nvPr/>
        </p:nvSpPr>
        <p:spPr>
          <a:xfrm>
            <a:off x="5362226" y="3703920"/>
            <a:ext cx="5366459" cy="738664"/>
          </a:xfrm>
          <a:prstGeom prst="rect">
            <a:avLst/>
          </a:prstGeom>
          <a:noFill/>
        </p:spPr>
        <p:txBody>
          <a:bodyPr wrap="square" rtlCol="0">
            <a:spAutoFit/>
          </a:bodyPr>
          <a:lstStyle/>
          <a:p>
            <a:pPr algn="just">
              <a:spcBef>
                <a:spcPct val="0"/>
              </a:spcBef>
            </a:pP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sym typeface="+mn-lt"/>
              </a:rPr>
              <a:t>如果向</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sym typeface="+mn-lt"/>
              </a:rPr>
              <a:t>x</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sym typeface="+mn-lt"/>
              </a:rPr>
              <a:t>轴投影，那么最左边的两个点会重叠在一起，中间的两个点也会重叠在一起，于是本身四个各不相同的二维点投影后只剩下两个不同的值了，这是一种严重的信息丢</a:t>
            </a: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sym typeface="+mn-lt"/>
              </a:rPr>
              <a:t>失。</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Tree>
    <p:extLst>
      <p:ext uri="{BB962C8B-B14F-4D97-AF65-F5344CB8AC3E}">
        <p14:creationId xmlns:p14="http://schemas.microsoft.com/office/powerpoint/2010/main" val="94999289"/>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ppt_x"/>
                                          </p:val>
                                        </p:tav>
                                        <p:tav tm="100000">
                                          <p:val>
                                            <p:strVal val="#ppt_x"/>
                                          </p:val>
                                        </p:tav>
                                      </p:tavLst>
                                    </p:anim>
                                    <p:anim calcmode="lin" valueType="num">
                                      <p:cBhvr additive="base">
                                        <p:cTn id="8"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7A300C78-2589-4F09-B093-850A10B5F87D}"/>
              </a:ext>
            </a:extLst>
          </p:cNvPr>
          <p:cNvSpPr/>
          <p:nvPr/>
        </p:nvSpPr>
        <p:spPr>
          <a:xfrm>
            <a:off x="1004715" y="487478"/>
            <a:ext cx="902811" cy="523220"/>
          </a:xfrm>
          <a:prstGeom prst="rect">
            <a:avLst/>
          </a:prstGeom>
        </p:spPr>
        <p:txBody>
          <a:bodyPr wrap="none">
            <a:spAutoFit/>
          </a:bodyPr>
          <a:lstStyle/>
          <a:p>
            <a:r>
              <a:rPr lang="zh-CN" altLang="en-US" sz="2800" smtClean="0"/>
              <a:t>方差</a:t>
            </a:r>
            <a:endParaRPr lang="zh-CN" altLang="en-US" sz="2800" dirty="0"/>
          </a:p>
        </p:txBody>
      </p:sp>
      <p:sp>
        <p:nvSpPr>
          <p:cNvPr id="63" name="文本框 62"/>
          <p:cNvSpPr txBox="1"/>
          <p:nvPr/>
        </p:nvSpPr>
        <p:spPr>
          <a:xfrm>
            <a:off x="2047382" y="3042631"/>
            <a:ext cx="7201814" cy="523220"/>
          </a:xfrm>
          <a:prstGeom prst="rect">
            <a:avLst/>
          </a:prstGeom>
          <a:noFill/>
        </p:spPr>
        <p:txBody>
          <a:bodyPr wrap="square" rtlCol="0">
            <a:spAutoFit/>
          </a:bodyPr>
          <a:lstStyle/>
          <a:p>
            <a:pPr algn="just">
              <a:spcBef>
                <a:spcPct val="0"/>
              </a:spcBef>
            </a:pP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我们希望投影后投影值尽可能分散，而这种分散程度，可以用数学上的方差来表述。此处，一个字段的方差可以看做是每个元素与字段均值的差的平方和的均值</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
        <p:nvSpPr>
          <p:cNvPr id="13" name="文本框 12"/>
          <p:cNvSpPr txBox="1"/>
          <p:nvPr/>
        </p:nvSpPr>
        <p:spPr>
          <a:xfrm>
            <a:off x="2047382" y="3631486"/>
            <a:ext cx="7201814" cy="307777"/>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问题被表述为寻</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找一个一维基，使得所有数据变换为这个基上的坐标表示后，方差值最大</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8451" y="2122315"/>
            <a:ext cx="2191056" cy="590632"/>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8969" y="2093736"/>
            <a:ext cx="1705213" cy="619211"/>
          </a:xfrm>
          <a:prstGeom prst="rect">
            <a:avLst/>
          </a:prstGeom>
        </p:spPr>
      </p:pic>
    </p:spTree>
    <p:extLst>
      <p:ext uri="{BB962C8B-B14F-4D97-AF65-F5344CB8AC3E}">
        <p14:creationId xmlns:p14="http://schemas.microsoft.com/office/powerpoint/2010/main" val="2283110329"/>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ppt_x"/>
                                          </p:val>
                                        </p:tav>
                                        <p:tav tm="100000">
                                          <p:val>
                                            <p:strVal val="#ppt_x"/>
                                          </p:val>
                                        </p:tav>
                                      </p:tavLst>
                                    </p:anim>
                                    <p:anim calcmode="lin" valueType="num">
                                      <p:cBhvr additive="base">
                                        <p:cTn id="8"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7A300C78-2589-4F09-B093-850A10B5F87D}"/>
              </a:ext>
            </a:extLst>
          </p:cNvPr>
          <p:cNvSpPr/>
          <p:nvPr/>
        </p:nvSpPr>
        <p:spPr>
          <a:xfrm>
            <a:off x="1004715" y="487478"/>
            <a:ext cx="1261884" cy="523220"/>
          </a:xfrm>
          <a:prstGeom prst="rect">
            <a:avLst/>
          </a:prstGeom>
        </p:spPr>
        <p:txBody>
          <a:bodyPr wrap="none">
            <a:spAutoFit/>
          </a:bodyPr>
          <a:lstStyle/>
          <a:p>
            <a:r>
              <a:rPr lang="zh-CN" altLang="en-US" sz="2800" smtClean="0"/>
              <a:t>协方差</a:t>
            </a:r>
            <a:endParaRPr lang="zh-CN" altLang="en-US" sz="2800" dirty="0"/>
          </a:p>
        </p:txBody>
      </p:sp>
      <p:sp>
        <p:nvSpPr>
          <p:cNvPr id="13" name="文本框 12"/>
          <p:cNvSpPr txBox="1"/>
          <p:nvPr/>
        </p:nvSpPr>
        <p:spPr>
          <a:xfrm>
            <a:off x="1691530" y="1460154"/>
            <a:ext cx="8015251" cy="523220"/>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处理高维向量时，我</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们希望找到一个方向使得投影后方差最大，这样就完成了第一个方向的选择，继而我们选择第二个投影方</a:t>
            </a: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向。</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
        <p:nvSpPr>
          <p:cNvPr id="16" name="文本框 15"/>
          <p:cNvSpPr txBox="1"/>
          <p:nvPr/>
        </p:nvSpPr>
        <p:spPr>
          <a:xfrm>
            <a:off x="1691530" y="2184393"/>
            <a:ext cx="8015251" cy="954107"/>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如</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果我们还是单纯只选择方差最大的方向，很明显，这个方向与第一个方向应该是“几乎重合在一起”，显然这样的维度是没有用的，因此，应该有其他约束条件。从直观上说，让两个字段尽可能表示更多的原始信息，我们是不希望它们之间存在（线性）相关性的，因为相关性意味着两个字段不是完全独立，必然存在重复表示的信息</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
        <p:nvSpPr>
          <p:cNvPr id="17" name="文本框 16"/>
          <p:cNvSpPr txBox="1"/>
          <p:nvPr/>
        </p:nvSpPr>
        <p:spPr>
          <a:xfrm>
            <a:off x="2604099" y="3287573"/>
            <a:ext cx="6190112" cy="307777"/>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数</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学上可以用两个字段的协方差表示其相关性，由于已经让每个字段均值为</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0</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3180" y="3744423"/>
            <a:ext cx="1971950" cy="628738"/>
          </a:xfrm>
          <a:prstGeom prst="rect">
            <a:avLst/>
          </a:prstGeom>
        </p:spPr>
      </p:pic>
      <p:sp>
        <p:nvSpPr>
          <p:cNvPr id="18" name="文本框 17"/>
          <p:cNvSpPr txBox="1"/>
          <p:nvPr/>
        </p:nvSpPr>
        <p:spPr>
          <a:xfrm>
            <a:off x="1691530" y="4574181"/>
            <a:ext cx="8015251" cy="738664"/>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降</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维问题的优化目标：将一组</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N</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维向量降为</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K</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维（</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K</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大于</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0</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，小于</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N</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），其目标是选择</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K</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个单位（模为</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1</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）正交基，使得原始数据变换到这组基上后，各字段两两间协方差为</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0</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，而字段的方差则尽可能大（在正交的约束下，取最大的</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K</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个方差）。</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Tree>
    <p:extLst>
      <p:ext uri="{BB962C8B-B14F-4D97-AF65-F5344CB8AC3E}">
        <p14:creationId xmlns:p14="http://schemas.microsoft.com/office/powerpoint/2010/main" val="3051058752"/>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7"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7A300C78-2589-4F09-B093-850A10B5F87D}"/>
              </a:ext>
            </a:extLst>
          </p:cNvPr>
          <p:cNvSpPr/>
          <p:nvPr/>
        </p:nvSpPr>
        <p:spPr>
          <a:xfrm>
            <a:off x="1004715" y="487478"/>
            <a:ext cx="1980029" cy="523220"/>
          </a:xfrm>
          <a:prstGeom prst="rect">
            <a:avLst/>
          </a:prstGeom>
        </p:spPr>
        <p:txBody>
          <a:bodyPr wrap="none">
            <a:spAutoFit/>
          </a:bodyPr>
          <a:lstStyle/>
          <a:p>
            <a:r>
              <a:rPr lang="zh-CN" altLang="en-US" sz="2800" smtClean="0"/>
              <a:t>协方差矩阵</a:t>
            </a:r>
            <a:endParaRPr lang="zh-CN" altLang="en-US" sz="28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9130" y="2059915"/>
            <a:ext cx="2200582" cy="695422"/>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4682" y="3115417"/>
            <a:ext cx="3429479" cy="733527"/>
          </a:xfrm>
          <a:prstGeom prst="rect">
            <a:avLst/>
          </a:prstGeom>
        </p:spPr>
      </p:pic>
    </p:spTree>
    <p:extLst>
      <p:ext uri="{BB962C8B-B14F-4D97-AF65-F5344CB8AC3E}">
        <p14:creationId xmlns:p14="http://schemas.microsoft.com/office/powerpoint/2010/main" val="2782183882"/>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7A300C78-2589-4F09-B093-850A10B5F87D}"/>
              </a:ext>
            </a:extLst>
          </p:cNvPr>
          <p:cNvSpPr/>
          <p:nvPr/>
        </p:nvSpPr>
        <p:spPr>
          <a:xfrm>
            <a:off x="1004715" y="487478"/>
            <a:ext cx="3057247" cy="523220"/>
          </a:xfrm>
          <a:prstGeom prst="rect">
            <a:avLst/>
          </a:prstGeom>
        </p:spPr>
        <p:txBody>
          <a:bodyPr wrap="none">
            <a:spAutoFit/>
          </a:bodyPr>
          <a:lstStyle/>
          <a:p>
            <a:r>
              <a:rPr lang="zh-CN" altLang="en-US" sz="2800" smtClean="0"/>
              <a:t>协方差矩阵对角化</a:t>
            </a:r>
            <a:endParaRPr lang="zh-CN" altLang="en-US" sz="2800" dirty="0"/>
          </a:p>
        </p:txBody>
      </p:sp>
      <p:sp>
        <p:nvSpPr>
          <p:cNvPr id="63" name="文本框 62"/>
          <p:cNvSpPr txBox="1"/>
          <p:nvPr/>
        </p:nvSpPr>
        <p:spPr>
          <a:xfrm>
            <a:off x="1964684" y="1531958"/>
            <a:ext cx="7468949" cy="523220"/>
          </a:xfrm>
          <a:prstGeom prst="rect">
            <a:avLst/>
          </a:prstGeom>
          <a:noFill/>
        </p:spPr>
        <p:txBody>
          <a:bodyPr wrap="square" rtlCol="0">
            <a:spAutoFit/>
          </a:bodyPr>
          <a:lstStyle/>
          <a:p>
            <a:pPr algn="just">
              <a:spcBef>
                <a:spcPct val="0"/>
              </a:spcBef>
            </a:pP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用设原始数据矩阵</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X</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对应的协方差矩阵为</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C</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，而</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P</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是一组基按行组成的矩阵，设</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Y=PX</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，则</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Y</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为</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X</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对</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P</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做基变换后的数据。设</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Y</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的协方差矩阵为</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D</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，我们推导一下</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D</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与</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C</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的关系</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
        <p:nvSpPr>
          <p:cNvPr id="13" name="文本框 12"/>
          <p:cNvSpPr txBox="1"/>
          <p:nvPr/>
        </p:nvSpPr>
        <p:spPr>
          <a:xfrm>
            <a:off x="1964684" y="4005750"/>
            <a:ext cx="7468949" cy="954107"/>
          </a:xfrm>
          <a:prstGeom prst="rect">
            <a:avLst/>
          </a:prstGeom>
          <a:noFill/>
        </p:spPr>
        <p:txBody>
          <a:bodyPr wrap="square" rtlCol="0">
            <a:spAutoFit/>
          </a:bodyPr>
          <a:lstStyle/>
          <a:p>
            <a:pPr algn="just">
              <a:spcBef>
                <a:spcPct val="0"/>
              </a:spcBef>
            </a:pP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我们要找的</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P</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不是别的，而是能让原始协方差矩阵对角化的</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P</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。换句话说，优化目标变成了寻找一个矩阵</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P</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，满足</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PCPT</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是一个对角矩阵，并且对角元素按从大到小依次排列，那么</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P</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的前</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K</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行就是要寻找的基，用</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P</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的前</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K</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行组成的矩阵乘以</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X</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就使得</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X</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从</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N</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维降到了</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K</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维并满足上述优化条件</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4543" y="2215963"/>
            <a:ext cx="1981477" cy="1629002"/>
          </a:xfrm>
          <a:prstGeom prst="rect">
            <a:avLst/>
          </a:prstGeom>
        </p:spPr>
      </p:pic>
    </p:spTree>
    <p:extLst>
      <p:ext uri="{BB962C8B-B14F-4D97-AF65-F5344CB8AC3E}">
        <p14:creationId xmlns:p14="http://schemas.microsoft.com/office/powerpoint/2010/main" val="1674765628"/>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ppt_x"/>
                                          </p:val>
                                        </p:tav>
                                        <p:tav tm="100000">
                                          <p:val>
                                            <p:strVal val="#ppt_x"/>
                                          </p:val>
                                        </p:tav>
                                      </p:tavLst>
                                    </p:anim>
                                    <p:anim calcmode="lin" valueType="num">
                                      <p:cBhvr additive="base">
                                        <p:cTn id="8"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7A300C78-2589-4F09-B093-850A10B5F87D}"/>
              </a:ext>
            </a:extLst>
          </p:cNvPr>
          <p:cNvSpPr/>
          <p:nvPr/>
        </p:nvSpPr>
        <p:spPr>
          <a:xfrm>
            <a:off x="1004715" y="487478"/>
            <a:ext cx="3775393" cy="523220"/>
          </a:xfrm>
          <a:prstGeom prst="rect">
            <a:avLst/>
          </a:prstGeom>
        </p:spPr>
        <p:txBody>
          <a:bodyPr wrap="none">
            <a:spAutoFit/>
          </a:bodyPr>
          <a:lstStyle/>
          <a:p>
            <a:r>
              <a:rPr lang="zh-CN" altLang="en-US" sz="2800"/>
              <a:t>协方</a:t>
            </a:r>
            <a:r>
              <a:rPr lang="zh-CN" altLang="en-US" sz="2800" smtClean="0"/>
              <a:t>差矩阵对角化计算</a:t>
            </a:r>
            <a:endParaRPr lang="zh-CN" altLang="en-US" sz="28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9091" y="1333222"/>
            <a:ext cx="7291026" cy="4359221"/>
          </a:xfrm>
          <a:prstGeom prst="rect">
            <a:avLst/>
          </a:prstGeom>
        </p:spPr>
      </p:pic>
    </p:spTree>
    <p:extLst>
      <p:ext uri="{BB962C8B-B14F-4D97-AF65-F5344CB8AC3E}">
        <p14:creationId xmlns:p14="http://schemas.microsoft.com/office/powerpoint/2010/main" val="2181706374"/>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7A300C78-2589-4F09-B093-850A10B5F87D}"/>
              </a:ext>
            </a:extLst>
          </p:cNvPr>
          <p:cNvSpPr/>
          <p:nvPr/>
        </p:nvSpPr>
        <p:spPr>
          <a:xfrm>
            <a:off x="1004715" y="487478"/>
            <a:ext cx="2271776" cy="523220"/>
          </a:xfrm>
          <a:prstGeom prst="rect">
            <a:avLst/>
          </a:prstGeom>
        </p:spPr>
        <p:txBody>
          <a:bodyPr wrap="none">
            <a:spAutoFit/>
          </a:bodyPr>
          <a:lstStyle/>
          <a:p>
            <a:r>
              <a:rPr lang="en-US" altLang="zh-CN" sz="2800" smtClean="0"/>
              <a:t>PCA</a:t>
            </a:r>
            <a:r>
              <a:rPr lang="zh-CN" altLang="en-US" sz="2800" smtClean="0"/>
              <a:t>算法步骤</a:t>
            </a:r>
            <a:endParaRPr lang="zh-CN" altLang="en-US" sz="2800" dirty="0"/>
          </a:p>
        </p:txBody>
      </p:sp>
      <p:sp>
        <p:nvSpPr>
          <p:cNvPr id="3" name="文本框 2"/>
          <p:cNvSpPr txBox="1"/>
          <p:nvPr/>
        </p:nvSpPr>
        <p:spPr>
          <a:xfrm>
            <a:off x="2152481" y="1739788"/>
            <a:ext cx="8108220" cy="2543132"/>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a:t>将原始数据按列组成</a:t>
            </a:r>
            <a:r>
              <a:rPr lang="en-US" altLang="zh-CN"/>
              <a:t>n</a:t>
            </a:r>
            <a:r>
              <a:rPr lang="zh-CN" altLang="en-US"/>
              <a:t>行</a:t>
            </a:r>
            <a:r>
              <a:rPr lang="en-US" altLang="zh-CN"/>
              <a:t>m</a:t>
            </a:r>
            <a:r>
              <a:rPr lang="zh-CN" altLang="en-US"/>
              <a:t>列矩阵</a:t>
            </a:r>
            <a:r>
              <a:rPr lang="en-US" altLang="zh-CN" smtClean="0"/>
              <a:t>X</a:t>
            </a:r>
          </a:p>
          <a:p>
            <a:pPr marL="285750" indent="-285750">
              <a:lnSpc>
                <a:spcPct val="150000"/>
              </a:lnSpc>
              <a:buFont typeface="Wingdings" panose="05000000000000000000" pitchFamily="2" charset="2"/>
              <a:buChar char="l"/>
            </a:pPr>
            <a:r>
              <a:rPr lang="zh-CN" altLang="en-US"/>
              <a:t>将</a:t>
            </a:r>
            <a:r>
              <a:rPr lang="en-US" altLang="zh-CN"/>
              <a:t>X</a:t>
            </a:r>
            <a:r>
              <a:rPr lang="zh-CN" altLang="en-US"/>
              <a:t>的每一行（代表一个属性字段）进行零均值化，即减去这一行的均</a:t>
            </a:r>
            <a:r>
              <a:rPr lang="zh-CN" altLang="en-US" smtClean="0"/>
              <a:t>值</a:t>
            </a:r>
            <a:endParaRPr lang="en-US" altLang="zh-CN" smtClean="0"/>
          </a:p>
          <a:p>
            <a:pPr marL="285750" indent="-285750">
              <a:lnSpc>
                <a:spcPct val="150000"/>
              </a:lnSpc>
              <a:buFont typeface="Wingdings" panose="05000000000000000000" pitchFamily="2" charset="2"/>
              <a:buChar char="l"/>
            </a:pPr>
            <a:r>
              <a:rPr lang="zh-CN" altLang="en-US"/>
              <a:t>求出协方差矩</a:t>
            </a:r>
            <a:r>
              <a:rPr lang="zh-CN" altLang="en-US" smtClean="0"/>
              <a:t>阵</a:t>
            </a:r>
            <a:endParaRPr lang="en-US" altLang="zh-CN" smtClean="0"/>
          </a:p>
          <a:p>
            <a:pPr marL="285750" indent="-285750">
              <a:lnSpc>
                <a:spcPct val="150000"/>
              </a:lnSpc>
              <a:buFont typeface="Wingdings" panose="05000000000000000000" pitchFamily="2" charset="2"/>
              <a:buChar char="l"/>
            </a:pPr>
            <a:r>
              <a:rPr lang="zh-CN" altLang="en-US"/>
              <a:t>求出协方差矩阵的特征值及对应的特征向</a:t>
            </a:r>
            <a:r>
              <a:rPr lang="zh-CN" altLang="en-US" smtClean="0"/>
              <a:t>量</a:t>
            </a:r>
            <a:endParaRPr lang="en-US" altLang="zh-CN" smtClean="0"/>
          </a:p>
          <a:p>
            <a:pPr marL="285750" indent="-285750">
              <a:lnSpc>
                <a:spcPct val="150000"/>
              </a:lnSpc>
              <a:buFont typeface="Wingdings" panose="05000000000000000000" pitchFamily="2" charset="2"/>
              <a:buChar char="l"/>
            </a:pPr>
            <a:r>
              <a:rPr lang="zh-CN" altLang="en-US"/>
              <a:t>将特征向量按对应特征值大小从上到下按行排列成矩阵，取前</a:t>
            </a:r>
            <a:r>
              <a:rPr lang="en-US" altLang="zh-CN"/>
              <a:t>k</a:t>
            </a:r>
            <a:r>
              <a:rPr lang="zh-CN" altLang="en-US"/>
              <a:t>行组成矩阵</a:t>
            </a:r>
            <a:r>
              <a:rPr lang="en-US" altLang="zh-CN" smtClean="0"/>
              <a:t>P</a:t>
            </a:r>
          </a:p>
          <a:p>
            <a:pPr marL="285750" indent="-285750">
              <a:lnSpc>
                <a:spcPct val="150000"/>
              </a:lnSpc>
              <a:buFont typeface="Wingdings" panose="05000000000000000000" pitchFamily="2" charset="2"/>
              <a:buChar char="l"/>
            </a:pPr>
            <a:r>
              <a:rPr lang="en-US" altLang="zh-CN"/>
              <a:t>Y=PX </a:t>
            </a:r>
            <a:r>
              <a:rPr lang="zh-CN" altLang="en-US"/>
              <a:t>即为降维到</a:t>
            </a:r>
            <a:r>
              <a:rPr lang="en-US" altLang="zh-CN"/>
              <a:t>k</a:t>
            </a:r>
            <a:r>
              <a:rPr lang="zh-CN" altLang="en-US"/>
              <a:t>维后的数据</a:t>
            </a:r>
          </a:p>
        </p:txBody>
      </p:sp>
      <p:sp>
        <p:nvSpPr>
          <p:cNvPr id="4" name="Rectangle 1"/>
          <p:cNvSpPr>
            <a:spLocks noChangeArrowheads="1"/>
          </p:cNvSpPr>
          <p:nvPr/>
        </p:nvSpPr>
        <p:spPr bwMode="auto">
          <a:xfrm>
            <a:off x="0" y="-2462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latin typeface="Arial" panose="020B0604020202020204" pitchFamily="34" charset="0"/>
              </a:rPr>
              <a:t/>
            </a:r>
            <a:br>
              <a:rPr kumimoji="0" lang="zh-CN" altLang="zh-CN" sz="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0709" y="2716038"/>
            <a:ext cx="1038370" cy="295316"/>
          </a:xfrm>
          <a:prstGeom prst="rect">
            <a:avLst/>
          </a:prstGeom>
        </p:spPr>
      </p:pic>
    </p:spTree>
    <p:extLst>
      <p:ext uri="{BB962C8B-B14F-4D97-AF65-F5344CB8AC3E}">
        <p14:creationId xmlns:p14="http://schemas.microsoft.com/office/powerpoint/2010/main" val="184862636"/>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6187639" y="3343275"/>
            <a:ext cx="177794" cy="177794"/>
          </a:xfrm>
          <a:prstGeom prst="ellipse">
            <a:avLst/>
          </a:prstGeom>
          <a:solidFill>
            <a:srgbClr val="0E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796585" y="2915885"/>
            <a:ext cx="4720501" cy="646331"/>
          </a:xfrm>
          <a:prstGeom prst="rect">
            <a:avLst/>
          </a:prstGeom>
          <a:noFill/>
        </p:spPr>
        <p:txBody>
          <a:bodyPr wrap="square" rtlCol="0">
            <a:spAutoFit/>
          </a:bodyPr>
          <a:lstStyle/>
          <a:p>
            <a:r>
              <a:rPr lang="en-US" altLang="zh-CN" sz="3600" spc="100" smtClean="0">
                <a:latin typeface="明兰" panose="02010600030101010101" pitchFamily="2" charset="-122"/>
                <a:ea typeface="明兰" panose="02010600030101010101" pitchFamily="2" charset="-122"/>
              </a:rPr>
              <a:t>PCA</a:t>
            </a:r>
            <a:r>
              <a:rPr lang="zh-CN" altLang="en-US" sz="3600" spc="100" smtClean="0">
                <a:latin typeface="明兰" panose="02010600030101010101" pitchFamily="2" charset="-122"/>
                <a:ea typeface="明兰" panose="02010600030101010101" pitchFamily="2" charset="-122"/>
              </a:rPr>
              <a:t>简介</a:t>
            </a:r>
            <a:endParaRPr lang="zh-CN" altLang="en-US" sz="3600" spc="100" dirty="0">
              <a:latin typeface="明兰" panose="02010600030101010101" pitchFamily="2" charset="-122"/>
              <a:ea typeface="明兰" panose="02010600030101010101" pitchFamily="2" charset="-122"/>
            </a:endParaRPr>
          </a:p>
        </p:txBody>
      </p:sp>
      <p:cxnSp>
        <p:nvCxnSpPr>
          <p:cNvPr id="14" name="直接连接符 13"/>
          <p:cNvCxnSpPr/>
          <p:nvPr/>
        </p:nvCxnSpPr>
        <p:spPr>
          <a:xfrm flipV="1">
            <a:off x="0" y="3432172"/>
            <a:ext cx="6187639" cy="4291"/>
          </a:xfrm>
          <a:prstGeom prst="line">
            <a:avLst/>
          </a:prstGeom>
          <a:ln w="25400">
            <a:solidFill>
              <a:srgbClr val="0E0E0E"/>
            </a:solidFil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2057454" y="2703348"/>
            <a:ext cx="3871464" cy="1366210"/>
            <a:chOff x="2057454" y="2646587"/>
            <a:chExt cx="3871464" cy="1366210"/>
          </a:xfrm>
        </p:grpSpPr>
        <p:sp>
          <p:nvSpPr>
            <p:cNvPr id="17" name="椭圆 16"/>
            <p:cNvSpPr/>
            <p:nvPr/>
          </p:nvSpPr>
          <p:spPr>
            <a:xfrm>
              <a:off x="2462789" y="2751713"/>
              <a:ext cx="90000" cy="90000"/>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585145" y="3115424"/>
              <a:ext cx="86727" cy="86727"/>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404884" y="3255982"/>
              <a:ext cx="83455" cy="83455"/>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570425" y="3641186"/>
              <a:ext cx="80182" cy="8018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595571" y="3274689"/>
              <a:ext cx="76909" cy="76909"/>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883199" y="3467720"/>
              <a:ext cx="45719" cy="45719"/>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201455" y="3552144"/>
              <a:ext cx="70364" cy="70364"/>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443111" y="3945706"/>
              <a:ext cx="67091" cy="67091"/>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椭圆 24"/>
            <p:cNvSpPr/>
            <p:nvPr/>
          </p:nvSpPr>
          <p:spPr>
            <a:xfrm>
              <a:off x="2057454" y="2646587"/>
              <a:ext cx="63818" cy="63818"/>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3089738" y="3647569"/>
              <a:ext cx="60545" cy="60545"/>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椭圆 26"/>
            <p:cNvSpPr/>
            <p:nvPr/>
          </p:nvSpPr>
          <p:spPr>
            <a:xfrm>
              <a:off x="2779641" y="3085530"/>
              <a:ext cx="57273" cy="57273"/>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971733" y="3576882"/>
              <a:ext cx="54000" cy="54000"/>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2662550" y="2972994"/>
            <a:ext cx="2720704" cy="871348"/>
            <a:chOff x="2133791" y="2806726"/>
            <a:chExt cx="3351856" cy="1073484"/>
          </a:xfrm>
        </p:grpSpPr>
        <p:sp>
          <p:nvSpPr>
            <p:cNvPr id="45" name="椭圆 44"/>
            <p:cNvSpPr/>
            <p:nvPr/>
          </p:nvSpPr>
          <p:spPr>
            <a:xfrm>
              <a:off x="2653368" y="2894140"/>
              <a:ext cx="53222" cy="53222"/>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810450" y="3115424"/>
              <a:ext cx="53222" cy="53222"/>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795058" y="3166540"/>
              <a:ext cx="53222" cy="53222"/>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672010" y="3635948"/>
              <a:ext cx="53222" cy="5322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5285021" y="3230316"/>
              <a:ext cx="53222" cy="53222"/>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432425" y="3479415"/>
              <a:ext cx="53222" cy="53222"/>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574638" y="3506114"/>
              <a:ext cx="53222" cy="53222"/>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419641" y="3826988"/>
              <a:ext cx="53222" cy="53222"/>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a:off x="2133791" y="2806726"/>
              <a:ext cx="53222" cy="53222"/>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061163" y="3609469"/>
              <a:ext cx="53222" cy="53222"/>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2810121" y="3085530"/>
              <a:ext cx="53222" cy="53222"/>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4971734" y="3614433"/>
              <a:ext cx="53222" cy="53222"/>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文本框 56"/>
          <p:cNvSpPr txBox="1"/>
          <p:nvPr/>
        </p:nvSpPr>
        <p:spPr>
          <a:xfrm>
            <a:off x="1306966" y="1782039"/>
            <a:ext cx="3522115" cy="1862048"/>
          </a:xfrm>
          <a:prstGeom prst="rect">
            <a:avLst/>
          </a:prstGeom>
          <a:noFill/>
        </p:spPr>
        <p:txBody>
          <a:bodyPr wrap="square" rtlCol="0">
            <a:spAutoFit/>
          </a:bodyPr>
          <a:lstStyle/>
          <a:p>
            <a:pPr algn="ctr"/>
            <a:r>
              <a:rPr lang="en-US" altLang="zh-CN" sz="6600" spc="100" dirty="0">
                <a:latin typeface="明兰" panose="02010600030101010101" pitchFamily="2" charset="-122"/>
                <a:ea typeface="明兰" panose="02010600030101010101" pitchFamily="2" charset="-122"/>
              </a:rPr>
              <a:t>Part </a:t>
            </a:r>
            <a:r>
              <a:rPr lang="en-US" altLang="zh-CN" sz="11500" spc="100" dirty="0">
                <a:latin typeface="明兰" panose="02010600030101010101" pitchFamily="2" charset="-122"/>
                <a:ea typeface="明兰" panose="02010600030101010101" pitchFamily="2" charset="-122"/>
              </a:rPr>
              <a:t>1</a:t>
            </a:r>
            <a:endParaRPr lang="zh-CN" altLang="en-US" sz="6600" spc="100" dirty="0">
              <a:latin typeface="明兰" panose="02010600030101010101" pitchFamily="2" charset="-122"/>
              <a:ea typeface="明兰" panose="02010600030101010101" pitchFamily="2" charset="-122"/>
            </a:endParaRPr>
          </a:p>
        </p:txBody>
      </p:sp>
    </p:spTree>
    <p:extLst>
      <p:ext uri="{BB962C8B-B14F-4D97-AF65-F5344CB8AC3E}">
        <p14:creationId xmlns:p14="http://schemas.microsoft.com/office/powerpoint/2010/main" val="1619888261"/>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椭圆 19"/>
          <p:cNvSpPr/>
          <p:nvPr/>
        </p:nvSpPr>
        <p:spPr>
          <a:xfrm>
            <a:off x="3208972" y="2164677"/>
            <a:ext cx="207933" cy="207933"/>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568847" y="1978808"/>
            <a:ext cx="5396083" cy="652484"/>
          </a:xfrm>
          <a:prstGeom prst="rect">
            <a:avLst/>
          </a:prstGeom>
        </p:spPr>
        <p:txBody>
          <a:bodyPr wrap="square" lIns="91438" tIns="45719" rIns="91438" bIns="45719">
            <a:spAutoFit/>
          </a:bodyPr>
          <a:lstStyle/>
          <a:p>
            <a:pPr>
              <a:lnSpc>
                <a:spcPct val="130000"/>
              </a:lnSpc>
            </a:pPr>
            <a:r>
              <a:rPr lang="en-US" altLang="zh-CN" sz="1400" smtClean="0">
                <a:latin typeface="微软雅黑 Light" panose="020B0502040204020203" pitchFamily="34" charset="-122"/>
                <a:ea typeface="微软雅黑 Light" panose="020B0502040204020203" pitchFamily="34" charset="-122"/>
              </a:rPr>
              <a:t>PCA</a:t>
            </a:r>
            <a:r>
              <a:rPr lang="zh-CN" altLang="en-US" sz="1400">
                <a:latin typeface="微软雅黑 Light" panose="020B0502040204020203" pitchFamily="34" charset="-122"/>
                <a:ea typeface="微软雅黑 Light" panose="020B0502040204020203" pitchFamily="34" charset="-122"/>
              </a:rPr>
              <a:t>也称为主成分分析</a:t>
            </a:r>
            <a:r>
              <a:rPr lang="en-US" altLang="zh-CN" sz="1400">
                <a:latin typeface="微软雅黑 Light" panose="020B0502040204020203" pitchFamily="34" charset="-122"/>
                <a:ea typeface="微软雅黑 Light" panose="020B0502040204020203" pitchFamily="34" charset="-122"/>
              </a:rPr>
              <a:t>(Principle Components Analysis)</a:t>
            </a:r>
            <a:r>
              <a:rPr lang="zh-CN" altLang="en-US" sz="1400">
                <a:latin typeface="微软雅黑 Light" panose="020B0502040204020203" pitchFamily="34" charset="-122"/>
                <a:ea typeface="微软雅黑 Light" panose="020B0502040204020203" pitchFamily="34" charset="-122"/>
              </a:rPr>
              <a:t>，是一种用于探索高维数据结构的技</a:t>
            </a:r>
            <a:r>
              <a:rPr lang="zh-CN" altLang="en-US" sz="1400" smtClean="0">
                <a:latin typeface="微软雅黑 Light" panose="020B0502040204020203" pitchFamily="34" charset="-122"/>
                <a:ea typeface="微软雅黑 Light" panose="020B0502040204020203" pitchFamily="34" charset="-122"/>
              </a:rPr>
              <a:t>术</a:t>
            </a:r>
            <a:r>
              <a:rPr lang="en-US" altLang="zh-CN" sz="1400" smtClean="0">
                <a:latin typeface="微软雅黑 Light" panose="020B0502040204020203" pitchFamily="34" charset="-122"/>
                <a:ea typeface="微软雅黑 Light" panose="020B0502040204020203" pitchFamily="34" charset="-122"/>
              </a:rPr>
              <a:t>.</a:t>
            </a:r>
            <a:endParaRPr lang="zh-CN" altLang="en-US" sz="1400" dirty="0">
              <a:latin typeface="微软雅黑 Light" panose="020B0502040204020203" pitchFamily="34" charset="-122"/>
              <a:ea typeface="微软雅黑 Light" panose="020B0502040204020203" pitchFamily="34" charset="-122"/>
            </a:endParaRPr>
          </a:p>
        </p:txBody>
      </p:sp>
      <p:sp>
        <p:nvSpPr>
          <p:cNvPr id="24" name="椭圆 23"/>
          <p:cNvSpPr/>
          <p:nvPr/>
        </p:nvSpPr>
        <p:spPr>
          <a:xfrm>
            <a:off x="3208972" y="3422369"/>
            <a:ext cx="207933" cy="207933"/>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568847" y="3236500"/>
            <a:ext cx="5396083" cy="652484"/>
          </a:xfrm>
          <a:prstGeom prst="rect">
            <a:avLst/>
          </a:prstGeom>
        </p:spPr>
        <p:txBody>
          <a:bodyPr wrap="square" lIns="91438" tIns="45719" rIns="91438" bIns="45719">
            <a:spAutoFit/>
          </a:bodyPr>
          <a:lstStyle/>
          <a:p>
            <a:pPr>
              <a:lnSpc>
                <a:spcPct val="130000"/>
              </a:lnSpc>
            </a:pPr>
            <a:r>
              <a:rPr lang="en-US" altLang="zh-CN" sz="1400" smtClean="0">
                <a:latin typeface="微软雅黑 Light" panose="020B0502040204020203" pitchFamily="34" charset="-122"/>
                <a:ea typeface="微软雅黑 Light" panose="020B0502040204020203" pitchFamily="34" charset="-122"/>
              </a:rPr>
              <a:t>PCA</a:t>
            </a:r>
            <a:r>
              <a:rPr lang="zh-CN" altLang="en-US" sz="1400">
                <a:latin typeface="微软雅黑 Light" panose="020B0502040204020203" pitchFamily="34" charset="-122"/>
                <a:ea typeface="微软雅黑 Light" panose="020B0502040204020203" pitchFamily="34" charset="-122"/>
              </a:rPr>
              <a:t>通常用于高维数据集的探索与可视化。还可以用于数据压缩，数据预处理等</a:t>
            </a:r>
            <a:r>
              <a:rPr lang="zh-CN" altLang="en-US" sz="1400" smtClean="0">
                <a:latin typeface="微软雅黑 Light" panose="020B0502040204020203" pitchFamily="34" charset="-122"/>
                <a:ea typeface="微软雅黑 Light" panose="020B0502040204020203" pitchFamily="34" charset="-122"/>
              </a:rPr>
              <a:t>。</a:t>
            </a:r>
            <a:endParaRPr lang="zh-CN" altLang="en-US" sz="1400">
              <a:latin typeface="微软雅黑 Light" panose="020B0502040204020203" pitchFamily="34" charset="-122"/>
              <a:ea typeface="微软雅黑 Light" panose="020B0502040204020203" pitchFamily="34" charset="-122"/>
            </a:endParaRPr>
          </a:p>
        </p:txBody>
      </p:sp>
      <p:sp>
        <p:nvSpPr>
          <p:cNvPr id="27" name="椭圆 26"/>
          <p:cNvSpPr/>
          <p:nvPr/>
        </p:nvSpPr>
        <p:spPr>
          <a:xfrm>
            <a:off x="3208972" y="4680060"/>
            <a:ext cx="207933" cy="207933"/>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3568847" y="4494191"/>
            <a:ext cx="5396083" cy="932561"/>
          </a:xfrm>
          <a:prstGeom prst="rect">
            <a:avLst/>
          </a:prstGeom>
        </p:spPr>
        <p:txBody>
          <a:bodyPr wrap="square" lIns="91438" tIns="45719" rIns="91438" bIns="45719">
            <a:spAutoFit/>
          </a:bodyPr>
          <a:lstStyle/>
          <a:p>
            <a:pPr>
              <a:lnSpc>
                <a:spcPct val="130000"/>
              </a:lnSpc>
            </a:pPr>
            <a:r>
              <a:rPr lang="en-US" altLang="zh-CN" sz="1400" smtClean="0">
                <a:latin typeface="微软雅黑 Light" panose="020B0502040204020203" pitchFamily="34" charset="-122"/>
                <a:ea typeface="微软雅黑 Light" panose="020B0502040204020203" pitchFamily="34" charset="-122"/>
              </a:rPr>
              <a:t>PCA</a:t>
            </a:r>
            <a:r>
              <a:rPr lang="zh-CN" altLang="en-US" sz="1400">
                <a:latin typeface="微软雅黑 Light" panose="020B0502040204020203" pitchFamily="34" charset="-122"/>
                <a:ea typeface="微软雅黑 Light" panose="020B0502040204020203" pitchFamily="34" charset="-122"/>
              </a:rPr>
              <a:t>可以把可能具有相关性的高维变量合成线性无关的低维变量，称为主成分</a:t>
            </a:r>
            <a:r>
              <a:rPr lang="en-US" altLang="zh-CN" sz="1400">
                <a:latin typeface="微软雅黑 Light" panose="020B0502040204020203" pitchFamily="34" charset="-122"/>
                <a:ea typeface="微软雅黑 Light" panose="020B0502040204020203" pitchFamily="34" charset="-122"/>
              </a:rPr>
              <a:t>(principal components)</a:t>
            </a:r>
            <a:r>
              <a:rPr lang="zh-CN" altLang="en-US" sz="1400">
                <a:latin typeface="微软雅黑 Light" panose="020B0502040204020203" pitchFamily="34" charset="-122"/>
                <a:ea typeface="微软雅黑 Light" panose="020B0502040204020203" pitchFamily="34" charset="-122"/>
              </a:rPr>
              <a:t>。新的低维数据集</a:t>
            </a:r>
            <a:r>
              <a:rPr lang="zh-CN" altLang="en-US" sz="1400" smtClean="0">
                <a:latin typeface="微软雅黑 Light" panose="020B0502040204020203" pitchFamily="34" charset="-122"/>
                <a:ea typeface="微软雅黑 Light" panose="020B0502040204020203" pitchFamily="34" charset="-122"/>
              </a:rPr>
              <a:t>会尽可</a:t>
            </a:r>
            <a:r>
              <a:rPr lang="zh-CN" altLang="en-US" sz="1400">
                <a:latin typeface="微软雅黑 Light" panose="020B0502040204020203" pitchFamily="34" charset="-122"/>
                <a:ea typeface="微软雅黑 Light" panose="020B0502040204020203" pitchFamily="34" charset="-122"/>
              </a:rPr>
              <a:t>能的保留原始数据的变量</a:t>
            </a:r>
            <a:r>
              <a:rPr lang="zh-CN" altLang="en-US" sz="1400" smtClean="0">
                <a:latin typeface="微软雅黑 Light" panose="020B0502040204020203" pitchFamily="34" charset="-122"/>
                <a:ea typeface="微软雅黑 Light" panose="020B0502040204020203" pitchFamily="34" charset="-122"/>
              </a:rPr>
              <a:t>。</a:t>
            </a:r>
            <a:endParaRPr lang="zh-CN" altLang="en-US" sz="1400">
              <a:latin typeface="微软雅黑 Light" panose="020B0502040204020203" pitchFamily="34" charset="-122"/>
              <a:ea typeface="微软雅黑 Light" panose="020B0502040204020203" pitchFamily="34" charset="-122"/>
            </a:endParaRPr>
          </a:p>
        </p:txBody>
      </p:sp>
      <p:sp>
        <p:nvSpPr>
          <p:cNvPr id="59" name="矩形 58">
            <a:extLst>
              <a:ext uri="{FF2B5EF4-FFF2-40B4-BE49-F238E27FC236}">
                <a16:creationId xmlns:a16="http://schemas.microsoft.com/office/drawing/2014/main" id="{BDEED6B3-A2A4-4CE6-9768-632AC7947D82}"/>
              </a:ext>
            </a:extLst>
          </p:cNvPr>
          <p:cNvSpPr/>
          <p:nvPr/>
        </p:nvSpPr>
        <p:spPr>
          <a:xfrm>
            <a:off x="954573" y="487478"/>
            <a:ext cx="1553630" cy="523220"/>
          </a:xfrm>
          <a:prstGeom prst="rect">
            <a:avLst/>
          </a:prstGeom>
        </p:spPr>
        <p:txBody>
          <a:bodyPr wrap="none">
            <a:spAutoFit/>
          </a:bodyPr>
          <a:lstStyle/>
          <a:p>
            <a:r>
              <a:rPr lang="en-US" altLang="zh-CN" sz="2800" smtClean="0"/>
              <a:t>PCA</a:t>
            </a:r>
            <a:r>
              <a:rPr lang="zh-CN" altLang="en-US" sz="2800" smtClean="0"/>
              <a:t>简介</a:t>
            </a:r>
            <a:endParaRPr lang="zh-CN" altLang="en-US" sz="2800" dirty="0"/>
          </a:p>
        </p:txBody>
      </p:sp>
    </p:spTree>
    <p:extLst>
      <p:ext uri="{BB962C8B-B14F-4D97-AF65-F5344CB8AC3E}">
        <p14:creationId xmlns:p14="http://schemas.microsoft.com/office/powerpoint/2010/main" val="1964716599"/>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4" grpId="0" animBg="1"/>
      <p:bldP spid="25" grpId="0"/>
      <p:bldP spid="27" grpId="0" animBg="1"/>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7A300C78-2589-4F09-B093-850A10B5F87D}"/>
              </a:ext>
            </a:extLst>
          </p:cNvPr>
          <p:cNvSpPr/>
          <p:nvPr/>
        </p:nvSpPr>
        <p:spPr>
          <a:xfrm>
            <a:off x="1004715" y="487478"/>
            <a:ext cx="1747594" cy="584775"/>
          </a:xfrm>
          <a:prstGeom prst="rect">
            <a:avLst/>
          </a:prstGeom>
        </p:spPr>
        <p:txBody>
          <a:bodyPr wrap="none">
            <a:spAutoFit/>
          </a:bodyPr>
          <a:lstStyle/>
          <a:p>
            <a:r>
              <a:rPr lang="en-US" altLang="zh-CN" sz="3200"/>
              <a:t>PCA</a:t>
            </a:r>
            <a:r>
              <a:rPr lang="zh-CN" altLang="en-US" sz="3200"/>
              <a:t>简介</a:t>
            </a:r>
            <a:endParaRPr lang="zh-CN" altLang="en-US" sz="3200" dirty="0"/>
          </a:p>
        </p:txBody>
      </p:sp>
      <p:pic>
        <p:nvPicPr>
          <p:cNvPr id="45" name="图片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5991" y="1366215"/>
            <a:ext cx="7174057" cy="1818474"/>
          </a:xfrm>
          <a:prstGeom prst="rect">
            <a:avLst/>
          </a:prstGeom>
        </p:spPr>
      </p:pic>
      <p:grpSp>
        <p:nvGrpSpPr>
          <p:cNvPr id="58" name="组合 57"/>
          <p:cNvGrpSpPr/>
          <p:nvPr/>
        </p:nvGrpSpPr>
        <p:grpSpPr>
          <a:xfrm flipV="1">
            <a:off x="748920" y="3466077"/>
            <a:ext cx="9859738" cy="45719"/>
            <a:chOff x="862209" y="5186847"/>
            <a:chExt cx="10453806" cy="72000"/>
          </a:xfrm>
        </p:grpSpPr>
        <p:cxnSp>
          <p:nvCxnSpPr>
            <p:cNvPr id="59" name="直接连接符 58"/>
            <p:cNvCxnSpPr/>
            <p:nvPr/>
          </p:nvCxnSpPr>
          <p:spPr>
            <a:xfrm>
              <a:off x="933177" y="5226056"/>
              <a:ext cx="10327006" cy="0"/>
            </a:xfrm>
            <a:prstGeom prst="line">
              <a:avLst/>
            </a:prstGeom>
            <a:ln>
              <a:solidFill>
                <a:schemeClr val="tx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grpSp>
          <p:nvGrpSpPr>
            <p:cNvPr id="60" name="组合 59"/>
            <p:cNvGrpSpPr/>
            <p:nvPr/>
          </p:nvGrpSpPr>
          <p:grpSpPr>
            <a:xfrm>
              <a:off x="862209" y="5186847"/>
              <a:ext cx="10453806" cy="72000"/>
              <a:chOff x="862209" y="5186847"/>
              <a:chExt cx="10453806" cy="72000"/>
            </a:xfrm>
          </p:grpSpPr>
          <p:sp>
            <p:nvSpPr>
              <p:cNvPr id="61" name="椭圆 60"/>
              <p:cNvSpPr/>
              <p:nvPr/>
            </p:nvSpPr>
            <p:spPr>
              <a:xfrm>
                <a:off x="862209" y="5186847"/>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1244015" y="5186847"/>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3" name="文本框 62"/>
          <p:cNvSpPr txBox="1"/>
          <p:nvPr/>
        </p:nvSpPr>
        <p:spPr>
          <a:xfrm>
            <a:off x="815855" y="3629927"/>
            <a:ext cx="9724895" cy="2085186"/>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第</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四张图</a:t>
            </a: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是打</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算放进目录的，水壶的高度，顶部，壶嘴和壶把都清晰可见。</a:t>
            </a:r>
          </a:p>
          <a:p>
            <a:pPr algn="just">
              <a:spcBef>
                <a:spcPct val="0"/>
              </a:spcBef>
            </a:pPr>
            <a:endPar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algn="just">
              <a:spcBef>
                <a:spcPct val="0"/>
              </a:spcBef>
            </a:pP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PCA</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的设计理念与此类似，它可以将高维数据集映射到低维空间的同时，尽可能的保留更多变量。</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PCA</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旋转数据集与其主成分对齐，将最多的变量保留到第一主成分</a:t>
            </a: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中</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a:t>
            </a:r>
            <a:endParaRPr kumimoji="1" lang="en-US" altLang="zh-CN" sz="1400" smtClean="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algn="just">
              <a:spcBef>
                <a:spcPct val="0"/>
              </a:spcBef>
            </a:pPr>
            <a:endParaRPr kumimoji="1" lang="en-US" altLang="zh-CN" sz="1400" smtClean="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当</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数据集不同维度上的方差分布不均匀的时候，</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PCA</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最有用。如果是一个球壳行数据集，</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PCA</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不能有效的发挥作用，因为各个方向上的方差都相</a:t>
            </a: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等。</a:t>
            </a:r>
            <a:endParaRPr kumimoji="1" lang="en-US" altLang="zh-CN" sz="1400" smtClean="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algn="just">
              <a:spcBef>
                <a:spcPct val="0"/>
              </a:spcBef>
            </a:pP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a:p>
            <a:pPr algn="just">
              <a:spcBef>
                <a:spcPct val="0"/>
              </a:spcBef>
            </a:pPr>
            <a:endParaRPr lang="en-US" altLang="zh-CN" sz="10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a:p>
            <a:pPr algn="just">
              <a:spcBef>
                <a:spcPct val="0"/>
              </a:spcBef>
            </a:pPr>
            <a:endParaRPr lang="en-US" altLang="zh-CN" sz="10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Tree>
    <p:extLst>
      <p:ext uri="{BB962C8B-B14F-4D97-AF65-F5344CB8AC3E}">
        <p14:creationId xmlns:p14="http://schemas.microsoft.com/office/powerpoint/2010/main" val="2242321284"/>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ppt_x"/>
                                          </p:val>
                                        </p:tav>
                                        <p:tav tm="100000">
                                          <p:val>
                                            <p:strVal val="#ppt_x"/>
                                          </p:val>
                                        </p:tav>
                                      </p:tavLst>
                                    </p:anim>
                                    <p:anim calcmode="lin" valueType="num">
                                      <p:cBhvr additive="base">
                                        <p:cTn id="8"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3"/>
                                        </p:tgtEl>
                                        <p:attrNameLst>
                                          <p:attrName>style.visibility</p:attrName>
                                        </p:attrNameLst>
                                      </p:cBhvr>
                                      <p:to>
                                        <p:strVal val="visible"/>
                                      </p:to>
                                    </p:set>
                                    <p:anim calcmode="lin" valueType="num">
                                      <p:cBhvr additive="base">
                                        <p:cTn id="13" dur="500" fill="hold"/>
                                        <p:tgtEl>
                                          <p:spTgt spid="63"/>
                                        </p:tgtEl>
                                        <p:attrNameLst>
                                          <p:attrName>ppt_x</p:attrName>
                                        </p:attrNameLst>
                                      </p:cBhvr>
                                      <p:tavLst>
                                        <p:tav tm="0">
                                          <p:val>
                                            <p:strVal val="#ppt_x"/>
                                          </p:val>
                                        </p:tav>
                                        <p:tav tm="100000">
                                          <p:val>
                                            <p:strVal val="#ppt_x"/>
                                          </p:val>
                                        </p:tav>
                                      </p:tavLst>
                                    </p:anim>
                                    <p:anim calcmode="lin" valueType="num">
                                      <p:cBhvr additive="base">
                                        <p:cTn id="14"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椭圆 19"/>
          <p:cNvSpPr/>
          <p:nvPr/>
        </p:nvSpPr>
        <p:spPr>
          <a:xfrm>
            <a:off x="3208972" y="2164677"/>
            <a:ext cx="207933" cy="207933"/>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416905" y="2042828"/>
            <a:ext cx="6699684" cy="2332944"/>
          </a:xfrm>
          <a:prstGeom prst="rect">
            <a:avLst/>
          </a:prstGeom>
        </p:spPr>
        <p:txBody>
          <a:bodyPr wrap="square" lIns="91438" tIns="45719" rIns="91438" bIns="45719">
            <a:spAutoFit/>
          </a:bodyPr>
          <a:lstStyle/>
          <a:p>
            <a:pPr>
              <a:lnSpc>
                <a:spcPct val="130000"/>
              </a:lnSpc>
            </a:pPr>
            <a:r>
              <a:rPr lang="en-US" altLang="zh-CN" sz="1400" smtClean="0">
                <a:latin typeface="微软雅黑 Light" panose="020B0502040204020203" pitchFamily="34" charset="-122"/>
                <a:ea typeface="微软雅黑 Light" panose="020B0502040204020203" pitchFamily="34" charset="-122"/>
              </a:rPr>
              <a:t>PCA</a:t>
            </a:r>
            <a:r>
              <a:rPr lang="zh-CN" altLang="en-US" sz="1400">
                <a:latin typeface="微软雅黑 Light" panose="020B0502040204020203" pitchFamily="34" charset="-122"/>
                <a:ea typeface="微软雅黑 Light" panose="020B0502040204020203" pitchFamily="34" charset="-122"/>
              </a:rPr>
              <a:t>对一个</a:t>
            </a:r>
            <a:r>
              <a:rPr lang="en-US" altLang="zh-CN" sz="1400">
                <a:latin typeface="微软雅黑 Light" panose="020B0502040204020203" pitchFamily="34" charset="-122"/>
                <a:ea typeface="微软雅黑 Light" panose="020B0502040204020203" pitchFamily="34" charset="-122"/>
              </a:rPr>
              <a:t>n*n</a:t>
            </a:r>
            <a:r>
              <a:rPr lang="zh-CN" altLang="en-US" sz="1400">
                <a:latin typeface="微软雅黑 Light" panose="020B0502040204020203" pitchFamily="34" charset="-122"/>
                <a:ea typeface="微软雅黑 Light" panose="020B0502040204020203" pitchFamily="34" charset="-122"/>
              </a:rPr>
              <a:t>的对称矩阵进行分解，我们可以求出它的特征值和特征向量，就会产生</a:t>
            </a:r>
            <a:r>
              <a:rPr lang="en-US" altLang="zh-CN" sz="1400">
                <a:latin typeface="微软雅黑 Light" panose="020B0502040204020203" pitchFamily="34" charset="-122"/>
                <a:ea typeface="微软雅黑 Light" panose="020B0502040204020203" pitchFamily="34" charset="-122"/>
              </a:rPr>
              <a:t>n</a:t>
            </a:r>
            <a:r>
              <a:rPr lang="zh-CN" altLang="en-US" sz="1400">
                <a:latin typeface="微软雅黑 Light" panose="020B0502040204020203" pitchFamily="34" charset="-122"/>
                <a:ea typeface="微软雅黑 Light" panose="020B0502040204020203" pitchFamily="34" charset="-122"/>
              </a:rPr>
              <a:t>个</a:t>
            </a:r>
            <a:r>
              <a:rPr lang="en-US" altLang="zh-CN" sz="1400">
                <a:latin typeface="微软雅黑 Light" panose="020B0502040204020203" pitchFamily="34" charset="-122"/>
                <a:ea typeface="微软雅黑 Light" panose="020B0502040204020203" pitchFamily="34" charset="-122"/>
              </a:rPr>
              <a:t>n</a:t>
            </a:r>
            <a:r>
              <a:rPr lang="zh-CN" altLang="en-US" sz="1400">
                <a:latin typeface="微软雅黑 Light" panose="020B0502040204020203" pitchFamily="34" charset="-122"/>
                <a:ea typeface="微软雅黑 Light" panose="020B0502040204020203" pitchFamily="34" charset="-122"/>
              </a:rPr>
              <a:t>维的</a:t>
            </a:r>
            <a:r>
              <a:rPr lang="zh-CN" altLang="en-US" sz="1400" b="1">
                <a:latin typeface="微软雅黑 Light" panose="020B0502040204020203" pitchFamily="34" charset="-122"/>
                <a:ea typeface="微软雅黑 Light" panose="020B0502040204020203" pitchFamily="34" charset="-122"/>
              </a:rPr>
              <a:t>正交基</a:t>
            </a:r>
            <a:r>
              <a:rPr lang="zh-CN" altLang="en-US" sz="1400">
                <a:latin typeface="微软雅黑 Light" panose="020B0502040204020203" pitchFamily="34" charset="-122"/>
                <a:ea typeface="微软雅黑 Light" panose="020B0502040204020203" pitchFamily="34" charset="-122"/>
              </a:rPr>
              <a:t>，每个正交基会对应一个特征值。然后把矩阵投影到这</a:t>
            </a:r>
            <a:r>
              <a:rPr lang="en-US" altLang="zh-CN" sz="1400">
                <a:latin typeface="微软雅黑 Light" panose="020B0502040204020203" pitchFamily="34" charset="-122"/>
                <a:ea typeface="微软雅黑 Light" panose="020B0502040204020203" pitchFamily="34" charset="-122"/>
              </a:rPr>
              <a:t>N</a:t>
            </a:r>
            <a:r>
              <a:rPr lang="zh-CN" altLang="en-US" sz="1400">
                <a:latin typeface="微软雅黑 Light" panose="020B0502040204020203" pitchFamily="34" charset="-122"/>
                <a:ea typeface="微软雅黑 Light" panose="020B0502040204020203" pitchFamily="34" charset="-122"/>
              </a:rPr>
              <a:t>个基上，此时特征值的模就表示矩阵在该基的投影长度。特征值越大，说明矩阵在对应的特征向量上的方差越大，样本点越离散，越容易区分，信息量也就越多。因此，特征值最大的对应的特征向量方向上所包含的信息量就越多，如果某几个特征值很小，那么就说明在该方向的信息量非常少，我们就可以删除小特征值对应方向的数据，只保留大特征值方向对应的数据，这样做以后数据量减小，但有用的信息量都保留下来</a:t>
            </a:r>
            <a:r>
              <a:rPr lang="zh-CN" altLang="en-US" sz="1400" smtClean="0">
                <a:latin typeface="微软雅黑 Light" panose="020B0502040204020203" pitchFamily="34" charset="-122"/>
                <a:ea typeface="微软雅黑 Light" panose="020B0502040204020203" pitchFamily="34" charset="-122"/>
              </a:rPr>
              <a:t>了</a:t>
            </a:r>
            <a:endParaRPr lang="en-US" altLang="zh-CN" sz="1400">
              <a:latin typeface="微软雅黑 Light" panose="020B0502040204020203" pitchFamily="34" charset="-122"/>
              <a:ea typeface="微软雅黑 Light" panose="020B0502040204020203" pitchFamily="34" charset="-122"/>
            </a:endParaRPr>
          </a:p>
        </p:txBody>
      </p:sp>
      <p:sp>
        <p:nvSpPr>
          <p:cNvPr id="59" name="矩形 58">
            <a:extLst>
              <a:ext uri="{FF2B5EF4-FFF2-40B4-BE49-F238E27FC236}">
                <a16:creationId xmlns:a16="http://schemas.microsoft.com/office/drawing/2014/main" id="{BDEED6B3-A2A4-4CE6-9768-632AC7947D82}"/>
              </a:ext>
            </a:extLst>
          </p:cNvPr>
          <p:cNvSpPr/>
          <p:nvPr/>
        </p:nvSpPr>
        <p:spPr>
          <a:xfrm>
            <a:off x="1004715" y="487478"/>
            <a:ext cx="1747594" cy="584775"/>
          </a:xfrm>
          <a:prstGeom prst="rect">
            <a:avLst/>
          </a:prstGeom>
        </p:spPr>
        <p:txBody>
          <a:bodyPr wrap="none">
            <a:spAutoFit/>
          </a:bodyPr>
          <a:lstStyle/>
          <a:p>
            <a:r>
              <a:rPr lang="en-US" altLang="zh-CN" sz="3200" smtClean="0"/>
              <a:t>PCA</a:t>
            </a:r>
            <a:r>
              <a:rPr lang="zh-CN" altLang="en-US" sz="3200" smtClean="0"/>
              <a:t>简介</a:t>
            </a:r>
            <a:endParaRPr lang="zh-CN" altLang="en-US" sz="3200" dirty="0"/>
          </a:p>
        </p:txBody>
      </p:sp>
    </p:spTree>
    <p:extLst>
      <p:ext uri="{BB962C8B-B14F-4D97-AF65-F5344CB8AC3E}">
        <p14:creationId xmlns:p14="http://schemas.microsoft.com/office/powerpoint/2010/main" val="387872168"/>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椭圆 9"/>
          <p:cNvSpPr/>
          <p:nvPr/>
        </p:nvSpPr>
        <p:spPr>
          <a:xfrm>
            <a:off x="6187639" y="3343275"/>
            <a:ext cx="177794" cy="177794"/>
          </a:xfrm>
          <a:prstGeom prst="ellipse">
            <a:avLst/>
          </a:prstGeom>
          <a:solidFill>
            <a:srgbClr val="0E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796585" y="2915885"/>
            <a:ext cx="4720501" cy="646331"/>
          </a:xfrm>
          <a:prstGeom prst="rect">
            <a:avLst/>
          </a:prstGeom>
          <a:noFill/>
        </p:spPr>
        <p:txBody>
          <a:bodyPr wrap="square" rtlCol="0">
            <a:spAutoFit/>
          </a:bodyPr>
          <a:lstStyle/>
          <a:p>
            <a:r>
              <a:rPr lang="zh-CN" altLang="en-US" sz="3600" spc="100" smtClean="0">
                <a:latin typeface="明兰" panose="02010600030101010101" pitchFamily="2" charset="-122"/>
                <a:ea typeface="明兰" panose="02010600030101010101" pitchFamily="2" charset="-122"/>
              </a:rPr>
              <a:t>向量的表示与基变换</a:t>
            </a:r>
            <a:endParaRPr lang="zh-CN" altLang="en-US" sz="3600" spc="100" dirty="0">
              <a:latin typeface="明兰" panose="02010600030101010101" pitchFamily="2" charset="-122"/>
              <a:ea typeface="明兰" panose="02010600030101010101" pitchFamily="2" charset="-122"/>
            </a:endParaRPr>
          </a:p>
        </p:txBody>
      </p:sp>
      <p:cxnSp>
        <p:nvCxnSpPr>
          <p:cNvPr id="14" name="直接连接符 13"/>
          <p:cNvCxnSpPr/>
          <p:nvPr/>
        </p:nvCxnSpPr>
        <p:spPr>
          <a:xfrm flipV="1">
            <a:off x="0" y="3432172"/>
            <a:ext cx="6187639" cy="4291"/>
          </a:xfrm>
          <a:prstGeom prst="line">
            <a:avLst/>
          </a:prstGeom>
          <a:ln w="25400">
            <a:solidFill>
              <a:srgbClr val="0E0E0E"/>
            </a:solidFil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2057454" y="2703348"/>
            <a:ext cx="3871464" cy="1366210"/>
            <a:chOff x="2057454" y="2646587"/>
            <a:chExt cx="3871464" cy="1366210"/>
          </a:xfrm>
        </p:grpSpPr>
        <p:sp>
          <p:nvSpPr>
            <p:cNvPr id="17" name="椭圆 16"/>
            <p:cNvSpPr/>
            <p:nvPr/>
          </p:nvSpPr>
          <p:spPr>
            <a:xfrm>
              <a:off x="2462789" y="2751713"/>
              <a:ext cx="90000" cy="90000"/>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585145" y="3115424"/>
              <a:ext cx="86727" cy="86727"/>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404884" y="3255982"/>
              <a:ext cx="83455" cy="83455"/>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570425" y="3641186"/>
              <a:ext cx="80182" cy="8018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595571" y="3274689"/>
              <a:ext cx="76909" cy="76909"/>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883199" y="3467720"/>
              <a:ext cx="45719" cy="45719"/>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201455" y="3552144"/>
              <a:ext cx="70364" cy="70364"/>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443111" y="3945706"/>
              <a:ext cx="67091" cy="67091"/>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椭圆 24"/>
            <p:cNvSpPr/>
            <p:nvPr/>
          </p:nvSpPr>
          <p:spPr>
            <a:xfrm>
              <a:off x="2057454" y="2646587"/>
              <a:ext cx="63818" cy="63818"/>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3089738" y="3647569"/>
              <a:ext cx="60545" cy="60545"/>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椭圆 26"/>
            <p:cNvSpPr/>
            <p:nvPr/>
          </p:nvSpPr>
          <p:spPr>
            <a:xfrm>
              <a:off x="2779641" y="3085530"/>
              <a:ext cx="57273" cy="57273"/>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971733" y="3576882"/>
              <a:ext cx="54000" cy="54000"/>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2662550" y="2972994"/>
            <a:ext cx="2720704" cy="871348"/>
            <a:chOff x="2133791" y="2806726"/>
            <a:chExt cx="3351856" cy="1073484"/>
          </a:xfrm>
        </p:grpSpPr>
        <p:sp>
          <p:nvSpPr>
            <p:cNvPr id="45" name="椭圆 44"/>
            <p:cNvSpPr/>
            <p:nvPr/>
          </p:nvSpPr>
          <p:spPr>
            <a:xfrm>
              <a:off x="2653368" y="2894140"/>
              <a:ext cx="53222" cy="53222"/>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810450" y="3115424"/>
              <a:ext cx="53222" cy="53222"/>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795058" y="3166540"/>
              <a:ext cx="53222" cy="53222"/>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672010" y="3635948"/>
              <a:ext cx="53222" cy="5322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5285021" y="3230316"/>
              <a:ext cx="53222" cy="53222"/>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432425" y="3479415"/>
              <a:ext cx="53222" cy="53222"/>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574638" y="3506114"/>
              <a:ext cx="53222" cy="53222"/>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419641" y="3826988"/>
              <a:ext cx="53222" cy="53222"/>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a:off x="2133791" y="2806726"/>
              <a:ext cx="53222" cy="53222"/>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061163" y="3609469"/>
              <a:ext cx="53222" cy="53222"/>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2810121" y="3085530"/>
              <a:ext cx="53222" cy="53222"/>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4971734" y="3614433"/>
              <a:ext cx="53222" cy="53222"/>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文本框 56"/>
          <p:cNvSpPr txBox="1"/>
          <p:nvPr/>
        </p:nvSpPr>
        <p:spPr>
          <a:xfrm>
            <a:off x="1306966" y="1782039"/>
            <a:ext cx="3522115" cy="2877711"/>
          </a:xfrm>
          <a:prstGeom prst="rect">
            <a:avLst/>
          </a:prstGeom>
          <a:noFill/>
        </p:spPr>
        <p:txBody>
          <a:bodyPr wrap="square" rtlCol="0">
            <a:spAutoFit/>
          </a:bodyPr>
          <a:lstStyle/>
          <a:p>
            <a:pPr algn="ctr"/>
            <a:r>
              <a:rPr lang="en-US" altLang="zh-CN" sz="6600" spc="100">
                <a:latin typeface="明兰" panose="02010600030101010101" pitchFamily="2" charset="-122"/>
                <a:ea typeface="明兰" panose="02010600030101010101" pitchFamily="2" charset="-122"/>
              </a:rPr>
              <a:t>Part </a:t>
            </a:r>
            <a:r>
              <a:rPr lang="en-US" altLang="zh-CN" sz="11500" spc="100" dirty="0">
                <a:latin typeface="明兰" panose="02010600030101010101" pitchFamily="2" charset="-122"/>
                <a:ea typeface="明兰" panose="02010600030101010101" pitchFamily="2" charset="-122"/>
              </a:rPr>
              <a:t>2</a:t>
            </a:r>
            <a:endParaRPr lang="zh-CN" altLang="en-US" sz="6600" spc="100" dirty="0">
              <a:latin typeface="明兰" panose="02010600030101010101" pitchFamily="2" charset="-122"/>
              <a:ea typeface="明兰" panose="02010600030101010101" pitchFamily="2" charset="-122"/>
            </a:endParaRPr>
          </a:p>
        </p:txBody>
      </p:sp>
    </p:spTree>
    <p:extLst>
      <p:ext uri="{BB962C8B-B14F-4D97-AF65-F5344CB8AC3E}">
        <p14:creationId xmlns:p14="http://schemas.microsoft.com/office/powerpoint/2010/main" val="1750730002"/>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7A300C78-2589-4F09-B093-850A10B5F87D}"/>
              </a:ext>
            </a:extLst>
          </p:cNvPr>
          <p:cNvSpPr/>
          <p:nvPr/>
        </p:nvSpPr>
        <p:spPr>
          <a:xfrm>
            <a:off x="1004715" y="487478"/>
            <a:ext cx="1980029" cy="523220"/>
          </a:xfrm>
          <a:prstGeom prst="rect">
            <a:avLst/>
          </a:prstGeom>
        </p:spPr>
        <p:txBody>
          <a:bodyPr wrap="none">
            <a:spAutoFit/>
          </a:bodyPr>
          <a:lstStyle/>
          <a:p>
            <a:r>
              <a:rPr lang="zh-CN" altLang="en-US" sz="2800" smtClean="0"/>
              <a:t>内积与投影</a:t>
            </a:r>
            <a:endParaRPr lang="zh-CN" altLang="en-US" sz="2800" dirty="0"/>
          </a:p>
        </p:txBody>
      </p:sp>
      <p:sp>
        <p:nvSpPr>
          <p:cNvPr id="63" name="文本框 62"/>
          <p:cNvSpPr txBox="1"/>
          <p:nvPr/>
        </p:nvSpPr>
        <p:spPr>
          <a:xfrm>
            <a:off x="5177462" y="1859030"/>
            <a:ext cx="5366459" cy="307777"/>
          </a:xfrm>
          <a:prstGeom prst="rect">
            <a:avLst/>
          </a:prstGeom>
          <a:noFill/>
        </p:spPr>
        <p:txBody>
          <a:bodyPr wrap="square" rtlCol="0">
            <a:spAutoFit/>
          </a:bodyPr>
          <a:lstStyle/>
          <a:p>
            <a:pPr algn="just">
              <a:spcBef>
                <a:spcPct val="0"/>
              </a:spcBef>
            </a:pPr>
            <a:r>
              <a:rPr kumimoji="1" lang="en-US" altLang="zh-CN"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n</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维向量可以等价表示为</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n</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维空间中的一条从原点发射的有向线段</a:t>
            </a:r>
            <a:r>
              <a:rPr kumimoji="1" lang="zh-CN" altLang="en-US" sz="1050" smtClean="0">
                <a:solidFill>
                  <a:schemeClr val="tx1">
                    <a:lumMod val="75000"/>
                    <a:lumOff val="25000"/>
                  </a:schemeClr>
                </a:solidFill>
                <a:latin typeface="思源黑体 CN Light" panose="020B0300000000000000" pitchFamily="34" charset="-122"/>
                <a:ea typeface="思源黑体 CN Light" panose="020B0300000000000000" pitchFamily="34" charset="-122"/>
              </a:rPr>
              <a:t>。</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3371" y="1160715"/>
            <a:ext cx="4925112" cy="409632"/>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8103" y="1649188"/>
            <a:ext cx="3539859" cy="3676007"/>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3795" y="2455490"/>
            <a:ext cx="1733792" cy="400106"/>
          </a:xfrm>
          <a:prstGeom prst="rect">
            <a:avLst/>
          </a:prstGeom>
        </p:spPr>
      </p:pic>
      <p:sp>
        <p:nvSpPr>
          <p:cNvPr id="13" name="文本框 12"/>
          <p:cNvSpPr txBox="1"/>
          <p:nvPr/>
        </p:nvSpPr>
        <p:spPr>
          <a:xfrm>
            <a:off x="5177461" y="3144279"/>
            <a:ext cx="5366459" cy="523220"/>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也</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就是说，设向量</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B</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的模为</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1</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，则</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A</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与</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B</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的内积值等于</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A</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向</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B</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所在直线投影的矢量长度</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Tree>
    <p:extLst>
      <p:ext uri="{BB962C8B-B14F-4D97-AF65-F5344CB8AC3E}">
        <p14:creationId xmlns:p14="http://schemas.microsoft.com/office/powerpoint/2010/main" val="3421542614"/>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ppt_x"/>
                                          </p:val>
                                        </p:tav>
                                        <p:tav tm="100000">
                                          <p:val>
                                            <p:strVal val="#ppt_x"/>
                                          </p:val>
                                        </p:tav>
                                      </p:tavLst>
                                    </p:anim>
                                    <p:anim calcmode="lin" valueType="num">
                                      <p:cBhvr additive="base">
                                        <p:cTn id="8"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7A300C78-2589-4F09-B093-850A10B5F87D}"/>
              </a:ext>
            </a:extLst>
          </p:cNvPr>
          <p:cNvSpPr/>
          <p:nvPr/>
        </p:nvSpPr>
        <p:spPr>
          <a:xfrm>
            <a:off x="1004715" y="487478"/>
            <a:ext cx="543739" cy="523220"/>
          </a:xfrm>
          <a:prstGeom prst="rect">
            <a:avLst/>
          </a:prstGeom>
        </p:spPr>
        <p:txBody>
          <a:bodyPr wrap="none">
            <a:spAutoFit/>
          </a:bodyPr>
          <a:lstStyle/>
          <a:p>
            <a:r>
              <a:rPr lang="zh-CN" altLang="en-US" sz="2800" smtClean="0"/>
              <a:t>基</a:t>
            </a:r>
            <a:endParaRPr lang="zh-CN" altLang="en-US" sz="2800" dirty="0"/>
          </a:p>
        </p:txBody>
      </p:sp>
      <p:sp>
        <p:nvSpPr>
          <p:cNvPr id="63" name="文本框 62"/>
          <p:cNvSpPr txBox="1"/>
          <p:nvPr/>
        </p:nvSpPr>
        <p:spPr>
          <a:xfrm>
            <a:off x="5242198" y="1502982"/>
            <a:ext cx="5366459" cy="1384995"/>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一</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个</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(3,2)</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本身是不能够精确表示一个向量的。我们仔细看一下，这里的</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3</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实际表示的是向量在</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x</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轴上的投影值是</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3</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，在</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y</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轴上的投影值是</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2</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。也就是说我们其实隐式引入了一个定义：以</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x</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轴和</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y</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轴上正方向长度为</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1</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的向量为标准。那么一个向量</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(3,2)</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实际是说在</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x</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轴投影为</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3</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而</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y</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轴的投影为</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2</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。注意投影是一个矢量，所以可以为负。更正式的说，向量</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(x,y)</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实际上表示线性组合：</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
        <p:nvSpPr>
          <p:cNvPr id="13" name="文本框 12"/>
          <p:cNvSpPr txBox="1"/>
          <p:nvPr/>
        </p:nvSpPr>
        <p:spPr>
          <a:xfrm>
            <a:off x="5242196" y="3513609"/>
            <a:ext cx="5366459" cy="523220"/>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要</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准确描述向量，首先要确定一组基，然后给出在基所在的各个直线上的投影</a:t>
            </a: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值。</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451" y="1408016"/>
            <a:ext cx="3685471" cy="3590668"/>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0924" y="2991214"/>
            <a:ext cx="1629002" cy="419158"/>
          </a:xfrm>
          <a:prstGeom prst="rect">
            <a:avLst/>
          </a:prstGeom>
        </p:spPr>
      </p:pic>
    </p:spTree>
    <p:extLst>
      <p:ext uri="{BB962C8B-B14F-4D97-AF65-F5344CB8AC3E}">
        <p14:creationId xmlns:p14="http://schemas.microsoft.com/office/powerpoint/2010/main" val="646794981"/>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ppt_x"/>
                                          </p:val>
                                        </p:tav>
                                        <p:tav tm="100000">
                                          <p:val>
                                            <p:strVal val="#ppt_x"/>
                                          </p:val>
                                        </p:tav>
                                      </p:tavLst>
                                    </p:anim>
                                    <p:anim calcmode="lin" valueType="num">
                                      <p:cBhvr additive="base">
                                        <p:cTn id="8"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7A300C78-2589-4F09-B093-850A10B5F87D}"/>
              </a:ext>
            </a:extLst>
          </p:cNvPr>
          <p:cNvSpPr/>
          <p:nvPr/>
        </p:nvSpPr>
        <p:spPr>
          <a:xfrm>
            <a:off x="1004715" y="487478"/>
            <a:ext cx="3416320" cy="523220"/>
          </a:xfrm>
          <a:prstGeom prst="rect">
            <a:avLst/>
          </a:prstGeom>
        </p:spPr>
        <p:txBody>
          <a:bodyPr wrap="none">
            <a:spAutoFit/>
          </a:bodyPr>
          <a:lstStyle/>
          <a:p>
            <a:r>
              <a:rPr lang="zh-CN" altLang="en-US" sz="2800"/>
              <a:t>选用其他的矢量做基</a:t>
            </a:r>
            <a:endParaRPr lang="zh-CN" altLang="en-US" sz="2800" dirty="0"/>
          </a:p>
        </p:txBody>
      </p:sp>
      <p:sp>
        <p:nvSpPr>
          <p:cNvPr id="63" name="文本框 62"/>
          <p:cNvSpPr txBox="1"/>
          <p:nvPr/>
        </p:nvSpPr>
        <p:spPr>
          <a:xfrm>
            <a:off x="5298841" y="1691765"/>
            <a:ext cx="5366459" cy="738664"/>
          </a:xfrm>
          <a:prstGeom prst="rect">
            <a:avLst/>
          </a:prstGeom>
          <a:noFill/>
        </p:spPr>
        <p:txBody>
          <a:bodyPr wrap="square" rtlCol="0">
            <a:spAutoFit/>
          </a:bodyPr>
          <a:lstStyle/>
          <a:p>
            <a:pPr algn="just">
              <a:spcBef>
                <a:spcPct val="0"/>
              </a:spcBef>
            </a:pP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一般来说，我们希望基的模是</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1</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，因为从内积的意义可以看到，如果基的模是</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1</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，那么就可以方便的用向量点乘基而直接获得其在新基上的坐标了</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
        <p:nvSpPr>
          <p:cNvPr id="13" name="文本框 12"/>
          <p:cNvSpPr txBox="1"/>
          <p:nvPr/>
        </p:nvSpPr>
        <p:spPr>
          <a:xfrm>
            <a:off x="5298840" y="2627304"/>
            <a:ext cx="5366459" cy="738664"/>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我</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们想获得</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(3,2)</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在新基上的坐标，即在两个方向上的投影矢量值，那么根据内积的几何意义，我们只要分别计算</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(3,2)</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和两个基的内积，不难得到新的坐</a:t>
            </a: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标。</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848" y="1618407"/>
            <a:ext cx="3828244" cy="3802933"/>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5173" y="3362790"/>
            <a:ext cx="1733792" cy="400106"/>
          </a:xfrm>
          <a:prstGeom prst="rect">
            <a:avLst/>
          </a:prstGeom>
        </p:spPr>
      </p:pic>
    </p:spTree>
    <p:extLst>
      <p:ext uri="{BB962C8B-B14F-4D97-AF65-F5344CB8AC3E}">
        <p14:creationId xmlns:p14="http://schemas.microsoft.com/office/powerpoint/2010/main" val="3905387374"/>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ppt_x"/>
                                          </p:val>
                                        </p:tav>
                                        <p:tav tm="100000">
                                          <p:val>
                                            <p:strVal val="#ppt_x"/>
                                          </p:val>
                                        </p:tav>
                                      </p:tavLst>
                                    </p:anim>
                                    <p:anim calcmode="lin" valueType="num">
                                      <p:cBhvr additive="base">
                                        <p:cTn id="8"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13" grpId="0"/>
    </p:bldLst>
  </p:timing>
</p:sld>
</file>

<file path=ppt/theme/theme1.xml><?xml version="1.0" encoding="utf-8"?>
<a:theme xmlns:a="http://schemas.openxmlformats.org/drawingml/2006/main" name="千图海量PPT模板www.58pic.com​​">
  <a:themeElements>
    <a:clrScheme name="自定义 247">
      <a:dk1>
        <a:sysClr val="windowText" lastClr="000000"/>
      </a:dk1>
      <a:lt1>
        <a:sysClr val="window" lastClr="FFFFFF"/>
      </a:lt1>
      <a:dk2>
        <a:srgbClr val="44546A"/>
      </a:dk2>
      <a:lt2>
        <a:srgbClr val="E7E6E6"/>
      </a:lt2>
      <a:accent1>
        <a:srgbClr val="525252"/>
      </a:accent1>
      <a:accent2>
        <a:srgbClr val="525252"/>
      </a:accent2>
      <a:accent3>
        <a:srgbClr val="525252"/>
      </a:accent3>
      <a:accent4>
        <a:srgbClr val="525252"/>
      </a:accent4>
      <a:accent5>
        <a:srgbClr val="525252"/>
      </a:accent5>
      <a:accent6>
        <a:srgbClr val="525252"/>
      </a:accent6>
      <a:hlink>
        <a:srgbClr val="525252"/>
      </a:hlink>
      <a:folHlink>
        <a:srgbClr val="52525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3175">
          <a:solidFill>
            <a:srgbClr val="7F7F7F"/>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7734</TotalTime>
  <Words>2185</Words>
  <Application>Microsoft Office PowerPoint</Application>
  <PresentationFormat>宽屏</PresentationFormat>
  <Paragraphs>62</Paragraphs>
  <Slides>18</Slides>
  <Notes>3</Notes>
  <HiddenSlides>1</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Open Sans</vt:lpstr>
      <vt:lpstr>等线</vt:lpstr>
      <vt:lpstr>等线 Light</vt:lpstr>
      <vt:lpstr>明兰</vt:lpstr>
      <vt:lpstr>思源黑体 CN Light</vt:lpstr>
      <vt:lpstr>微软雅黑 Light</vt:lpstr>
      <vt:lpstr>Arial</vt:lpstr>
      <vt:lpstr>Wingdings</vt:lpstr>
      <vt:lpstr>千图海量PPT模板www.58pic.com​​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description>http://www.ypppt.com/</dc:description>
  <cp:lastModifiedBy>HA sq</cp:lastModifiedBy>
  <cp:revision>205</cp:revision>
  <dcterms:created xsi:type="dcterms:W3CDTF">2017-05-16T12:45:30Z</dcterms:created>
  <dcterms:modified xsi:type="dcterms:W3CDTF">2019-11-13T02:09:07Z</dcterms:modified>
</cp:coreProperties>
</file>