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0" r:id="rId3"/>
    <p:sldId id="259" r:id="rId4"/>
    <p:sldId id="258" r:id="rId5"/>
    <p:sldId id="261" r:id="rId6"/>
    <p:sldId id="262" r:id="rId7"/>
    <p:sldId id="263" r:id="rId8"/>
    <p:sldId id="264"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E861A4-441E-4592-937A-BD01AAC2E537}" type="datetimeFigureOut">
              <a:rPr lang="zh-CN" altLang="en-US" smtClean="0"/>
              <a:t>2012-12-25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36AFB5-7935-4DF6-86D0-BF23E4D6B302}" type="slidenum">
              <a:rPr lang="zh-CN" altLang="en-US" smtClean="0"/>
              <a:t>‹#›</a:t>
            </a:fld>
            <a:endParaRPr lang="zh-CN" altLang="en-US"/>
          </a:p>
        </p:txBody>
      </p:sp>
    </p:spTree>
    <p:extLst>
      <p:ext uri="{BB962C8B-B14F-4D97-AF65-F5344CB8AC3E}">
        <p14:creationId xmlns:p14="http://schemas.microsoft.com/office/powerpoint/2010/main" val="1557403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36AFB5-7935-4DF6-86D0-BF23E4D6B302}" type="slidenum">
              <a:rPr lang="zh-CN" altLang="en-US" smtClean="0"/>
              <a:t>6</a:t>
            </a:fld>
            <a:endParaRPr lang="zh-CN" altLang="en-US"/>
          </a:p>
        </p:txBody>
      </p:sp>
    </p:spTree>
    <p:extLst>
      <p:ext uri="{BB962C8B-B14F-4D97-AF65-F5344CB8AC3E}">
        <p14:creationId xmlns:p14="http://schemas.microsoft.com/office/powerpoint/2010/main" val="2316679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36AFB5-7935-4DF6-86D0-BF23E4D6B302}" type="slidenum">
              <a:rPr lang="zh-CN" altLang="en-US" smtClean="0"/>
              <a:t>7</a:t>
            </a:fld>
            <a:endParaRPr lang="zh-CN" altLang="en-US"/>
          </a:p>
        </p:txBody>
      </p:sp>
    </p:spTree>
    <p:extLst>
      <p:ext uri="{BB962C8B-B14F-4D97-AF65-F5344CB8AC3E}">
        <p14:creationId xmlns:p14="http://schemas.microsoft.com/office/powerpoint/2010/main" val="4000596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36AFB5-7935-4DF6-86D0-BF23E4D6B302}" type="slidenum">
              <a:rPr lang="zh-CN" altLang="en-US" smtClean="0"/>
              <a:t>8</a:t>
            </a:fld>
            <a:endParaRPr lang="zh-CN" altLang="en-US"/>
          </a:p>
        </p:txBody>
      </p:sp>
    </p:spTree>
    <p:extLst>
      <p:ext uri="{BB962C8B-B14F-4D97-AF65-F5344CB8AC3E}">
        <p14:creationId xmlns:p14="http://schemas.microsoft.com/office/powerpoint/2010/main" val="1202131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0891D5D7-8DE2-40A2-943D-3819C803D5FE}" type="datetimeFigureOut">
              <a:rPr lang="zh-CN" altLang="en-US" smtClean="0"/>
              <a:t>2012-12-25</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315403F9-4AB8-48E4-9B21-AB04677A93A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0891D5D7-8DE2-40A2-943D-3819C803D5FE}" type="datetimeFigureOut">
              <a:rPr lang="zh-CN" altLang="en-US" smtClean="0"/>
              <a:t>2012-12-25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315403F9-4AB8-48E4-9B21-AB04677A93A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0891D5D7-8DE2-40A2-943D-3819C803D5FE}" type="datetimeFigureOut">
              <a:rPr lang="zh-CN" altLang="en-US" smtClean="0"/>
              <a:t>2012-12-25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315403F9-4AB8-48E4-9B21-AB04677A93A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0891D5D7-8DE2-40A2-943D-3819C803D5FE}" type="datetimeFigureOut">
              <a:rPr lang="zh-CN" altLang="en-US" smtClean="0"/>
              <a:t>2012-12-25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315403F9-4AB8-48E4-9B21-AB04677A93A0}" type="slidenum">
              <a:rPr lang="zh-CN" altLang="en-US" smtClean="0"/>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0891D5D7-8DE2-40A2-943D-3819C803D5FE}" type="datetimeFigureOut">
              <a:rPr lang="zh-CN" altLang="en-US" smtClean="0"/>
              <a:t>2012-12-25</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315403F9-4AB8-48E4-9B21-AB04677A93A0}"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0891D5D7-8DE2-40A2-943D-3819C803D5FE}" type="datetimeFigureOut">
              <a:rPr lang="zh-CN" altLang="en-US" smtClean="0"/>
              <a:t>2012-12-25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315403F9-4AB8-48E4-9B21-AB04677A93A0}" type="slidenum">
              <a:rPr lang="zh-CN" altLang="en-US" smtClean="0"/>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0891D5D7-8DE2-40A2-943D-3819C803D5FE}" type="datetimeFigureOut">
              <a:rPr lang="zh-CN" altLang="en-US" smtClean="0"/>
              <a:t>2012-12-25</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315403F9-4AB8-48E4-9B21-AB04677A93A0}"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0891D5D7-8DE2-40A2-943D-3819C803D5FE}" type="datetimeFigureOut">
              <a:rPr lang="zh-CN" altLang="en-US" smtClean="0"/>
              <a:t>2012-12-25</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315403F9-4AB8-48E4-9B21-AB04677A93A0}" type="slidenum">
              <a:rPr lang="zh-CN" altLang="en-US" smtClean="0"/>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0891D5D7-8DE2-40A2-943D-3819C803D5FE}" type="datetimeFigureOut">
              <a:rPr lang="zh-CN" altLang="en-US" smtClean="0"/>
              <a:t>2012-12-25</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315403F9-4AB8-48E4-9B21-AB04677A93A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0891D5D7-8DE2-40A2-943D-3819C803D5FE}" type="datetimeFigureOut">
              <a:rPr lang="zh-CN" altLang="en-US" smtClean="0"/>
              <a:t>2012-12-25</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315403F9-4AB8-48E4-9B21-AB04677A93A0}"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0891D5D7-8DE2-40A2-943D-3819C803D5FE}" type="datetimeFigureOut">
              <a:rPr lang="zh-CN" altLang="en-US" smtClean="0"/>
              <a:t>2012-12-25</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315403F9-4AB8-48E4-9B21-AB04677A93A0}"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891D5D7-8DE2-40A2-943D-3819C803D5FE}" type="datetimeFigureOut">
              <a:rPr lang="zh-CN" altLang="en-US" smtClean="0"/>
              <a:t>2012-12-25</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15403F9-4AB8-48E4-9B21-AB04677A93A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79712" y="1052736"/>
            <a:ext cx="4824536" cy="1665530"/>
          </a:xfrm>
        </p:spPr>
        <p:txBody>
          <a:bodyPr>
            <a:noAutofit/>
          </a:bodyPr>
          <a:lstStyle/>
          <a:p>
            <a:r>
              <a:rPr lang="zh-CN" altLang="en-US" sz="7200" dirty="0" smtClean="0"/>
              <a:t>核密度估计</a:t>
            </a:r>
            <a:endParaRPr lang="zh-CN" altLang="en-US" sz="7200" dirty="0"/>
          </a:p>
        </p:txBody>
      </p:sp>
      <p:sp>
        <p:nvSpPr>
          <p:cNvPr id="3" name="副标题 2"/>
          <p:cNvSpPr>
            <a:spLocks noGrp="1"/>
          </p:cNvSpPr>
          <p:nvPr>
            <p:ph type="subTitle" idx="1"/>
          </p:nvPr>
        </p:nvSpPr>
        <p:spPr>
          <a:xfrm>
            <a:off x="6121896" y="3212976"/>
            <a:ext cx="3022104" cy="1185545"/>
          </a:xfrm>
        </p:spPr>
        <p:txBody>
          <a:bodyPr>
            <a:normAutofit/>
          </a:bodyPr>
          <a:lstStyle/>
          <a:p>
            <a:pPr algn="ctr"/>
            <a:r>
              <a:rPr lang="zh-CN" altLang="en-US" sz="3200" dirty="0" smtClean="0"/>
              <a:t>罗新  </a:t>
            </a:r>
            <a:endParaRPr lang="en-US" altLang="zh-CN" sz="3200" dirty="0"/>
          </a:p>
          <a:p>
            <a:pPr algn="ctr"/>
            <a:r>
              <a:rPr lang="en-US" altLang="zh-CN" sz="3200" dirty="0" smtClean="0"/>
              <a:t>1232739</a:t>
            </a:r>
            <a:endParaRPr lang="zh-CN" altLang="en-US" sz="3200" dirty="0"/>
          </a:p>
        </p:txBody>
      </p:sp>
    </p:spTree>
    <p:extLst>
      <p:ext uri="{BB962C8B-B14F-4D97-AF65-F5344CB8AC3E}">
        <p14:creationId xmlns:p14="http://schemas.microsoft.com/office/powerpoint/2010/main" val="36101271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536" y="1481328"/>
            <a:ext cx="8748464" cy="4179920"/>
          </a:xfrm>
        </p:spPr>
        <p:txBody>
          <a:bodyPr>
            <a:normAutofit/>
          </a:bodyPr>
          <a:lstStyle/>
          <a:p>
            <a:pPr marL="109728" indent="0">
              <a:buNone/>
            </a:pPr>
            <a:r>
              <a:rPr lang="en-US" altLang="zh-CN" sz="3200" dirty="0" smtClean="0"/>
              <a:t>     </a:t>
            </a:r>
            <a:r>
              <a:rPr lang="zh-CN" altLang="zh-CN" sz="3200" dirty="0" smtClean="0"/>
              <a:t>密度估计</a:t>
            </a:r>
            <a:r>
              <a:rPr lang="zh-CN" altLang="zh-CN" sz="3200" dirty="0"/>
              <a:t>算法大体分为三类</a:t>
            </a:r>
            <a:r>
              <a:rPr lang="zh-CN" altLang="en-US" sz="3200" dirty="0"/>
              <a:t>：</a:t>
            </a:r>
            <a:r>
              <a:rPr lang="zh-CN" altLang="zh-CN" sz="3200" dirty="0"/>
              <a:t>参数方法</a:t>
            </a:r>
            <a:r>
              <a:rPr lang="zh-CN" altLang="en-US" sz="3200" dirty="0"/>
              <a:t>，</a:t>
            </a:r>
            <a:r>
              <a:rPr lang="zh-CN" altLang="zh-CN" sz="3200" dirty="0"/>
              <a:t>半</a:t>
            </a:r>
            <a:r>
              <a:rPr lang="zh-CN" altLang="zh-CN" sz="3200" dirty="0" smtClean="0"/>
              <a:t>参数方法</a:t>
            </a:r>
            <a:r>
              <a:rPr lang="zh-CN" altLang="zh-CN" sz="3200" dirty="0"/>
              <a:t>和非参数方法。</a:t>
            </a:r>
            <a:endParaRPr lang="en-US" altLang="zh-CN" sz="3200" dirty="0"/>
          </a:p>
          <a:p>
            <a:pPr marL="109728" indent="0">
              <a:buNone/>
            </a:pPr>
            <a:r>
              <a:rPr lang="en-US" altLang="zh-CN" sz="3200" dirty="0"/>
              <a:t> </a:t>
            </a:r>
            <a:r>
              <a:rPr lang="en-US" altLang="zh-CN" sz="3200" dirty="0" smtClean="0"/>
              <a:t>    </a:t>
            </a:r>
            <a:r>
              <a:rPr lang="zh-CN" altLang="en-US" sz="3200" dirty="0" smtClean="0"/>
              <a:t>核密度估计是在概率论中</a:t>
            </a:r>
            <a:r>
              <a:rPr lang="zh-CN" altLang="en-US" sz="3200" dirty="0"/>
              <a:t>用来估计未知的密度函数，属于非参数检验方法之一，由</a:t>
            </a:r>
            <a:r>
              <a:rPr lang="en-US" altLang="zh-CN" sz="3200" dirty="0"/>
              <a:t>Rosenblatt (1955)</a:t>
            </a:r>
            <a:r>
              <a:rPr lang="zh-CN" altLang="en-US" sz="3200" dirty="0"/>
              <a:t>和</a:t>
            </a:r>
            <a:r>
              <a:rPr lang="en-US" altLang="zh-CN" sz="3200" dirty="0" smtClean="0"/>
              <a:t>Emanuel </a:t>
            </a:r>
            <a:r>
              <a:rPr lang="en-US" altLang="zh-CN" sz="3200" dirty="0" err="1" smtClean="0"/>
              <a:t>Parzen</a:t>
            </a:r>
            <a:r>
              <a:rPr lang="en-US" altLang="zh-CN" sz="3200" dirty="0" smtClean="0"/>
              <a:t>(1962</a:t>
            </a:r>
            <a:r>
              <a:rPr lang="en-US" altLang="zh-CN" sz="3200" dirty="0"/>
              <a:t>)</a:t>
            </a:r>
            <a:r>
              <a:rPr lang="zh-CN" altLang="en-US" sz="3200" dirty="0"/>
              <a:t>提出，又名</a:t>
            </a:r>
            <a:r>
              <a:rPr lang="en-US" altLang="zh-CN" sz="3200" dirty="0" err="1"/>
              <a:t>Parzen</a:t>
            </a:r>
            <a:r>
              <a:rPr lang="zh-CN" altLang="en-US" sz="3200" dirty="0"/>
              <a:t>窗（</a:t>
            </a:r>
            <a:r>
              <a:rPr lang="en-US" altLang="zh-CN" sz="3200" dirty="0" err="1"/>
              <a:t>Parzen</a:t>
            </a:r>
            <a:r>
              <a:rPr lang="en-US" altLang="zh-CN" sz="3200" dirty="0"/>
              <a:t> window</a:t>
            </a:r>
            <a:r>
              <a:rPr lang="zh-CN" altLang="en-US" sz="3200" dirty="0"/>
              <a:t>）。</a:t>
            </a:r>
          </a:p>
        </p:txBody>
      </p:sp>
      <p:sp>
        <p:nvSpPr>
          <p:cNvPr id="3" name="标题 2"/>
          <p:cNvSpPr>
            <a:spLocks noGrp="1"/>
          </p:cNvSpPr>
          <p:nvPr>
            <p:ph type="title"/>
          </p:nvPr>
        </p:nvSpPr>
        <p:spPr/>
        <p:txBody>
          <a:bodyPr/>
          <a:lstStyle/>
          <a:p>
            <a:r>
              <a:rPr lang="zh-CN" altLang="zh-CN" sz="4400" dirty="0">
                <a:effectLst/>
              </a:rPr>
              <a:t>核密度估计简介</a:t>
            </a:r>
            <a:endParaRPr lang="zh-CN" altLang="en-US" dirty="0"/>
          </a:p>
        </p:txBody>
      </p:sp>
    </p:spTree>
    <p:extLst>
      <p:ext uri="{BB962C8B-B14F-4D97-AF65-F5344CB8AC3E}">
        <p14:creationId xmlns:p14="http://schemas.microsoft.com/office/powerpoint/2010/main" val="2736882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196752"/>
            <a:ext cx="8507288" cy="5112568"/>
          </a:xfrm>
        </p:spPr>
        <p:txBody>
          <a:bodyPr>
            <a:noAutofit/>
          </a:bodyPr>
          <a:lstStyle/>
          <a:p>
            <a:pPr marL="109728" indent="0">
              <a:buNone/>
            </a:pPr>
            <a:r>
              <a:rPr lang="zh-CN" altLang="en-US" sz="3300" dirty="0" smtClean="0"/>
              <a:t>      由于</a:t>
            </a:r>
            <a:r>
              <a:rPr lang="zh-CN" altLang="en-US" sz="3300" dirty="0"/>
              <a:t>在众多的实际问题当中，我们对于未知概率密度函数的信息一无所知，所以，有参估计方法以及半参估计方法不适用于这些问题的求解。</a:t>
            </a:r>
            <a:r>
              <a:rPr lang="zh-CN" altLang="en-US" sz="3300" dirty="0" smtClean="0"/>
              <a:t>因此</a:t>
            </a:r>
            <a:r>
              <a:rPr lang="zh-CN" altLang="zh-CN" sz="3300" dirty="0" smtClean="0"/>
              <a:t>核</a:t>
            </a:r>
            <a:r>
              <a:rPr lang="zh-CN" altLang="zh-CN" sz="3300" dirty="0"/>
              <a:t>密度估计算法是当前最有效和应用最广泛的一种非参数密度估计算法</a:t>
            </a:r>
            <a:r>
              <a:rPr lang="zh-CN" altLang="en-US" sz="3300" dirty="0" smtClean="0"/>
              <a:t>。</a:t>
            </a:r>
            <a:endParaRPr lang="en-US" altLang="zh-CN" sz="3300" dirty="0" smtClean="0"/>
          </a:p>
          <a:p>
            <a:pPr marL="109728" indent="0">
              <a:buNone/>
            </a:pPr>
            <a:r>
              <a:rPr lang="zh-CN" altLang="en-US" sz="3300" dirty="0" smtClean="0"/>
              <a:t>     在</a:t>
            </a:r>
            <a:r>
              <a:rPr lang="zh-CN" altLang="en-US" sz="3300" dirty="0"/>
              <a:t>使用核方法进行概率密度函数</a:t>
            </a:r>
            <a:r>
              <a:rPr lang="zh-CN" altLang="en-US" sz="3300" dirty="0" smtClean="0"/>
              <a:t>估计</a:t>
            </a:r>
            <a:r>
              <a:rPr lang="zh-CN" altLang="en-US" sz="3300" dirty="0"/>
              <a:t>时，关键的问题在于</a:t>
            </a:r>
            <a:r>
              <a:rPr lang="zh-CN" altLang="en-US" sz="3300" b="1" dirty="0" smtClean="0">
                <a:solidFill>
                  <a:schemeClr val="accent2">
                    <a:lumMod val="75000"/>
                  </a:schemeClr>
                </a:solidFill>
              </a:rPr>
              <a:t>核函数以及</a:t>
            </a:r>
            <a:r>
              <a:rPr lang="zh-CN" altLang="en-US" sz="3300" b="1" dirty="0">
                <a:solidFill>
                  <a:schemeClr val="accent2">
                    <a:lumMod val="75000"/>
                  </a:schemeClr>
                </a:solidFill>
              </a:rPr>
              <a:t>窗口宽度的</a:t>
            </a:r>
            <a:r>
              <a:rPr lang="zh-CN" altLang="en-US" sz="3300" b="1" dirty="0" smtClean="0">
                <a:solidFill>
                  <a:schemeClr val="accent2">
                    <a:lumMod val="75000"/>
                  </a:schemeClr>
                </a:solidFill>
              </a:rPr>
              <a:t>确定。</a:t>
            </a:r>
            <a:endParaRPr lang="zh-CN" altLang="en-US" sz="3300" b="1" dirty="0">
              <a:solidFill>
                <a:schemeClr val="accent2">
                  <a:lumMod val="75000"/>
                </a:schemeClr>
              </a:solidFill>
            </a:endParaRPr>
          </a:p>
        </p:txBody>
      </p:sp>
      <p:sp>
        <p:nvSpPr>
          <p:cNvPr id="3" name="标题 2"/>
          <p:cNvSpPr>
            <a:spLocks noGrp="1"/>
          </p:cNvSpPr>
          <p:nvPr>
            <p:ph type="title"/>
          </p:nvPr>
        </p:nvSpPr>
        <p:spPr>
          <a:xfrm>
            <a:off x="467544" y="548680"/>
            <a:ext cx="4608512" cy="936104"/>
          </a:xfrm>
        </p:spPr>
        <p:txBody>
          <a:bodyPr>
            <a:normAutofit fontScale="90000"/>
          </a:bodyPr>
          <a:lstStyle/>
          <a:p>
            <a:r>
              <a:rPr lang="zh-CN" altLang="zh-CN" sz="4400" dirty="0">
                <a:effectLst/>
              </a:rPr>
              <a:t>核</a:t>
            </a:r>
            <a:r>
              <a:rPr lang="zh-CN" altLang="zh-CN" sz="4400" dirty="0" smtClean="0">
                <a:effectLst/>
              </a:rPr>
              <a:t>密度估计</a:t>
            </a:r>
            <a:r>
              <a:rPr lang="zh-CN" altLang="en-US" sz="4400" dirty="0" smtClean="0">
                <a:effectLst/>
              </a:rPr>
              <a:t>简介</a:t>
            </a:r>
            <a:r>
              <a:rPr lang="zh-CN" altLang="zh-CN" dirty="0">
                <a:effectLst/>
              </a:rPr>
              <a:t/>
            </a:r>
            <a:br>
              <a:rPr lang="zh-CN" altLang="zh-CN" dirty="0">
                <a:effectLst/>
              </a:rPr>
            </a:br>
            <a:endParaRPr lang="zh-CN" altLang="en-US" dirty="0"/>
          </a:p>
        </p:txBody>
      </p:sp>
    </p:spTree>
    <p:extLst>
      <p:ext uri="{BB962C8B-B14F-4D97-AF65-F5344CB8AC3E}">
        <p14:creationId xmlns:p14="http://schemas.microsoft.com/office/powerpoint/2010/main" val="1075230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0" y="1340768"/>
                <a:ext cx="8966405" cy="4464496"/>
              </a:xfrm>
            </p:spPr>
            <p:txBody>
              <a:bodyPr>
                <a:normAutofit/>
              </a:bodyPr>
              <a:lstStyle/>
              <a:p>
                <a:pPr marL="109728" indent="0">
                  <a:buNone/>
                </a:pPr>
                <a:r>
                  <a:rPr lang="en-US" altLang="zh-CN" dirty="0" smtClean="0"/>
                  <a:t>    </a:t>
                </a:r>
                <a:r>
                  <a:rPr lang="zh-CN" altLang="zh-CN" sz="3200" dirty="0"/>
                  <a:t>设</a:t>
                </a:r>
                <a:r>
                  <a:rPr lang="en-US" altLang="zh-CN" sz="3200" dirty="0"/>
                  <a:t> X1, X2, …, </a:t>
                </a:r>
                <a:r>
                  <a:rPr lang="en-US" altLang="zh-CN" sz="3200" dirty="0" err="1"/>
                  <a:t>Xn</a:t>
                </a:r>
                <a:r>
                  <a:rPr lang="zh-CN" altLang="zh-CN" sz="3200" dirty="0"/>
                  <a:t>为单元变量</a:t>
                </a:r>
                <a:r>
                  <a:rPr lang="en-US" altLang="zh-CN" sz="3200" dirty="0"/>
                  <a:t> X </a:t>
                </a:r>
                <a:r>
                  <a:rPr lang="zh-CN" altLang="zh-CN" sz="3200" dirty="0"/>
                  <a:t>的独立同分布的一个样本</a:t>
                </a:r>
                <a:r>
                  <a:rPr lang="en-US" altLang="zh-CN" sz="3200" dirty="0"/>
                  <a:t>, </a:t>
                </a:r>
                <a:r>
                  <a:rPr lang="zh-CN" altLang="zh-CN" sz="3200" dirty="0"/>
                  <a:t>则</a:t>
                </a:r>
                <a:r>
                  <a:rPr lang="en-US" altLang="zh-CN" sz="3200" dirty="0"/>
                  <a:t> X </a:t>
                </a:r>
                <a:r>
                  <a:rPr lang="zh-CN" altLang="zh-CN" sz="3200" dirty="0"/>
                  <a:t>所</a:t>
                </a:r>
                <a:r>
                  <a:rPr lang="zh-CN" altLang="zh-CN" sz="3200" dirty="0" smtClean="0"/>
                  <a:t>服从分布</a:t>
                </a:r>
                <a:r>
                  <a:rPr lang="zh-CN" altLang="zh-CN" sz="3200" dirty="0"/>
                  <a:t>的密度函数</a:t>
                </a:r>
                <a:r>
                  <a:rPr lang="en-US" altLang="zh-CN" sz="3200" dirty="0"/>
                  <a:t> f( X) </a:t>
                </a:r>
                <a:r>
                  <a:rPr lang="zh-CN" altLang="zh-CN" sz="3200" dirty="0"/>
                  <a:t>的核密度估计为</a:t>
                </a:r>
                <a:r>
                  <a:rPr lang="en-US" altLang="zh-CN" sz="3200" dirty="0"/>
                  <a:t>:</a:t>
                </a:r>
                <a:endParaRPr lang="zh-CN" altLang="zh-CN" sz="3200" dirty="0"/>
              </a:p>
              <a:p>
                <a:pPr marL="109728" indent="0">
                  <a:buNone/>
                </a:pPr>
                <a14:m>
                  <m:oMathPara xmlns:m="http://schemas.openxmlformats.org/officeDocument/2006/math">
                    <m:oMathParaPr>
                      <m:jc m:val="centerGroup"/>
                    </m:oMathParaPr>
                    <m:oMath xmlns:m="http://schemas.openxmlformats.org/officeDocument/2006/math">
                      <m:r>
                        <m:rPr>
                          <m:sty m:val="p"/>
                        </m:rPr>
                        <a:rPr lang="en-US" altLang="zh-CN" sz="3200">
                          <a:latin typeface="Cambria Math"/>
                        </a:rPr>
                        <m:t>f</m:t>
                      </m:r>
                      <m:r>
                        <a:rPr lang="en-US" altLang="zh-CN" sz="3200">
                          <a:latin typeface="Cambria Math"/>
                        </a:rPr>
                        <m:t>(</m:t>
                      </m:r>
                      <m:r>
                        <m:rPr>
                          <m:sty m:val="p"/>
                        </m:rPr>
                        <a:rPr lang="en-US" altLang="zh-CN" sz="3200">
                          <a:latin typeface="Cambria Math"/>
                        </a:rPr>
                        <m:t>X</m:t>
                      </m:r>
                      <m:r>
                        <a:rPr lang="en-US" altLang="zh-CN" sz="3200">
                          <a:latin typeface="Cambria Math"/>
                        </a:rPr>
                        <m:t>)=</m:t>
                      </m:r>
                      <m:f>
                        <m:fPr>
                          <m:ctrlPr>
                            <a:rPr lang="zh-CN" altLang="zh-CN" sz="3200" i="1">
                              <a:latin typeface="Cambria Math"/>
                            </a:rPr>
                          </m:ctrlPr>
                        </m:fPr>
                        <m:num>
                          <m:r>
                            <a:rPr lang="en-US" altLang="zh-CN" sz="3200" i="1">
                              <a:latin typeface="Cambria Math"/>
                            </a:rPr>
                            <m:t>1</m:t>
                          </m:r>
                        </m:num>
                        <m:den>
                          <m:r>
                            <a:rPr lang="en-US" altLang="zh-CN" sz="3200" i="1">
                              <a:latin typeface="Cambria Math"/>
                            </a:rPr>
                            <m:t>𝑛</m:t>
                          </m:r>
                        </m:den>
                      </m:f>
                      <m:nary>
                        <m:naryPr>
                          <m:chr m:val="∑"/>
                          <m:limLoc m:val="undOvr"/>
                          <m:ctrlPr>
                            <a:rPr lang="zh-CN" altLang="zh-CN" sz="3200" i="1">
                              <a:latin typeface="Cambria Math"/>
                            </a:rPr>
                          </m:ctrlPr>
                        </m:naryPr>
                        <m:sub>
                          <m:r>
                            <a:rPr lang="en-US" altLang="zh-CN" sz="3200" i="1">
                              <a:latin typeface="Cambria Math"/>
                            </a:rPr>
                            <m:t>𝑗</m:t>
                          </m:r>
                          <m:r>
                            <a:rPr lang="en-US" altLang="zh-CN" sz="3200" i="1">
                              <a:latin typeface="Cambria Math"/>
                            </a:rPr>
                            <m:t>=1</m:t>
                          </m:r>
                        </m:sub>
                        <m:sup>
                          <m:r>
                            <a:rPr lang="en-US" altLang="zh-CN" sz="3200" i="1">
                              <a:latin typeface="Cambria Math"/>
                            </a:rPr>
                            <m:t>𝑛</m:t>
                          </m:r>
                        </m:sup>
                        <m:e>
                          <m:f>
                            <m:fPr>
                              <m:ctrlPr>
                                <a:rPr lang="en-US" altLang="zh-CN" sz="3200" i="1" smtClean="0">
                                  <a:latin typeface="Cambria Math"/>
                                </a:rPr>
                              </m:ctrlPr>
                            </m:fPr>
                            <m:num>
                              <m:r>
                                <a:rPr lang="en-US" altLang="zh-CN" sz="3200" b="0" i="1" smtClean="0">
                                  <a:latin typeface="Cambria Math"/>
                                </a:rPr>
                                <m:t>1</m:t>
                              </m:r>
                            </m:num>
                            <m:den>
                              <m:r>
                                <a:rPr lang="en-US" altLang="zh-CN" sz="3200" b="0" i="1" smtClean="0">
                                  <a:latin typeface="Cambria Math"/>
                                </a:rPr>
                                <m:t>h</m:t>
                              </m:r>
                            </m:den>
                          </m:f>
                          <m:r>
                            <a:rPr lang="en-US" altLang="zh-CN" sz="3200" i="1">
                              <a:latin typeface="Cambria Math"/>
                            </a:rPr>
                            <m:t>𝐾</m:t>
                          </m:r>
                          <m:r>
                            <a:rPr lang="en-US" altLang="zh-CN" sz="3200" i="1">
                              <a:latin typeface="Cambria Math"/>
                            </a:rPr>
                            <m:t>(</m:t>
                          </m:r>
                          <m:f>
                            <m:fPr>
                              <m:ctrlPr>
                                <a:rPr lang="zh-CN" altLang="zh-CN" sz="3200" i="1">
                                  <a:latin typeface="Cambria Math"/>
                                </a:rPr>
                              </m:ctrlPr>
                            </m:fPr>
                            <m:num>
                              <m:r>
                                <a:rPr lang="en-US" altLang="zh-CN" sz="3200" i="1">
                                  <a:latin typeface="Cambria Math"/>
                                </a:rPr>
                                <m:t>𝑋</m:t>
                              </m:r>
                              <m:r>
                                <a:rPr lang="en-US" altLang="zh-CN" sz="3200" i="1">
                                  <a:latin typeface="Cambria Math"/>
                                </a:rPr>
                                <m:t>−</m:t>
                              </m:r>
                              <m:sSub>
                                <m:sSubPr>
                                  <m:ctrlPr>
                                    <a:rPr lang="zh-CN" altLang="zh-CN" sz="3200" i="1">
                                      <a:latin typeface="Cambria Math"/>
                                    </a:rPr>
                                  </m:ctrlPr>
                                </m:sSubPr>
                                <m:e>
                                  <m:r>
                                    <a:rPr lang="en-US" altLang="zh-CN" sz="3200" i="1">
                                      <a:latin typeface="Cambria Math"/>
                                    </a:rPr>
                                    <m:t>𝑋</m:t>
                                  </m:r>
                                </m:e>
                                <m:sub>
                                  <m:r>
                                    <a:rPr lang="en-US" altLang="zh-CN" sz="3200" b="0" i="1" smtClean="0">
                                      <a:latin typeface="Cambria Math"/>
                                    </a:rPr>
                                    <m:t>𝑖</m:t>
                                  </m:r>
                                </m:sub>
                              </m:sSub>
                            </m:num>
                            <m:den>
                              <m:r>
                                <a:rPr lang="en-US" altLang="zh-CN" sz="3200" i="1">
                                  <a:latin typeface="Cambria Math"/>
                                </a:rPr>
                                <m:t>h</m:t>
                              </m:r>
                            </m:den>
                          </m:f>
                          <m:r>
                            <a:rPr lang="en-US" altLang="zh-CN" sz="3200" i="1">
                              <a:latin typeface="Cambria Math"/>
                            </a:rPr>
                            <m:t>)</m:t>
                          </m:r>
                        </m:e>
                      </m:nary>
                    </m:oMath>
                  </m:oMathPara>
                </a14:m>
                <a:endParaRPr lang="en-US" altLang="zh-CN" sz="3200" dirty="0" smtClean="0"/>
              </a:p>
              <a:p>
                <a:pPr marL="109728" indent="0">
                  <a:buNone/>
                </a:pPr>
                <a:r>
                  <a:rPr lang="zh-CN" altLang="en-US" sz="3200" dirty="0" smtClean="0"/>
                  <a:t>其中，</a:t>
                </a:r>
                <a:r>
                  <a:rPr lang="en-US" altLang="zh-CN" sz="3200" dirty="0" smtClean="0"/>
                  <a:t>K</a:t>
                </a:r>
                <a:r>
                  <a:rPr lang="zh-CN" altLang="en-US" sz="3200" dirty="0" smtClean="0"/>
                  <a:t>（</a:t>
                </a:r>
                <a:r>
                  <a:rPr lang="en-US" altLang="zh-CN" sz="3200" dirty="0" smtClean="0"/>
                  <a:t>u</a:t>
                </a:r>
                <a:r>
                  <a:rPr lang="zh-CN" altLang="en-US" sz="3200" dirty="0" smtClean="0"/>
                  <a:t>）为</a:t>
                </a:r>
                <a:r>
                  <a:rPr lang="zh-CN" altLang="en-US" sz="3200" dirty="0" smtClean="0"/>
                  <a:t>核函数，</a:t>
                </a:r>
                <a:r>
                  <a:rPr lang="en-US" altLang="zh-CN" sz="3200" dirty="0" smtClean="0"/>
                  <a:t>h</a:t>
                </a:r>
                <a:r>
                  <a:rPr lang="zh-CN" altLang="en-US" sz="3200" dirty="0" smtClean="0"/>
                  <a:t>为窗口宽度。</a:t>
                </a:r>
                <a:endParaRPr lang="en-US" altLang="zh-CN" sz="3200" dirty="0" smtClean="0"/>
              </a:p>
              <a:p>
                <a:pPr marL="109728" indent="0">
                  <a:buNone/>
                </a:pPr>
                <a:endParaRPr lang="zh-CN" altLang="zh-CN" dirty="0"/>
              </a:p>
              <a:p>
                <a:pPr marL="109728" indent="0">
                  <a:buNone/>
                </a:pPr>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0" y="1340768"/>
                <a:ext cx="8966405" cy="4464496"/>
              </a:xfrm>
              <a:blipFill rotWithShape="1">
                <a:blip r:embed="rId2"/>
                <a:stretch>
                  <a:fillRect l="-476" t="-3005" r="-1632"/>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sz="4000" dirty="0" smtClean="0">
                <a:effectLst/>
              </a:rPr>
              <a:t>一维</a:t>
            </a:r>
            <a:r>
              <a:rPr lang="zh-CN" altLang="zh-CN" sz="4000" dirty="0" smtClean="0">
                <a:effectLst/>
              </a:rPr>
              <a:t>核密度</a:t>
            </a:r>
            <a:r>
              <a:rPr lang="zh-CN" altLang="en-US" sz="4000" dirty="0" smtClean="0">
                <a:effectLst/>
              </a:rPr>
              <a:t>估计</a:t>
            </a:r>
            <a:endParaRPr lang="zh-CN" altLang="en-US" dirty="0"/>
          </a:p>
        </p:txBody>
      </p:sp>
    </p:spTree>
    <p:extLst>
      <p:ext uri="{BB962C8B-B14F-4D97-AF65-F5344CB8AC3E}">
        <p14:creationId xmlns:p14="http://schemas.microsoft.com/office/powerpoint/2010/main" val="3283443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normAutofit/>
              </a:bodyPr>
              <a:lstStyle/>
              <a:p>
                <a:pPr marL="109728" indent="0">
                  <a:buNone/>
                </a:pPr>
                <a:r>
                  <a:rPr lang="zh-CN" altLang="en-US" sz="3200" dirty="0" smtClean="0"/>
                  <a:t> </a:t>
                </a:r>
                <a:r>
                  <a:rPr lang="zh-CN" altLang="en-US" sz="3200" dirty="0" smtClean="0"/>
                  <a:t>   </a:t>
                </a:r>
                <a:r>
                  <a:rPr lang="zh-CN" altLang="en-US" sz="3200" dirty="0" smtClean="0"/>
                  <a:t> 在一维核密度的基础上，可推出二维核密度估计计算公式。数据</a:t>
                </a:r>
                <a:r>
                  <a:rPr lang="en-US" altLang="zh-CN" sz="3200" dirty="0" smtClean="0"/>
                  <a:t>data=</a:t>
                </a:r>
                <a:r>
                  <a:rPr lang="zh-CN" altLang="en-US" sz="3200" dirty="0" smtClean="0"/>
                  <a:t>（</a:t>
                </a:r>
                <a:r>
                  <a:rPr lang="en-US" altLang="zh-CN" sz="3200" dirty="0" smtClean="0"/>
                  <a:t>x</a:t>
                </a:r>
                <a:r>
                  <a:rPr lang="zh-CN" altLang="en-US" sz="3200" dirty="0" smtClean="0"/>
                  <a:t>，</a:t>
                </a:r>
                <a:r>
                  <a:rPr lang="en-US" altLang="zh-CN" sz="3200" dirty="0" smtClean="0"/>
                  <a:t>y</a:t>
                </a:r>
                <a:r>
                  <a:rPr lang="zh-CN" altLang="en-US" sz="3200" dirty="0" smtClean="0"/>
                  <a:t>），令</a:t>
                </a:r>
                <a:r>
                  <a:rPr lang="en-US" altLang="zh-CN" sz="3200" dirty="0" smtClean="0"/>
                  <a:t>h=</a:t>
                </a:r>
                <a:r>
                  <a:rPr lang="zh-CN" altLang="en-US" sz="3200" dirty="0" smtClean="0"/>
                  <a:t>（</a:t>
                </a:r>
                <a14:m>
                  <m:oMath xmlns:m="http://schemas.openxmlformats.org/officeDocument/2006/math">
                    <m:sSub>
                      <m:sSubPr>
                        <m:ctrlPr>
                          <a:rPr lang="en-US" altLang="zh-CN" sz="3200" i="1" smtClean="0">
                            <a:latin typeface="Cambria Math"/>
                          </a:rPr>
                        </m:ctrlPr>
                      </m:sSubPr>
                      <m:e>
                        <m:r>
                          <a:rPr lang="en-US" altLang="zh-CN" sz="3200" b="0" i="1" smtClean="0">
                            <a:latin typeface="Cambria Math"/>
                          </a:rPr>
                          <m:t>h</m:t>
                        </m:r>
                      </m:e>
                      <m:sub>
                        <m:r>
                          <a:rPr lang="en-US" altLang="zh-CN" sz="3200" b="0" i="1" smtClean="0">
                            <a:latin typeface="Cambria Math"/>
                          </a:rPr>
                          <m:t>𝑥</m:t>
                        </m:r>
                      </m:sub>
                    </m:sSub>
                  </m:oMath>
                </a14:m>
                <a:r>
                  <a:rPr lang="zh-CN" altLang="en-US" sz="3200" dirty="0" smtClean="0"/>
                  <a:t>，</a:t>
                </a:r>
                <a14:m>
                  <m:oMath xmlns:m="http://schemas.openxmlformats.org/officeDocument/2006/math">
                    <m:sSub>
                      <m:sSubPr>
                        <m:ctrlPr>
                          <a:rPr lang="en-US" altLang="zh-CN" sz="3200" i="1">
                            <a:latin typeface="Cambria Math"/>
                          </a:rPr>
                        </m:ctrlPr>
                      </m:sSubPr>
                      <m:e>
                        <m:r>
                          <a:rPr lang="en-US" altLang="zh-CN" sz="3200" i="1">
                            <a:latin typeface="Cambria Math"/>
                          </a:rPr>
                          <m:t>h</m:t>
                        </m:r>
                      </m:e>
                      <m:sub>
                        <m:r>
                          <a:rPr lang="en-US" altLang="zh-CN" sz="3200" b="0" i="1" smtClean="0">
                            <a:latin typeface="Cambria Math"/>
                          </a:rPr>
                          <m:t>𝑦</m:t>
                        </m:r>
                      </m:sub>
                    </m:sSub>
                  </m:oMath>
                </a14:m>
                <a:r>
                  <a:rPr lang="zh-CN" altLang="en-US" sz="3200" dirty="0" smtClean="0"/>
                  <a:t>）为一个窗宽向量</a:t>
                </a:r>
                <a:r>
                  <a:rPr lang="zh-CN" altLang="en-US" sz="3200" dirty="0" smtClean="0"/>
                  <a:t>。则核密度函数为：</a:t>
                </a:r>
                <a:endParaRPr lang="en-US" altLang="zh-CN" sz="3200" dirty="0" smtClean="0"/>
              </a:p>
              <a:p>
                <a:pPr marL="109728" indent="0">
                  <a:buNone/>
                </a:pPr>
                <a:r>
                  <a:rPr lang="en-US" altLang="zh-CN" sz="3300" dirty="0"/>
                  <a:t> </a:t>
                </a:r>
                <a:r>
                  <a:rPr lang="en-US" altLang="zh-CN" sz="3300" dirty="0" smtClean="0"/>
                  <a:t>     </a:t>
                </a:r>
                <a14:m>
                  <m:oMath xmlns:m="http://schemas.openxmlformats.org/officeDocument/2006/math">
                    <m:sSub>
                      <m:sSubPr>
                        <m:ctrlPr>
                          <a:rPr lang="en-US" altLang="zh-CN" sz="3300" i="1" smtClean="0">
                            <a:latin typeface="Cambria Math"/>
                          </a:rPr>
                        </m:ctrlPr>
                      </m:sSubPr>
                      <m:e>
                        <m:r>
                          <a:rPr lang="en-US" altLang="zh-CN" sz="3300" b="0" i="1" smtClean="0">
                            <a:latin typeface="Cambria Math"/>
                          </a:rPr>
                          <m:t>𝑓</m:t>
                        </m:r>
                      </m:e>
                      <m:sub>
                        <m:r>
                          <a:rPr lang="en-US" altLang="zh-CN" sz="3300" b="0" i="1" smtClean="0">
                            <a:latin typeface="Cambria Math"/>
                          </a:rPr>
                          <m:t>𝑁</m:t>
                        </m:r>
                      </m:sub>
                    </m:sSub>
                    <m:d>
                      <m:dPr>
                        <m:ctrlPr>
                          <a:rPr lang="en-US" altLang="zh-CN" sz="3300" b="0" i="1" smtClean="0">
                            <a:latin typeface="Cambria Math"/>
                          </a:rPr>
                        </m:ctrlPr>
                      </m:dPr>
                      <m:e>
                        <m:r>
                          <a:rPr lang="en-US" altLang="zh-CN" sz="3300" b="0" i="1" smtClean="0">
                            <a:latin typeface="Cambria Math"/>
                          </a:rPr>
                          <m:t>𝑥</m:t>
                        </m:r>
                      </m:e>
                    </m:d>
                    <m:r>
                      <a:rPr lang="en-US" altLang="zh-CN" sz="3300" b="0" i="1" smtClean="0">
                        <a:latin typeface="Cambria Math"/>
                      </a:rPr>
                      <m:t>=</m:t>
                    </m:r>
                    <m:f>
                      <m:fPr>
                        <m:ctrlPr>
                          <a:rPr lang="en-US" altLang="zh-CN" sz="3300" b="0" i="1" smtClean="0">
                            <a:latin typeface="Cambria Math"/>
                          </a:rPr>
                        </m:ctrlPr>
                      </m:fPr>
                      <m:num>
                        <m:r>
                          <a:rPr lang="en-US" altLang="zh-CN" sz="3300" b="0" i="1" smtClean="0">
                            <a:latin typeface="Cambria Math"/>
                          </a:rPr>
                          <m:t>1</m:t>
                        </m:r>
                      </m:num>
                      <m:den>
                        <m:r>
                          <a:rPr lang="en-US" altLang="zh-CN" sz="3300" b="0" i="1" smtClean="0">
                            <a:latin typeface="Cambria Math"/>
                          </a:rPr>
                          <m:t>𝑁</m:t>
                        </m:r>
                      </m:den>
                    </m:f>
                    <m:nary>
                      <m:naryPr>
                        <m:chr m:val="∑"/>
                        <m:ctrlPr>
                          <a:rPr lang="en-US" altLang="zh-CN" sz="3300" b="0" i="1" smtClean="0">
                            <a:latin typeface="Cambria Math"/>
                          </a:rPr>
                        </m:ctrlPr>
                      </m:naryPr>
                      <m:sub>
                        <m:r>
                          <m:rPr>
                            <m:brk m:alnAt="23"/>
                          </m:rPr>
                          <a:rPr lang="en-US" altLang="zh-CN" sz="3300" b="0" i="1" smtClean="0">
                            <a:latin typeface="Cambria Math"/>
                          </a:rPr>
                          <m:t>𝑖</m:t>
                        </m:r>
                        <m:r>
                          <a:rPr lang="en-US" altLang="zh-CN" sz="3300" b="0" i="1" smtClean="0">
                            <a:latin typeface="Cambria Math"/>
                          </a:rPr>
                          <m:t>=1</m:t>
                        </m:r>
                      </m:sub>
                      <m:sup>
                        <m:r>
                          <a:rPr lang="en-US" altLang="zh-CN" sz="3300" b="0" i="1" smtClean="0">
                            <a:latin typeface="Cambria Math"/>
                          </a:rPr>
                          <m:t>𝑁</m:t>
                        </m:r>
                      </m:sup>
                      <m:e>
                        <m:sSub>
                          <m:sSubPr>
                            <m:ctrlPr>
                              <a:rPr lang="en-US" altLang="zh-CN" sz="3300" b="0" i="1" smtClean="0">
                                <a:latin typeface="Cambria Math"/>
                              </a:rPr>
                            </m:ctrlPr>
                          </m:sSubPr>
                          <m:e>
                            <m:r>
                              <a:rPr lang="en-US" altLang="zh-CN" sz="3300" b="0" i="1" smtClean="0">
                                <a:latin typeface="Cambria Math"/>
                              </a:rPr>
                              <m:t>𝐾</m:t>
                            </m:r>
                          </m:e>
                          <m:sub>
                            <m:r>
                              <a:rPr lang="en-US" altLang="zh-CN" sz="3300" b="0" i="1" smtClean="0">
                                <a:latin typeface="Cambria Math"/>
                              </a:rPr>
                              <m:t>h</m:t>
                            </m:r>
                          </m:sub>
                        </m:sSub>
                      </m:e>
                    </m:nary>
                    <m:d>
                      <m:dPr>
                        <m:ctrlPr>
                          <a:rPr lang="en-US" altLang="zh-CN" sz="3300" b="0" i="1" smtClean="0">
                            <a:latin typeface="Cambria Math"/>
                          </a:rPr>
                        </m:ctrlPr>
                      </m:dPr>
                      <m:e>
                        <m:r>
                          <a:rPr lang="en-US" altLang="zh-CN" sz="3300" b="0" i="1" smtClean="0">
                            <a:latin typeface="Cambria Math"/>
                          </a:rPr>
                          <m:t>𝑥</m:t>
                        </m:r>
                        <m:r>
                          <a:rPr lang="en-US" altLang="zh-CN" sz="3300" b="0" i="1" smtClean="0">
                            <a:latin typeface="Cambria Math"/>
                          </a:rPr>
                          <m:t>,</m:t>
                        </m:r>
                        <m:sSub>
                          <m:sSubPr>
                            <m:ctrlPr>
                              <a:rPr lang="en-US" altLang="zh-CN" sz="3300" b="0" i="1" smtClean="0">
                                <a:latin typeface="Cambria Math"/>
                              </a:rPr>
                            </m:ctrlPr>
                          </m:sSubPr>
                          <m:e>
                            <m:r>
                              <a:rPr lang="en-US" altLang="zh-CN" sz="3300" b="0" i="1" smtClean="0">
                                <a:latin typeface="Cambria Math"/>
                              </a:rPr>
                              <m:t>𝑥</m:t>
                            </m:r>
                          </m:e>
                          <m:sub>
                            <m:r>
                              <a:rPr lang="en-US" altLang="zh-CN" sz="3300" b="0" i="1" smtClean="0">
                                <a:latin typeface="Cambria Math"/>
                              </a:rPr>
                              <m:t>𝑖</m:t>
                            </m:r>
                          </m:sub>
                        </m:sSub>
                      </m:e>
                    </m:d>
                  </m:oMath>
                </a14:m>
                <a:endParaRPr lang="en-US" altLang="zh-CN" sz="3300" b="0" dirty="0" smtClean="0"/>
              </a:p>
              <a:p>
                <a:pPr marL="109728" indent="0">
                  <a:buNone/>
                </a:pPr>
                <a:r>
                  <a:rPr lang="en-US" altLang="zh-CN" sz="3300" dirty="0" smtClean="0"/>
                  <a:t>     </a:t>
                </a:r>
                <a14:m>
                  <m:oMath xmlns:m="http://schemas.openxmlformats.org/officeDocument/2006/math">
                    <m:sSub>
                      <m:sSubPr>
                        <m:ctrlPr>
                          <a:rPr lang="en-US" altLang="zh-CN" sz="3300" i="1" smtClean="0">
                            <a:latin typeface="Cambria Math"/>
                          </a:rPr>
                        </m:ctrlPr>
                      </m:sSubPr>
                      <m:e>
                        <m:r>
                          <a:rPr lang="en-US" altLang="zh-CN" sz="3300" b="0" i="1" smtClean="0">
                            <a:latin typeface="Cambria Math"/>
                          </a:rPr>
                          <m:t>𝐾</m:t>
                        </m:r>
                      </m:e>
                      <m:sub>
                        <m:r>
                          <a:rPr lang="en-US" altLang="zh-CN" sz="3300" b="0" i="1" smtClean="0">
                            <a:latin typeface="Cambria Math"/>
                          </a:rPr>
                          <m:t>h</m:t>
                        </m:r>
                      </m:sub>
                    </m:sSub>
                    <m:d>
                      <m:dPr>
                        <m:ctrlPr>
                          <a:rPr lang="en-US" altLang="zh-CN" sz="3300" b="0" i="1" smtClean="0">
                            <a:latin typeface="Cambria Math"/>
                          </a:rPr>
                        </m:ctrlPr>
                      </m:dPr>
                      <m:e>
                        <m:r>
                          <a:rPr lang="en-US" altLang="zh-CN" sz="3300" b="0" i="1" smtClean="0">
                            <a:latin typeface="Cambria Math"/>
                          </a:rPr>
                          <m:t>𝑥</m:t>
                        </m:r>
                        <m:r>
                          <a:rPr lang="en-US" altLang="zh-CN" sz="3300" b="0" i="1" smtClean="0">
                            <a:latin typeface="Cambria Math"/>
                          </a:rPr>
                          <m:t>,</m:t>
                        </m:r>
                        <m:r>
                          <a:rPr lang="en-US" altLang="zh-CN" sz="3300" b="0" i="1" smtClean="0">
                            <a:latin typeface="Cambria Math"/>
                          </a:rPr>
                          <m:t>𝑦</m:t>
                        </m:r>
                        <m:r>
                          <a:rPr lang="en-US" altLang="zh-CN" sz="3300" b="0" i="1" smtClean="0">
                            <a:latin typeface="Cambria Math"/>
                          </a:rPr>
                          <m:t> </m:t>
                        </m:r>
                      </m:e>
                    </m:d>
                    <m:r>
                      <a:rPr lang="en-US" altLang="zh-CN" sz="3300" b="0" i="1" smtClean="0">
                        <a:latin typeface="Cambria Math"/>
                      </a:rPr>
                      <m:t>=</m:t>
                    </m:r>
                    <m:f>
                      <m:fPr>
                        <m:ctrlPr>
                          <a:rPr lang="en-US" altLang="zh-CN" sz="3300" b="0" i="1" smtClean="0">
                            <a:latin typeface="Cambria Math"/>
                          </a:rPr>
                        </m:ctrlPr>
                      </m:fPr>
                      <m:num>
                        <m:r>
                          <a:rPr lang="en-US" altLang="zh-CN" sz="3300" b="0" i="1" smtClean="0">
                            <a:latin typeface="Cambria Math"/>
                          </a:rPr>
                          <m:t>1</m:t>
                        </m:r>
                      </m:num>
                      <m:den>
                        <m:sSub>
                          <m:sSubPr>
                            <m:ctrlPr>
                              <a:rPr lang="en-US" altLang="zh-CN" sz="3300" b="0" i="1" smtClean="0">
                                <a:latin typeface="Cambria Math"/>
                              </a:rPr>
                            </m:ctrlPr>
                          </m:sSubPr>
                          <m:e>
                            <m:r>
                              <a:rPr lang="en-US" altLang="zh-CN" sz="3300" b="0" i="1" smtClean="0">
                                <a:latin typeface="Cambria Math"/>
                              </a:rPr>
                              <m:t>h</m:t>
                            </m:r>
                          </m:e>
                          <m:sub>
                            <m:r>
                              <a:rPr lang="en-US" altLang="zh-CN" sz="3300" b="0" i="1" smtClean="0">
                                <a:latin typeface="Cambria Math"/>
                              </a:rPr>
                              <m:t>𝑥</m:t>
                            </m:r>
                          </m:sub>
                        </m:sSub>
                        <m:sSub>
                          <m:sSubPr>
                            <m:ctrlPr>
                              <a:rPr lang="en-US" altLang="zh-CN" sz="3300" b="0" i="1" smtClean="0">
                                <a:latin typeface="Cambria Math"/>
                              </a:rPr>
                            </m:ctrlPr>
                          </m:sSubPr>
                          <m:e>
                            <m:r>
                              <a:rPr lang="en-US" altLang="zh-CN" sz="3300" b="0" i="1" smtClean="0">
                                <a:latin typeface="Cambria Math"/>
                              </a:rPr>
                              <m:t>h</m:t>
                            </m:r>
                          </m:e>
                          <m:sub>
                            <m:r>
                              <a:rPr lang="en-US" altLang="zh-CN" sz="3300" b="0" i="1" smtClean="0">
                                <a:latin typeface="Cambria Math"/>
                              </a:rPr>
                              <m:t>𝑦</m:t>
                            </m:r>
                          </m:sub>
                        </m:sSub>
                      </m:den>
                    </m:f>
                    <m:d>
                      <m:dPr>
                        <m:begChr m:val="{"/>
                        <m:endChr m:val="}"/>
                        <m:ctrlPr>
                          <a:rPr lang="en-US" altLang="zh-CN" sz="3300" b="0" i="1" smtClean="0">
                            <a:latin typeface="Cambria Math"/>
                          </a:rPr>
                        </m:ctrlPr>
                      </m:dPr>
                      <m:e>
                        <m:r>
                          <a:rPr lang="en-US" altLang="zh-CN" sz="3300" b="0" i="1" smtClean="0">
                            <a:latin typeface="Cambria Math"/>
                          </a:rPr>
                          <m:t>𝐾</m:t>
                        </m:r>
                        <m:d>
                          <m:dPr>
                            <m:ctrlPr>
                              <a:rPr lang="en-US" altLang="zh-CN" sz="3300" b="0" i="1" smtClean="0">
                                <a:latin typeface="Cambria Math"/>
                              </a:rPr>
                            </m:ctrlPr>
                          </m:dPr>
                          <m:e>
                            <m:f>
                              <m:fPr>
                                <m:ctrlPr>
                                  <a:rPr lang="en-US" altLang="zh-CN" sz="3300" b="0" i="1" smtClean="0">
                                    <a:latin typeface="Cambria Math"/>
                                  </a:rPr>
                                </m:ctrlPr>
                              </m:fPr>
                              <m:num>
                                <m:r>
                                  <a:rPr lang="en-US" altLang="zh-CN" sz="3300" b="0" i="1" smtClean="0">
                                    <a:latin typeface="Cambria Math"/>
                                  </a:rPr>
                                  <m:t>𝑥</m:t>
                                </m:r>
                                <m:r>
                                  <a:rPr lang="en-US" altLang="zh-CN" sz="3300" b="0" i="1" smtClean="0">
                                    <a:latin typeface="Cambria Math"/>
                                  </a:rPr>
                                  <m:t>−</m:t>
                                </m:r>
                                <m:sSub>
                                  <m:sSubPr>
                                    <m:ctrlPr>
                                      <a:rPr lang="en-US" altLang="zh-CN" sz="3300" i="1">
                                        <a:latin typeface="Cambria Math"/>
                                      </a:rPr>
                                    </m:ctrlPr>
                                  </m:sSubPr>
                                  <m:e>
                                    <m:r>
                                      <a:rPr lang="en-US" altLang="zh-CN" sz="3300" i="1">
                                        <a:latin typeface="Cambria Math"/>
                                      </a:rPr>
                                      <m:t>𝑥</m:t>
                                    </m:r>
                                  </m:e>
                                  <m:sub>
                                    <m:r>
                                      <a:rPr lang="en-US" altLang="zh-CN" sz="3300" b="0" i="1" smtClean="0">
                                        <a:latin typeface="Cambria Math"/>
                                      </a:rPr>
                                      <m:t>𝑖</m:t>
                                    </m:r>
                                  </m:sub>
                                </m:sSub>
                              </m:num>
                              <m:den>
                                <m:sSub>
                                  <m:sSubPr>
                                    <m:ctrlPr>
                                      <a:rPr lang="en-US" altLang="zh-CN" sz="3300" b="0" i="1" smtClean="0">
                                        <a:latin typeface="Cambria Math"/>
                                      </a:rPr>
                                    </m:ctrlPr>
                                  </m:sSubPr>
                                  <m:e>
                                    <m:r>
                                      <a:rPr lang="en-US" altLang="zh-CN" sz="3300" b="0" i="1" smtClean="0">
                                        <a:latin typeface="Cambria Math"/>
                                      </a:rPr>
                                      <m:t>h</m:t>
                                    </m:r>
                                  </m:e>
                                  <m:sub>
                                    <m:r>
                                      <a:rPr lang="en-US" altLang="zh-CN" sz="3300" b="0" i="1" smtClean="0">
                                        <a:latin typeface="Cambria Math"/>
                                      </a:rPr>
                                      <m:t>𝑥</m:t>
                                    </m:r>
                                  </m:sub>
                                </m:sSub>
                              </m:den>
                            </m:f>
                          </m:e>
                        </m:d>
                        <m:r>
                          <a:rPr lang="en-US" altLang="zh-CN" sz="3300" b="0" i="1" smtClean="0">
                            <a:latin typeface="Cambria Math"/>
                          </a:rPr>
                          <m:t>𝐾</m:t>
                        </m:r>
                        <m:d>
                          <m:dPr>
                            <m:ctrlPr>
                              <a:rPr lang="en-US" altLang="zh-CN" sz="3300" b="0" i="1" smtClean="0">
                                <a:latin typeface="Cambria Math"/>
                              </a:rPr>
                            </m:ctrlPr>
                          </m:dPr>
                          <m:e>
                            <m:f>
                              <m:fPr>
                                <m:ctrlPr>
                                  <a:rPr lang="en-US" altLang="zh-CN" sz="3300" b="0" i="1" smtClean="0">
                                    <a:latin typeface="Cambria Math"/>
                                  </a:rPr>
                                </m:ctrlPr>
                              </m:fPr>
                              <m:num>
                                <m:r>
                                  <a:rPr lang="en-US" altLang="zh-CN" sz="3300" b="0" i="1" smtClean="0">
                                    <a:latin typeface="Cambria Math"/>
                                  </a:rPr>
                                  <m:t>𝑦</m:t>
                                </m:r>
                                <m:r>
                                  <a:rPr lang="en-US" altLang="zh-CN" sz="3300" b="0" i="1" smtClean="0">
                                    <a:latin typeface="Cambria Math"/>
                                  </a:rPr>
                                  <m:t>−</m:t>
                                </m:r>
                                <m:sSub>
                                  <m:sSubPr>
                                    <m:ctrlPr>
                                      <a:rPr lang="en-US" altLang="zh-CN" sz="3300" b="0" i="1" smtClean="0">
                                        <a:latin typeface="Cambria Math"/>
                                      </a:rPr>
                                    </m:ctrlPr>
                                  </m:sSubPr>
                                  <m:e>
                                    <m:r>
                                      <a:rPr lang="en-US" altLang="zh-CN" sz="3300" b="0" i="1" smtClean="0">
                                        <a:latin typeface="Cambria Math"/>
                                      </a:rPr>
                                      <m:t>𝑦</m:t>
                                    </m:r>
                                  </m:e>
                                  <m:sub>
                                    <m:r>
                                      <a:rPr lang="en-US" altLang="zh-CN" sz="3300" b="0" i="1" smtClean="0">
                                        <a:latin typeface="Cambria Math"/>
                                      </a:rPr>
                                      <m:t>𝑖</m:t>
                                    </m:r>
                                  </m:sub>
                                </m:sSub>
                              </m:num>
                              <m:den>
                                <m:sSub>
                                  <m:sSubPr>
                                    <m:ctrlPr>
                                      <a:rPr lang="en-US" altLang="zh-CN" sz="3300" b="0" i="1" smtClean="0">
                                        <a:latin typeface="Cambria Math"/>
                                      </a:rPr>
                                    </m:ctrlPr>
                                  </m:sSubPr>
                                  <m:e>
                                    <m:r>
                                      <a:rPr lang="en-US" altLang="zh-CN" sz="3300" b="0" i="1" smtClean="0">
                                        <a:latin typeface="Cambria Math"/>
                                      </a:rPr>
                                      <m:t>h</m:t>
                                    </m:r>
                                  </m:e>
                                  <m:sub>
                                    <m:r>
                                      <a:rPr lang="en-US" altLang="zh-CN" sz="3300" b="0" i="1" smtClean="0">
                                        <a:latin typeface="Cambria Math"/>
                                      </a:rPr>
                                      <m:t>𝑦</m:t>
                                    </m:r>
                                  </m:sub>
                                </m:sSub>
                              </m:den>
                            </m:f>
                          </m:e>
                        </m:d>
                      </m:e>
                    </m:d>
                  </m:oMath>
                </a14:m>
                <a:endParaRPr lang="en-US" altLang="zh-CN" sz="3300" dirty="0" smtClean="0"/>
              </a:p>
              <a:p>
                <a:pPr marL="109728" indent="0">
                  <a:buNone/>
                </a:pPr>
                <a:r>
                  <a:rPr lang="en-US" altLang="zh-CN" dirty="0" smtClean="0"/>
                  <a:t> </a:t>
                </a:r>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rotWithShape="1">
                <a:blip r:embed="rId2"/>
                <a:stretch>
                  <a:fillRect l="-519" t="-2965"/>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二维核密度估计</a:t>
            </a:r>
            <a:endParaRPr lang="zh-CN" altLang="en-US" dirty="0"/>
          </a:p>
        </p:txBody>
      </p:sp>
    </p:spTree>
    <p:extLst>
      <p:ext uri="{BB962C8B-B14F-4D97-AF65-F5344CB8AC3E}">
        <p14:creationId xmlns:p14="http://schemas.microsoft.com/office/powerpoint/2010/main" val="96668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231032" y="1484784"/>
                <a:ext cx="8903840" cy="4525963"/>
              </a:xfrm>
            </p:spPr>
            <p:txBody>
              <a:bodyPr>
                <a:normAutofit fontScale="92500"/>
              </a:bodyPr>
              <a:lstStyle/>
              <a:p>
                <a:r>
                  <a:rPr lang="en-US" altLang="zh-CN" dirty="0" smtClean="0"/>
                  <a:t>    </a:t>
                </a:r>
                <a:r>
                  <a:rPr lang="zh-CN" altLang="en-US" sz="3400" dirty="0" smtClean="0"/>
                  <a:t>选取的核密度必须满足三条性质：</a:t>
                </a:r>
                <a:endParaRPr lang="en-US" altLang="zh-CN" sz="3400" dirty="0" smtClean="0"/>
              </a:p>
              <a:p>
                <a:pPr marL="109728" indent="0">
                  <a:buNone/>
                </a:pPr>
                <a:r>
                  <a:rPr lang="en-US" altLang="zh-CN" sz="3400" dirty="0"/>
                  <a:t>       </a:t>
                </a:r>
                <a:r>
                  <a:rPr lang="zh-CN" altLang="en-US" sz="3400" dirty="0" smtClean="0"/>
                  <a:t>（</a:t>
                </a:r>
                <a:r>
                  <a:rPr lang="en-US" altLang="zh-CN" sz="3400" dirty="0" smtClean="0"/>
                  <a:t>1</a:t>
                </a:r>
                <a:r>
                  <a:rPr lang="zh-CN" altLang="en-US" sz="3400" dirty="0" smtClean="0"/>
                  <a:t>）非</a:t>
                </a:r>
                <a:r>
                  <a:rPr lang="zh-CN" altLang="en-US" sz="3400" dirty="0"/>
                  <a:t>负性： </a:t>
                </a:r>
                <a:r>
                  <a:rPr lang="en-US" altLang="zh-CN" sz="3400" dirty="0"/>
                  <a:t>K ( x ) ≥ 0,x ∈R</a:t>
                </a:r>
                <a:r>
                  <a:rPr lang="zh-CN" altLang="en-US" sz="3400" dirty="0"/>
                  <a:t>；</a:t>
                </a:r>
              </a:p>
              <a:p>
                <a:pPr marL="109728" indent="0">
                  <a:buNone/>
                </a:pPr>
                <a:r>
                  <a:rPr lang="zh-CN" altLang="en-US" sz="3400" dirty="0" smtClean="0"/>
                  <a:t>       （</a:t>
                </a:r>
                <a:r>
                  <a:rPr lang="en-US" altLang="zh-CN" sz="3400" dirty="0" smtClean="0"/>
                  <a:t>2</a:t>
                </a:r>
                <a:r>
                  <a:rPr lang="zh-CN" altLang="en-US" sz="3400" dirty="0" smtClean="0"/>
                  <a:t>）对称性</a:t>
                </a:r>
                <a:r>
                  <a:rPr lang="zh-CN" altLang="en-US" sz="3400" dirty="0"/>
                  <a:t>： </a:t>
                </a:r>
                <a:r>
                  <a:rPr lang="en-US" altLang="zh-CN" sz="3400" dirty="0"/>
                  <a:t>K ( x ) = K ( − x ),x ∈R</a:t>
                </a:r>
                <a:r>
                  <a:rPr lang="zh-CN" altLang="en-US" sz="3400" dirty="0"/>
                  <a:t>；</a:t>
                </a:r>
              </a:p>
              <a:p>
                <a:pPr marL="109728" indent="0">
                  <a:buNone/>
                </a:pPr>
                <a:r>
                  <a:rPr lang="zh-CN" altLang="en-US" sz="3400" dirty="0" smtClean="0"/>
                  <a:t>       （</a:t>
                </a:r>
                <a:r>
                  <a:rPr lang="en-US" altLang="zh-CN" sz="3400" dirty="0" smtClean="0"/>
                  <a:t>3</a:t>
                </a:r>
                <a:r>
                  <a:rPr lang="zh-CN" altLang="en-US" sz="3400" dirty="0" smtClean="0"/>
                  <a:t>）归</a:t>
                </a:r>
                <a:r>
                  <a:rPr lang="zh-CN" altLang="en-US" sz="3400" dirty="0"/>
                  <a:t>一性：即 </a:t>
                </a:r>
                <a:r>
                  <a:rPr lang="en-US" altLang="zh-CN" sz="3400" dirty="0"/>
                  <a:t>K ( x )</a:t>
                </a:r>
                <a:r>
                  <a:rPr lang="zh-CN" altLang="en-US" sz="3400" dirty="0"/>
                  <a:t>在区间</a:t>
                </a:r>
                <a:r>
                  <a:rPr lang="en-US" altLang="zh-CN" sz="3400" dirty="0"/>
                  <a:t>[−∞, +∞ ]</a:t>
                </a:r>
                <a:r>
                  <a:rPr lang="zh-CN" altLang="en-US" sz="3400" dirty="0"/>
                  <a:t>上的积分为 </a:t>
                </a:r>
                <a:r>
                  <a:rPr lang="en-US" altLang="zh-CN" sz="3400" dirty="0"/>
                  <a:t>1</a:t>
                </a:r>
                <a:r>
                  <a:rPr lang="zh-CN" altLang="en-US" sz="3400" dirty="0"/>
                  <a:t>，</a:t>
                </a:r>
                <a14:m>
                  <m:oMath xmlns:m="http://schemas.openxmlformats.org/officeDocument/2006/math">
                    <m:nary>
                      <m:naryPr>
                        <m:ctrlPr>
                          <a:rPr lang="zh-CN" altLang="en-US" sz="3400" i="1" smtClean="0">
                            <a:latin typeface="Cambria Math"/>
                          </a:rPr>
                        </m:ctrlPr>
                      </m:naryPr>
                      <m:sub>
                        <m:r>
                          <m:rPr>
                            <m:brk m:alnAt="23"/>
                          </m:rPr>
                          <a:rPr lang="en-US" altLang="zh-CN" sz="3400" b="0" i="1" smtClean="0">
                            <a:latin typeface="Cambria Math"/>
                          </a:rPr>
                          <m:t>−</m:t>
                        </m:r>
                        <m:r>
                          <a:rPr lang="en-US" altLang="zh-CN" sz="3400" b="0" i="1" smtClean="0">
                            <a:latin typeface="Cambria Math"/>
                            <a:ea typeface="Cambria Math"/>
                          </a:rPr>
                          <m:t>∞</m:t>
                        </m:r>
                      </m:sub>
                      <m:sup>
                        <m:r>
                          <a:rPr lang="en-US" altLang="zh-CN" sz="3400" b="0" i="1" smtClean="0">
                            <a:latin typeface="Cambria Math"/>
                          </a:rPr>
                          <m:t>+</m:t>
                        </m:r>
                        <m:r>
                          <a:rPr lang="en-US" altLang="zh-CN" sz="3400" b="0" i="1" smtClean="0">
                            <a:latin typeface="Cambria Math"/>
                            <a:ea typeface="Cambria Math"/>
                          </a:rPr>
                          <m:t>∞</m:t>
                        </m:r>
                      </m:sup>
                      <m:e>
                        <m:r>
                          <a:rPr lang="en-US" altLang="zh-CN" sz="3400" b="0" i="1" smtClean="0">
                            <a:latin typeface="Cambria Math"/>
                          </a:rPr>
                          <m:t>𝐾</m:t>
                        </m:r>
                        <m:d>
                          <m:dPr>
                            <m:ctrlPr>
                              <a:rPr lang="en-US" altLang="zh-CN" sz="3400" b="0" i="1" smtClean="0">
                                <a:latin typeface="Cambria Math"/>
                              </a:rPr>
                            </m:ctrlPr>
                          </m:dPr>
                          <m:e>
                            <m:r>
                              <a:rPr lang="en-US" altLang="zh-CN" sz="3400" b="0" i="1" smtClean="0">
                                <a:latin typeface="Cambria Math"/>
                              </a:rPr>
                              <m:t>𝑥</m:t>
                            </m:r>
                          </m:e>
                        </m:d>
                        <m:r>
                          <a:rPr lang="en-US" altLang="zh-CN" sz="3400" b="0" i="1" smtClean="0">
                            <a:latin typeface="Cambria Math"/>
                          </a:rPr>
                          <m:t>𝑑𝑥</m:t>
                        </m:r>
                        <m:r>
                          <a:rPr lang="en-US" altLang="zh-CN" sz="3400" b="0" i="1" smtClean="0">
                            <a:latin typeface="Cambria Math"/>
                          </a:rPr>
                          <m:t>=1</m:t>
                        </m:r>
                      </m:e>
                    </m:nary>
                    <m:r>
                      <a:rPr lang="zh-CN" altLang="en-US" sz="3400" b="0" i="1" smtClean="0">
                        <a:latin typeface="Cambria Math"/>
                      </a:rPr>
                      <m:t>。</m:t>
                    </m:r>
                  </m:oMath>
                </a14:m>
                <a:endParaRPr lang="en-US" altLang="zh-CN" sz="3400" dirty="0" smtClean="0"/>
              </a:p>
              <a:p>
                <a:pPr marL="109728" indent="0" algn="ctr">
                  <a:buNone/>
                </a:pPr>
                <a:r>
                  <a:rPr lang="zh-CN" altLang="en-US" sz="3400" dirty="0" smtClean="0"/>
                  <a:t>      在该程序中选取的核密度函数为高斯核函数：</a:t>
                </a:r>
                <a14:m>
                  <m:oMath xmlns:m="http://schemas.openxmlformats.org/officeDocument/2006/math">
                    <m:r>
                      <a:rPr lang="en-US" altLang="zh-CN" sz="3700" b="0" i="1" smtClean="0">
                        <a:latin typeface="Cambria Math"/>
                      </a:rPr>
                      <m:t>𝐾</m:t>
                    </m:r>
                    <m:d>
                      <m:dPr>
                        <m:begChr m:val="（"/>
                        <m:endChr m:val="）"/>
                        <m:ctrlPr>
                          <a:rPr lang="zh-CN" altLang="en-US" sz="3700" b="0" i="1" smtClean="0">
                            <a:latin typeface="Cambria Math"/>
                          </a:rPr>
                        </m:ctrlPr>
                      </m:dPr>
                      <m:e>
                        <m:r>
                          <a:rPr lang="en-US" altLang="zh-CN" sz="3700" b="0" i="1" smtClean="0">
                            <a:latin typeface="Cambria Math"/>
                          </a:rPr>
                          <m:t>𝑥</m:t>
                        </m:r>
                      </m:e>
                    </m:d>
                    <m:r>
                      <a:rPr lang="en-US" altLang="zh-CN" sz="3700" b="0" i="1" smtClean="0">
                        <a:latin typeface="Cambria Math"/>
                      </a:rPr>
                      <m:t>=</m:t>
                    </m:r>
                    <m:f>
                      <m:fPr>
                        <m:ctrlPr>
                          <a:rPr lang="en-US" altLang="zh-CN" sz="3700" b="0" i="1" smtClean="0">
                            <a:latin typeface="Cambria Math"/>
                          </a:rPr>
                        </m:ctrlPr>
                      </m:fPr>
                      <m:num>
                        <m:r>
                          <a:rPr lang="en-US" altLang="zh-CN" sz="3700" b="0" i="1" smtClean="0">
                            <a:latin typeface="Cambria Math"/>
                          </a:rPr>
                          <m:t>1</m:t>
                        </m:r>
                      </m:num>
                      <m:den>
                        <m:rad>
                          <m:radPr>
                            <m:degHide m:val="on"/>
                            <m:ctrlPr>
                              <a:rPr lang="en-US" altLang="zh-CN" sz="3700" b="0" i="1" smtClean="0">
                                <a:latin typeface="Cambria Math"/>
                              </a:rPr>
                            </m:ctrlPr>
                          </m:radPr>
                          <m:deg/>
                          <m:e>
                            <m:r>
                              <a:rPr lang="en-US" altLang="zh-CN" sz="3700" i="1">
                                <a:latin typeface="Cambria Math"/>
                              </a:rPr>
                              <m:t>2</m:t>
                            </m:r>
                            <m:r>
                              <a:rPr lang="el-GR" altLang="zh-CN" sz="3700" i="1">
                                <a:latin typeface="Cambria Math"/>
                              </a:rPr>
                              <m:t>𝜋</m:t>
                            </m:r>
                          </m:e>
                        </m:rad>
                      </m:den>
                    </m:f>
                    <m:sSup>
                      <m:sSupPr>
                        <m:ctrlPr>
                          <a:rPr lang="en-US" altLang="zh-CN" sz="3700" b="0" i="1" smtClean="0">
                            <a:latin typeface="Cambria Math"/>
                          </a:rPr>
                        </m:ctrlPr>
                      </m:sSupPr>
                      <m:e>
                        <m:r>
                          <a:rPr lang="en-US" altLang="zh-CN" sz="3700" b="0" i="1" smtClean="0">
                            <a:latin typeface="Cambria Math"/>
                          </a:rPr>
                          <m:t>𝑒</m:t>
                        </m:r>
                      </m:e>
                      <m:sup>
                        <m:r>
                          <a:rPr lang="en-US" altLang="zh-CN" sz="3700" b="0" i="1" smtClean="0">
                            <a:latin typeface="Cambria Math"/>
                          </a:rPr>
                          <m:t>−</m:t>
                        </m:r>
                        <m:f>
                          <m:fPr>
                            <m:ctrlPr>
                              <a:rPr lang="en-US" altLang="zh-CN" sz="3700" b="0" i="1" smtClean="0">
                                <a:latin typeface="Cambria Math"/>
                              </a:rPr>
                            </m:ctrlPr>
                          </m:fPr>
                          <m:num>
                            <m:sSup>
                              <m:sSupPr>
                                <m:ctrlPr>
                                  <a:rPr lang="en-US" altLang="zh-CN" sz="3700" b="0" i="1" smtClean="0">
                                    <a:latin typeface="Cambria Math"/>
                                  </a:rPr>
                                </m:ctrlPr>
                              </m:sSupPr>
                              <m:e>
                                <m:r>
                                  <a:rPr lang="en-US" altLang="zh-CN" sz="3700" b="0" i="1" smtClean="0">
                                    <a:latin typeface="Cambria Math"/>
                                  </a:rPr>
                                  <m:t>𝑥</m:t>
                                </m:r>
                              </m:e>
                              <m:sup>
                                <m:r>
                                  <a:rPr lang="en-US" altLang="zh-CN" sz="3700" b="0" i="1" smtClean="0">
                                    <a:latin typeface="Cambria Math"/>
                                  </a:rPr>
                                  <m:t>2</m:t>
                                </m:r>
                              </m:sup>
                            </m:sSup>
                          </m:num>
                          <m:den>
                            <m:r>
                              <a:rPr lang="en-US" altLang="zh-CN" sz="3700" b="0" i="1" smtClean="0">
                                <a:latin typeface="Cambria Math"/>
                              </a:rPr>
                              <m:t>2</m:t>
                            </m:r>
                          </m:den>
                        </m:f>
                      </m:sup>
                    </m:sSup>
                  </m:oMath>
                </a14:m>
                <a:endParaRPr lang="zh-CN" altLang="en-US" sz="3700" dirty="0"/>
              </a:p>
              <a:p>
                <a:pPr marL="109728" indent="0">
                  <a:buNone/>
                </a:pPr>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231032" y="1484784"/>
                <a:ext cx="8903840" cy="4525963"/>
              </a:xfrm>
              <a:blipFill rotWithShape="1">
                <a:blip r:embed="rId3"/>
                <a:stretch>
                  <a:fillRect l="-479" t="-2830" r="-1643"/>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核密度函数的选取</a:t>
            </a:r>
            <a:endParaRPr lang="zh-CN" altLang="en-US" dirty="0"/>
          </a:p>
        </p:txBody>
      </p:sp>
    </p:spTree>
    <p:extLst>
      <p:ext uri="{BB962C8B-B14F-4D97-AF65-F5344CB8AC3E}">
        <p14:creationId xmlns:p14="http://schemas.microsoft.com/office/powerpoint/2010/main" val="3740237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179512" y="1484784"/>
                <a:ext cx="8496944" cy="4968552"/>
              </a:xfrm>
            </p:spPr>
            <p:txBody>
              <a:bodyPr>
                <a:noAutofit/>
              </a:bodyPr>
              <a:lstStyle/>
              <a:p>
                <a:pPr marL="109728" indent="0">
                  <a:buNone/>
                </a:pPr>
                <a:r>
                  <a:rPr lang="en-US" altLang="zh-CN" sz="3200" dirty="0" smtClean="0"/>
                  <a:t>     </a:t>
                </a:r>
                <a:r>
                  <a:rPr lang="zh-CN" altLang="en-US" sz="3200" dirty="0" smtClean="0"/>
                  <a:t>均方积分误差是衡量估计所得的概率密度函数</a:t>
                </a:r>
                <a14:m>
                  <m:oMath xmlns:m="http://schemas.openxmlformats.org/officeDocument/2006/math">
                    <m:sSub>
                      <m:sSubPr>
                        <m:ctrlPr>
                          <a:rPr lang="en-US" altLang="zh-CN" sz="3200" i="1">
                            <a:latin typeface="Cambria Math"/>
                          </a:rPr>
                        </m:ctrlPr>
                      </m:sSubPr>
                      <m:e>
                        <m:r>
                          <a:rPr lang="en-US" altLang="zh-CN" sz="3200" i="1">
                            <a:latin typeface="Cambria Math"/>
                          </a:rPr>
                          <m:t>𝑓</m:t>
                        </m:r>
                      </m:e>
                      <m:sub>
                        <m:r>
                          <a:rPr lang="en-US" altLang="zh-CN" sz="3200" b="0" i="1" smtClean="0">
                            <a:latin typeface="Cambria Math"/>
                          </a:rPr>
                          <m:t>h</m:t>
                        </m:r>
                      </m:sub>
                    </m:sSub>
                    <m:d>
                      <m:dPr>
                        <m:ctrlPr>
                          <a:rPr lang="en-US" altLang="zh-CN" sz="3200" i="1">
                            <a:latin typeface="Cambria Math"/>
                          </a:rPr>
                        </m:ctrlPr>
                      </m:dPr>
                      <m:e>
                        <m:r>
                          <a:rPr lang="en-US" altLang="zh-CN" sz="3200" i="1">
                            <a:latin typeface="Cambria Math"/>
                          </a:rPr>
                          <m:t>𝑥</m:t>
                        </m:r>
                      </m:e>
                    </m:d>
                  </m:oMath>
                </a14:m>
                <a:r>
                  <a:rPr lang="zh-CN" altLang="en-US" sz="3200" dirty="0" smtClean="0"/>
                  <a:t>与真实概率密度函数</a:t>
                </a:r>
                <a:r>
                  <a:rPr lang="en-US" altLang="zh-CN" sz="3200" dirty="0" smtClean="0"/>
                  <a:t>f</a:t>
                </a:r>
                <a:r>
                  <a:rPr lang="zh-CN" altLang="en-US" sz="3200" dirty="0" smtClean="0"/>
                  <a:t>（</a:t>
                </a:r>
                <a:r>
                  <a:rPr lang="en-US" altLang="zh-CN" sz="3200" dirty="0" smtClean="0"/>
                  <a:t>x</a:t>
                </a:r>
                <a:r>
                  <a:rPr lang="zh-CN" altLang="en-US" sz="3200" dirty="0" smtClean="0"/>
                  <a:t>）之间的差异，英文表示为</a:t>
                </a:r>
                <a:r>
                  <a:rPr lang="en-US" altLang="zh-CN" sz="3200" dirty="0" smtClean="0"/>
                  <a:t>Mean Integrated Square Error</a:t>
                </a:r>
                <a:r>
                  <a:rPr lang="zh-CN" altLang="en-US" sz="3200" dirty="0" smtClean="0"/>
                  <a:t>，简称</a:t>
                </a:r>
                <a:r>
                  <a:rPr lang="en-US" altLang="zh-CN" sz="3200" dirty="0" smtClean="0"/>
                  <a:t>MISE</a:t>
                </a:r>
                <a:r>
                  <a:rPr lang="zh-CN" altLang="en-US" sz="3200" dirty="0" smtClean="0"/>
                  <a:t>。表达式为：</a:t>
                </a:r>
                <a:endParaRPr lang="en-US" altLang="zh-CN" sz="3200" dirty="0" smtClean="0"/>
              </a:p>
              <a:p>
                <a:pPr marL="109728" indent="0">
                  <a:buNone/>
                </a:pPr>
                <a:r>
                  <a:rPr lang="en-US" altLang="zh-CN" sz="3200" dirty="0"/>
                  <a:t> </a:t>
                </a:r>
                <a:r>
                  <a:rPr lang="en-US" altLang="zh-CN" sz="3200" dirty="0" smtClean="0"/>
                  <a:t>      </a:t>
                </a:r>
                <a14:m>
                  <m:oMath xmlns:m="http://schemas.openxmlformats.org/officeDocument/2006/math">
                    <m:r>
                      <a:rPr lang="en-US" altLang="zh-CN" sz="3200" b="0" i="1" smtClean="0">
                        <a:latin typeface="Cambria Math"/>
                      </a:rPr>
                      <m:t>𝑀𝐼𝑆𝐸</m:t>
                    </m:r>
                    <m:d>
                      <m:dPr>
                        <m:ctrlPr>
                          <a:rPr lang="en-US" altLang="zh-CN" sz="3200" b="0" i="1" smtClean="0">
                            <a:latin typeface="Cambria Math"/>
                          </a:rPr>
                        </m:ctrlPr>
                      </m:dPr>
                      <m:e>
                        <m:r>
                          <a:rPr lang="en-US" altLang="zh-CN" sz="3200" b="0" i="1" smtClean="0">
                            <a:latin typeface="Cambria Math"/>
                          </a:rPr>
                          <m:t>h</m:t>
                        </m:r>
                      </m:e>
                    </m:d>
                    <m:r>
                      <a:rPr lang="en-US" altLang="zh-CN" sz="3200" b="0" i="1" smtClean="0">
                        <a:latin typeface="Cambria Math"/>
                      </a:rPr>
                      <m:t>=</m:t>
                    </m:r>
                    <m:r>
                      <a:rPr lang="en-US" altLang="zh-CN" sz="3200" b="0" i="1" smtClean="0">
                        <a:latin typeface="Cambria Math"/>
                      </a:rPr>
                      <m:t>𝐸</m:t>
                    </m:r>
                    <m:d>
                      <m:dPr>
                        <m:begChr m:val="["/>
                        <m:endChr m:val="]"/>
                        <m:ctrlPr>
                          <a:rPr lang="en-US" altLang="zh-CN" sz="3200" b="0" i="1" smtClean="0">
                            <a:latin typeface="Cambria Math"/>
                          </a:rPr>
                        </m:ctrlPr>
                      </m:dPr>
                      <m:e>
                        <m:nary>
                          <m:naryPr>
                            <m:limLoc m:val="undOvr"/>
                            <m:subHide m:val="on"/>
                            <m:supHide m:val="on"/>
                            <m:ctrlPr>
                              <a:rPr lang="en-US" altLang="zh-CN" sz="3200" b="0" i="1" smtClean="0">
                                <a:latin typeface="Cambria Math"/>
                              </a:rPr>
                            </m:ctrlPr>
                          </m:naryPr>
                          <m:sub/>
                          <m:sup/>
                          <m:e>
                            <m:sSup>
                              <m:sSupPr>
                                <m:ctrlPr>
                                  <a:rPr lang="en-US" altLang="zh-CN" sz="3200" b="0" i="1" smtClean="0">
                                    <a:latin typeface="Cambria Math"/>
                                  </a:rPr>
                                </m:ctrlPr>
                              </m:sSupPr>
                              <m:e>
                                <m:d>
                                  <m:dPr>
                                    <m:begChr m:val="{"/>
                                    <m:endChr m:val="}"/>
                                    <m:ctrlPr>
                                      <a:rPr lang="en-US" altLang="zh-CN" sz="3200" b="0" i="1" smtClean="0">
                                        <a:latin typeface="Cambria Math"/>
                                      </a:rPr>
                                    </m:ctrlPr>
                                  </m:dPr>
                                  <m:e>
                                    <m:sSub>
                                      <m:sSubPr>
                                        <m:ctrlPr>
                                          <a:rPr lang="en-US" altLang="zh-CN" sz="3200" b="0" i="1" smtClean="0">
                                            <a:latin typeface="Cambria Math"/>
                                          </a:rPr>
                                        </m:ctrlPr>
                                      </m:sSubPr>
                                      <m:e>
                                        <m:r>
                                          <a:rPr lang="en-US" altLang="zh-CN" sz="3200" b="0" i="1" smtClean="0">
                                            <a:latin typeface="Cambria Math"/>
                                          </a:rPr>
                                          <m:t>𝑓</m:t>
                                        </m:r>
                                      </m:e>
                                      <m:sub>
                                        <m:r>
                                          <a:rPr lang="en-US" altLang="zh-CN" sz="3200" b="0" i="1" smtClean="0">
                                            <a:latin typeface="Cambria Math"/>
                                          </a:rPr>
                                          <m:t>h</m:t>
                                        </m:r>
                                      </m:sub>
                                    </m:sSub>
                                    <m:d>
                                      <m:dPr>
                                        <m:ctrlPr>
                                          <a:rPr lang="en-US" altLang="zh-CN" sz="3200" b="0" i="1" smtClean="0">
                                            <a:latin typeface="Cambria Math"/>
                                          </a:rPr>
                                        </m:ctrlPr>
                                      </m:dPr>
                                      <m:e>
                                        <m:r>
                                          <a:rPr lang="en-US" altLang="zh-CN" sz="3200" b="0" i="1" smtClean="0">
                                            <a:latin typeface="Cambria Math"/>
                                          </a:rPr>
                                          <m:t>𝑥</m:t>
                                        </m:r>
                                      </m:e>
                                    </m:d>
                                    <m:r>
                                      <a:rPr lang="en-US" altLang="zh-CN" sz="3200" b="0" i="1" smtClean="0">
                                        <a:latin typeface="Cambria Math"/>
                                      </a:rPr>
                                      <m:t>−</m:t>
                                    </m:r>
                                    <m:r>
                                      <a:rPr lang="en-US" altLang="zh-CN" sz="3200" b="0" i="1" smtClean="0">
                                        <a:latin typeface="Cambria Math"/>
                                      </a:rPr>
                                      <m:t>𝑓</m:t>
                                    </m:r>
                                    <m:r>
                                      <a:rPr lang="en-US" altLang="zh-CN" sz="3200" b="0" i="1" smtClean="0">
                                        <a:latin typeface="Cambria Math"/>
                                      </a:rPr>
                                      <m:t>(</m:t>
                                    </m:r>
                                    <m:r>
                                      <a:rPr lang="en-US" altLang="zh-CN" sz="3200" b="0" i="1" smtClean="0">
                                        <a:latin typeface="Cambria Math"/>
                                      </a:rPr>
                                      <m:t>𝑥</m:t>
                                    </m:r>
                                    <m:r>
                                      <a:rPr lang="en-US" altLang="zh-CN" sz="3200" b="0" i="1" smtClean="0">
                                        <a:latin typeface="Cambria Math"/>
                                      </a:rPr>
                                      <m:t>)</m:t>
                                    </m:r>
                                  </m:e>
                                </m:d>
                              </m:e>
                              <m:sup>
                                <m:r>
                                  <a:rPr lang="en-US" altLang="zh-CN" sz="3200" b="0" i="1" smtClean="0">
                                    <a:latin typeface="Cambria Math"/>
                                  </a:rPr>
                                  <m:t>2</m:t>
                                </m:r>
                              </m:sup>
                            </m:sSup>
                            <m:r>
                              <a:rPr lang="en-US" altLang="zh-CN" sz="3200" b="0" i="1" smtClean="0">
                                <a:latin typeface="Cambria Math"/>
                              </a:rPr>
                              <m:t>𝑑𝑥</m:t>
                            </m:r>
                          </m:e>
                        </m:nary>
                      </m:e>
                    </m:d>
                  </m:oMath>
                </a14:m>
                <a:endParaRPr lang="en-US" altLang="zh-CN" sz="3200" dirty="0" smtClean="0"/>
              </a:p>
              <a:p>
                <a:pPr marL="109728" indent="0">
                  <a:buNone/>
                </a:pPr>
                <a:r>
                  <a:rPr lang="en-US" altLang="zh-CN" sz="3200" dirty="0"/>
                  <a:t> </a:t>
                </a:r>
                <a:r>
                  <a:rPr lang="en-US" altLang="zh-CN" sz="3200" dirty="0" smtClean="0"/>
                  <a:t>  </a:t>
                </a:r>
                <a:r>
                  <a:rPr lang="zh-CN" altLang="en-US" sz="3200" dirty="0" smtClean="0"/>
                  <a:t>选择的窗宽为</a:t>
                </a:r>
                <a:r>
                  <a:rPr lang="en-US" altLang="zh-CN" sz="3200" dirty="0" smtClean="0"/>
                  <a:t>MISE</a:t>
                </a:r>
                <a:r>
                  <a:rPr lang="zh-CN" altLang="en-US" sz="3200" dirty="0" smtClean="0"/>
                  <a:t>取值最小的情况</a:t>
                </a:r>
                <a:endParaRPr lang="en-US" altLang="zh-CN" sz="3200" dirty="0"/>
              </a:p>
              <a:p>
                <a:pPr marL="109728" indent="0">
                  <a:buNone/>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a:rPr>
                          </m:ctrlPr>
                        </m:sSubPr>
                        <m:e>
                          <m:r>
                            <a:rPr lang="en-US" altLang="zh-CN" sz="3200" b="0" i="1" smtClean="0">
                              <a:latin typeface="Cambria Math"/>
                            </a:rPr>
                            <m:t>𝐻</m:t>
                          </m:r>
                        </m:e>
                        <m:sub>
                          <m:r>
                            <a:rPr lang="en-US" altLang="zh-CN" sz="3200" b="0" i="1" smtClean="0">
                              <a:latin typeface="Cambria Math"/>
                            </a:rPr>
                            <m:t>𝑀𝐼𝑆𝐸</m:t>
                          </m:r>
                        </m:sub>
                      </m:sSub>
                      <m:r>
                        <a:rPr lang="en-US" altLang="zh-CN" sz="3200" b="0" i="1" smtClean="0">
                          <a:latin typeface="Cambria Math"/>
                        </a:rPr>
                        <m:t>=</m:t>
                      </m:r>
                      <m:r>
                        <a:rPr lang="en-US" altLang="zh-CN" sz="3200" b="0" i="1" smtClean="0">
                          <a:latin typeface="Cambria Math"/>
                        </a:rPr>
                        <m:t>𝑎𝑟𝑔𝑚𝑖𝑛𝑀𝐼𝑆𝐸</m:t>
                      </m:r>
                      <m:d>
                        <m:dPr>
                          <m:ctrlPr>
                            <a:rPr lang="en-US" altLang="zh-CN" sz="3200" b="0" i="1" smtClean="0">
                              <a:latin typeface="Cambria Math"/>
                            </a:rPr>
                          </m:ctrlPr>
                        </m:dPr>
                        <m:e>
                          <m:r>
                            <a:rPr lang="en-US" altLang="zh-CN" sz="3200" b="0" i="1" smtClean="0">
                              <a:latin typeface="Cambria Math"/>
                            </a:rPr>
                            <m:t>𝐻</m:t>
                          </m:r>
                        </m:e>
                      </m:d>
                    </m:oMath>
                  </m:oMathPara>
                </a14:m>
                <a:endParaRPr lang="en-US" altLang="zh-CN" sz="3200" b="0" dirty="0" smtClean="0"/>
              </a:p>
              <a:p>
                <a:pPr marL="109728" indent="0">
                  <a:buNone/>
                </a:pPr>
                <a:r>
                  <a:rPr lang="en-US" altLang="zh-CN" sz="3200" dirty="0" smtClean="0"/>
                  <a:t>  </a:t>
                </a:r>
              </a:p>
              <a:p>
                <a:pPr marL="109728" indent="0">
                  <a:buNone/>
                </a:pPr>
                <a:r>
                  <a:rPr lang="en-US" altLang="zh-CN" sz="3200" dirty="0"/>
                  <a:t> </a:t>
                </a:r>
                <a:r>
                  <a:rPr lang="en-US" altLang="zh-CN" sz="3200" dirty="0" smtClean="0"/>
                  <a:t>      </a:t>
                </a:r>
              </a:p>
              <a:p>
                <a:pPr marL="109728" indent="0">
                  <a:buNone/>
                </a:pPr>
                <a:endParaRPr lang="en-US" altLang="zh-CN" sz="3200" dirty="0" smtClean="0"/>
              </a:p>
              <a:p>
                <a:endParaRPr lang="zh-CN" altLang="en-US" sz="3200"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179512" y="1484784"/>
                <a:ext cx="8496944" cy="4968552"/>
              </a:xfrm>
              <a:blipFill rotWithShape="1">
                <a:blip r:embed="rId3"/>
                <a:stretch>
                  <a:fillRect l="-502" t="-2699" r="-215"/>
                </a:stretch>
              </a:blipFill>
            </p:spPr>
            <p:txBody>
              <a:bodyPr/>
              <a:lstStyle/>
              <a:p>
                <a:r>
                  <a:rPr lang="zh-CN" altLang="en-US">
                    <a:noFill/>
                  </a:rPr>
                  <a:t> </a:t>
                </a:r>
              </a:p>
            </p:txBody>
          </p:sp>
        </mc:Fallback>
      </mc:AlternateContent>
      <p:sp>
        <p:nvSpPr>
          <p:cNvPr id="3" name="标题 2"/>
          <p:cNvSpPr>
            <a:spLocks noGrp="1"/>
          </p:cNvSpPr>
          <p:nvPr>
            <p:ph type="title"/>
          </p:nvPr>
        </p:nvSpPr>
        <p:spPr>
          <a:xfrm>
            <a:off x="230832" y="341784"/>
            <a:ext cx="8229600" cy="1143000"/>
          </a:xfrm>
        </p:spPr>
        <p:txBody>
          <a:bodyPr/>
          <a:lstStyle/>
          <a:p>
            <a:r>
              <a:rPr lang="zh-CN" altLang="en-US" dirty="0" smtClean="0"/>
              <a:t>高斯核函数最佳窗宽的选择</a:t>
            </a:r>
            <a:endParaRPr lang="zh-CN" altLang="en-US" dirty="0"/>
          </a:p>
        </p:txBody>
      </p:sp>
    </p:spTree>
    <p:extLst>
      <p:ext uri="{BB962C8B-B14F-4D97-AF65-F5344CB8AC3E}">
        <p14:creationId xmlns:p14="http://schemas.microsoft.com/office/powerpoint/2010/main" val="422606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57200" y="1481328"/>
                <a:ext cx="8686800" cy="4539960"/>
              </a:xfrm>
            </p:spPr>
            <p:txBody>
              <a:bodyPr>
                <a:noAutofit/>
              </a:bodyPr>
              <a:lstStyle/>
              <a:p>
                <a:pPr marL="109728" indent="0">
                  <a:buNone/>
                </a:pPr>
                <a:r>
                  <a:rPr lang="zh-CN" altLang="en-US" sz="2800" dirty="0" smtClean="0"/>
                  <a:t>   采用渐进近似：</a:t>
                </a:r>
                <a:endParaRPr lang="en-US" altLang="zh-CN" sz="2800" dirty="0" smtClean="0"/>
              </a:p>
              <a:p>
                <a:pPr marL="109728" indent="0">
                  <a:buNone/>
                </a:pPr>
                <a:r>
                  <a:rPr lang="en-US" altLang="zh-CN" sz="2800" dirty="0"/>
                  <a:t> </a:t>
                </a:r>
                <a:r>
                  <a:rPr lang="en-US" altLang="zh-CN" sz="2800" dirty="0" smtClean="0"/>
                  <a:t>  AMISE(H)=</a:t>
                </a:r>
                <a14:m>
                  <m:oMath xmlns:m="http://schemas.openxmlformats.org/officeDocument/2006/math">
                    <m:sSup>
                      <m:sSupPr>
                        <m:ctrlPr>
                          <a:rPr lang="en-US" altLang="zh-CN" sz="2800" i="1" smtClean="0">
                            <a:latin typeface="Cambria Math"/>
                          </a:rPr>
                        </m:ctrlPr>
                      </m:sSupPr>
                      <m:e>
                        <m:r>
                          <a:rPr lang="en-US" altLang="zh-CN" sz="2800" b="0" i="1" smtClean="0">
                            <a:latin typeface="Cambria Math"/>
                          </a:rPr>
                          <m:t>𝑛</m:t>
                        </m:r>
                      </m:e>
                      <m:sup>
                        <m:r>
                          <a:rPr lang="en-US" altLang="zh-CN" sz="2800" b="0" i="1" smtClean="0">
                            <a:latin typeface="Cambria Math"/>
                          </a:rPr>
                          <m:t>−1</m:t>
                        </m:r>
                      </m:sup>
                    </m:sSup>
                    <m:sSup>
                      <m:sSupPr>
                        <m:ctrlPr>
                          <a:rPr lang="en-US" altLang="zh-CN" sz="2800" i="1" smtClean="0">
                            <a:latin typeface="Cambria Math"/>
                          </a:rPr>
                        </m:ctrlPr>
                      </m:sSupPr>
                      <m:e>
                        <m:r>
                          <a:rPr lang="en-US" altLang="zh-CN" sz="2800" b="0" i="1" smtClean="0">
                            <a:latin typeface="Cambria Math"/>
                          </a:rPr>
                          <m:t>(4</m:t>
                        </m:r>
                        <m:r>
                          <a:rPr lang="en-US" altLang="zh-CN" sz="2800" b="0" i="1" smtClean="0">
                            <a:latin typeface="Cambria Math"/>
                            <a:ea typeface="Cambria Math"/>
                          </a:rPr>
                          <m:t>𝜋</m:t>
                        </m:r>
                        <m:r>
                          <a:rPr lang="en-US" altLang="zh-CN" sz="2800" b="0" i="1" smtClean="0">
                            <a:latin typeface="Cambria Math"/>
                          </a:rPr>
                          <m:t>)</m:t>
                        </m:r>
                      </m:e>
                      <m:sup>
                        <m:r>
                          <a:rPr lang="en-US" altLang="zh-CN" sz="2800" b="0" i="1" smtClean="0">
                            <a:latin typeface="Cambria Math"/>
                          </a:rPr>
                          <m:t>−</m:t>
                        </m:r>
                        <m:f>
                          <m:fPr>
                            <m:type m:val="skw"/>
                            <m:ctrlPr>
                              <a:rPr lang="en-US" altLang="zh-CN" sz="2800" b="0" i="1" smtClean="0">
                                <a:latin typeface="Cambria Math"/>
                              </a:rPr>
                            </m:ctrlPr>
                          </m:fPr>
                          <m:num>
                            <m:r>
                              <a:rPr lang="en-US" altLang="zh-CN" sz="2800" b="0" i="1" smtClean="0">
                                <a:latin typeface="Cambria Math"/>
                              </a:rPr>
                              <m:t>𝑑</m:t>
                            </m:r>
                          </m:num>
                          <m:den>
                            <m:r>
                              <a:rPr lang="en-US" altLang="zh-CN" sz="2800" b="0" i="1" smtClean="0">
                                <a:latin typeface="Cambria Math"/>
                              </a:rPr>
                              <m:t>2</m:t>
                            </m:r>
                          </m:den>
                        </m:f>
                      </m:sup>
                    </m:sSup>
                    <m:sSup>
                      <m:sSupPr>
                        <m:ctrlPr>
                          <a:rPr lang="en-US" altLang="zh-CN" sz="2800" i="1" smtClean="0">
                            <a:latin typeface="Cambria Math"/>
                          </a:rPr>
                        </m:ctrlPr>
                      </m:sSupPr>
                      <m:e>
                        <m:r>
                          <a:rPr lang="en-US" altLang="zh-CN" sz="2800" b="0" i="1" smtClean="0">
                            <a:latin typeface="Cambria Math"/>
                          </a:rPr>
                          <m:t>|</m:t>
                        </m:r>
                        <m:r>
                          <a:rPr lang="en-US" altLang="zh-CN" sz="2800" b="0" i="1" smtClean="0">
                            <a:latin typeface="Cambria Math"/>
                          </a:rPr>
                          <m:t>𝐻</m:t>
                        </m:r>
                        <m:r>
                          <a:rPr lang="en-US" altLang="zh-CN" sz="2800" b="0" i="1" smtClean="0">
                            <a:latin typeface="Cambria Math"/>
                          </a:rPr>
                          <m:t>|</m:t>
                        </m:r>
                      </m:e>
                      <m:sup>
                        <m:r>
                          <a:rPr lang="en-US" altLang="zh-CN" sz="2800" b="0" i="1" smtClean="0">
                            <a:latin typeface="Cambria Math"/>
                          </a:rPr>
                          <m:t>−</m:t>
                        </m:r>
                        <m:f>
                          <m:fPr>
                            <m:type m:val="skw"/>
                            <m:ctrlPr>
                              <a:rPr lang="en-US" altLang="zh-CN" sz="2800" b="0" i="1" smtClean="0">
                                <a:latin typeface="Cambria Math"/>
                              </a:rPr>
                            </m:ctrlPr>
                          </m:fPr>
                          <m:num>
                            <m:r>
                              <a:rPr lang="en-US" altLang="zh-CN" sz="2800" b="0" i="1" smtClean="0">
                                <a:latin typeface="Cambria Math"/>
                              </a:rPr>
                              <m:t>1</m:t>
                            </m:r>
                          </m:num>
                          <m:den>
                            <m:r>
                              <a:rPr lang="en-US" altLang="zh-CN" sz="2800" b="0" i="1" smtClean="0">
                                <a:latin typeface="Cambria Math"/>
                              </a:rPr>
                              <m:t>2</m:t>
                            </m:r>
                          </m:den>
                        </m:f>
                      </m:sup>
                    </m:sSup>
                  </m:oMath>
                </a14:m>
                <a:r>
                  <a:rPr lang="en-US" altLang="zh-CN" sz="2800" dirty="0" smtClean="0"/>
                  <a:t>+</a:t>
                </a:r>
                <a14:m>
                  <m:oMath xmlns:m="http://schemas.openxmlformats.org/officeDocument/2006/math">
                    <m:f>
                      <m:fPr>
                        <m:ctrlPr>
                          <a:rPr lang="en-US" altLang="zh-CN" sz="2800" i="1" dirty="0" smtClean="0">
                            <a:latin typeface="Cambria Math"/>
                          </a:rPr>
                        </m:ctrlPr>
                      </m:fPr>
                      <m:num>
                        <m:r>
                          <a:rPr lang="en-US" altLang="zh-CN" sz="2800" b="0" i="1" dirty="0" smtClean="0">
                            <a:latin typeface="Cambria Math"/>
                          </a:rPr>
                          <m:t>1</m:t>
                        </m:r>
                      </m:num>
                      <m:den>
                        <m:r>
                          <a:rPr lang="en-US" altLang="zh-CN" sz="2800" b="0" i="1" dirty="0" smtClean="0">
                            <a:latin typeface="Cambria Math"/>
                          </a:rPr>
                          <m:t>4</m:t>
                        </m:r>
                      </m:den>
                    </m:f>
                  </m:oMath>
                </a14:m>
                <a:r>
                  <a:rPr lang="en-US" altLang="zh-CN" sz="2800" dirty="0" smtClean="0"/>
                  <a:t>(</a:t>
                </a:r>
                <a14:m>
                  <m:oMath xmlns:m="http://schemas.openxmlformats.org/officeDocument/2006/math">
                    <m:sSup>
                      <m:sSupPr>
                        <m:ctrlPr>
                          <a:rPr lang="en-US" altLang="zh-CN" sz="2800" i="1" dirty="0" smtClean="0">
                            <a:latin typeface="Cambria Math"/>
                          </a:rPr>
                        </m:ctrlPr>
                      </m:sSupPr>
                      <m:e>
                        <m:r>
                          <a:rPr lang="en-US" altLang="zh-CN" sz="2800" b="0" i="1" dirty="0" smtClean="0">
                            <a:latin typeface="Cambria Math"/>
                          </a:rPr>
                          <m:t>𝑣𝑒𝑐h</m:t>
                        </m:r>
                      </m:e>
                      <m:sup>
                        <m:r>
                          <a:rPr lang="en-US" altLang="zh-CN" sz="2800" b="0" i="1" dirty="0" smtClean="0">
                            <a:latin typeface="Cambria Math"/>
                          </a:rPr>
                          <m:t>𝑇</m:t>
                        </m:r>
                      </m:sup>
                    </m:sSup>
                    <m:r>
                      <a:rPr lang="en-US" altLang="zh-CN" sz="2800" b="0" i="1" dirty="0" smtClean="0">
                        <a:latin typeface="Cambria Math"/>
                      </a:rPr>
                      <m:t>𝐻</m:t>
                    </m:r>
                  </m:oMath>
                </a14:m>
                <a:r>
                  <a:rPr lang="en-US" altLang="zh-CN" sz="2800" dirty="0" smtClean="0"/>
                  <a:t>)</a:t>
                </a:r>
                <a14:m>
                  <m:oMath xmlns:m="http://schemas.openxmlformats.org/officeDocument/2006/math">
                    <m:sSub>
                      <m:sSubPr>
                        <m:ctrlPr>
                          <a:rPr lang="en-US" altLang="zh-CN" sz="2800" i="1" dirty="0" smtClean="0">
                            <a:latin typeface="Cambria Math"/>
                          </a:rPr>
                        </m:ctrlPr>
                      </m:sSubPr>
                      <m:e>
                        <m:r>
                          <a:rPr lang="en-US" altLang="zh-CN" sz="2800" i="1" dirty="0" smtClean="0">
                            <a:latin typeface="Cambria Math"/>
                            <a:ea typeface="Cambria Math"/>
                          </a:rPr>
                          <m:t>𝜑</m:t>
                        </m:r>
                      </m:e>
                      <m:sub>
                        <m:r>
                          <a:rPr lang="en-US" altLang="zh-CN" sz="2800" b="0" i="1" dirty="0" smtClean="0">
                            <a:latin typeface="Cambria Math"/>
                          </a:rPr>
                          <m:t>4</m:t>
                        </m:r>
                      </m:sub>
                    </m:sSub>
                  </m:oMath>
                </a14:m>
                <a:r>
                  <a:rPr lang="en-US" altLang="zh-CN" sz="2800" dirty="0" smtClean="0"/>
                  <a:t>(vech H)</a:t>
                </a:r>
              </a:p>
              <a:p>
                <a:pPr marL="109728" indent="0">
                  <a:buNone/>
                </a:pPr>
                <a:r>
                  <a:rPr lang="en-US" altLang="zh-CN" sz="2800" dirty="0"/>
                  <a:t> </a:t>
                </a:r>
                <a:r>
                  <a:rPr lang="en-US" altLang="zh-CN" sz="2800" dirty="0" smtClean="0"/>
                  <a:t>  </a:t>
                </a:r>
                <a:r>
                  <a:rPr lang="zh-CN" altLang="en-US" sz="2800" dirty="0" smtClean="0"/>
                  <a:t>即最佳窗宽选择为：</a:t>
                </a:r>
                <a:endParaRPr lang="en-US" altLang="zh-CN" sz="2800" dirty="0" smtClean="0"/>
              </a:p>
              <a:p>
                <a:pPr marL="109728" indent="0">
                  <a:buNone/>
                </a:pPr>
                <a14:m>
                  <m:oMath xmlns:m="http://schemas.openxmlformats.org/officeDocument/2006/math">
                    <m:sSub>
                      <m:sSubPr>
                        <m:ctrlPr>
                          <a:rPr lang="en-US" altLang="zh-CN" sz="2800" i="1" smtClean="0">
                            <a:latin typeface="Cambria Math"/>
                          </a:rPr>
                        </m:ctrlPr>
                      </m:sSubPr>
                      <m:e>
                        <m:r>
                          <a:rPr lang="en-US" altLang="zh-CN" sz="2800" b="0" i="1" smtClean="0">
                            <a:latin typeface="Cambria Math"/>
                          </a:rPr>
                          <m:t>𝐻</m:t>
                        </m:r>
                      </m:e>
                      <m:sub>
                        <m:r>
                          <a:rPr lang="en-US" altLang="zh-CN" sz="2800" b="0" i="1" smtClean="0">
                            <a:latin typeface="Cambria Math"/>
                          </a:rPr>
                          <m:t>𝑀𝐼𝑆𝐸</m:t>
                        </m:r>
                      </m:sub>
                    </m:sSub>
                    <m:r>
                      <a:rPr lang="en-US" altLang="zh-CN" sz="2800" b="0" i="1" smtClean="0">
                        <a:latin typeface="Cambria Math"/>
                      </a:rPr>
                      <m:t>=</m:t>
                    </m:r>
                    <m:r>
                      <m:rPr>
                        <m:sty m:val="p"/>
                      </m:rPr>
                      <a:rPr lang="en-US" altLang="zh-CN" sz="2800" i="1">
                        <a:latin typeface="Cambria Math"/>
                      </a:rPr>
                      <m:t>arg</m:t>
                    </m:r>
                    <m:r>
                      <m:rPr>
                        <m:sty m:val="p"/>
                      </m:rPr>
                      <a:rPr lang="en-US" altLang="zh-CN" sz="2800" i="1" smtClean="0">
                        <a:latin typeface="Cambria Math"/>
                      </a:rPr>
                      <m:t>min</m:t>
                    </m:r>
                    <m:r>
                      <a:rPr lang="en-US" altLang="zh-CN" sz="2800" b="0" i="1" smtClean="0">
                        <a:latin typeface="Cambria Math"/>
                      </a:rPr>
                      <m:t>𝑀𝐼𝑆𝐸</m:t>
                    </m:r>
                    <m:r>
                      <a:rPr lang="en-US" altLang="zh-CN" sz="2800" b="0" i="1" smtClean="0">
                        <a:latin typeface="Cambria Math"/>
                      </a:rPr>
                      <m:t>(</m:t>
                    </m:r>
                    <m:r>
                      <a:rPr lang="en-US" altLang="zh-CN" sz="2800" b="0" i="1" smtClean="0">
                        <a:latin typeface="Cambria Math"/>
                      </a:rPr>
                      <m:t>𝐻</m:t>
                    </m:r>
                    <m:r>
                      <a:rPr lang="en-US" altLang="zh-CN" sz="2800" b="0" i="1" smtClean="0">
                        <a:latin typeface="Cambria Math"/>
                      </a:rPr>
                      <m:t>)</m:t>
                    </m:r>
                  </m:oMath>
                </a14:m>
                <a:r>
                  <a:rPr lang="en-US" altLang="zh-CN" sz="2800" dirty="0" smtClean="0"/>
                  <a:t> ,</a:t>
                </a:r>
                <a14:m>
                  <m:oMath xmlns:m="http://schemas.openxmlformats.org/officeDocument/2006/math">
                    <m:sSub>
                      <m:sSubPr>
                        <m:ctrlPr>
                          <a:rPr lang="en-US" altLang="zh-CN" sz="2800" i="1" dirty="0" smtClean="0">
                            <a:latin typeface="Cambria Math"/>
                          </a:rPr>
                        </m:ctrlPr>
                      </m:sSubPr>
                      <m:e>
                        <m:r>
                          <a:rPr lang="en-US" altLang="zh-CN" sz="2800" b="0" i="1" dirty="0" smtClean="0">
                            <a:latin typeface="Cambria Math"/>
                          </a:rPr>
                          <m:t>𝐻</m:t>
                        </m:r>
                      </m:e>
                      <m:sub>
                        <m:r>
                          <a:rPr lang="en-US" altLang="zh-CN" sz="2800" b="0" i="1" dirty="0" smtClean="0">
                            <a:latin typeface="Cambria Math"/>
                          </a:rPr>
                          <m:t>𝑀𝐼𝑆𝐸</m:t>
                        </m:r>
                      </m:sub>
                    </m:sSub>
                    <m:r>
                      <a:rPr lang="en-US" altLang="zh-CN" sz="2800" b="0" i="1" dirty="0" smtClean="0">
                        <a:latin typeface="Cambria Math"/>
                      </a:rPr>
                      <m:t>=</m:t>
                    </m:r>
                    <m:r>
                      <a:rPr lang="en-US" altLang="zh-CN" sz="2800" b="0" i="1" dirty="0" smtClean="0">
                        <a:latin typeface="Cambria Math"/>
                      </a:rPr>
                      <m:t>𝑎𝑟𝑔𝑚𝑖𝑛𝐴𝑀𝐼𝑆𝐸</m:t>
                    </m:r>
                    <m:r>
                      <a:rPr lang="en-US" altLang="zh-CN" sz="2800" b="0" i="1" dirty="0" smtClean="0">
                        <a:latin typeface="Cambria Math"/>
                      </a:rPr>
                      <m:t>(</m:t>
                    </m:r>
                    <m:r>
                      <a:rPr lang="en-US" altLang="zh-CN" sz="2800" b="0" i="1" dirty="0" smtClean="0">
                        <a:latin typeface="Cambria Math"/>
                      </a:rPr>
                      <m:t>𝐻</m:t>
                    </m:r>
                    <m:r>
                      <a:rPr lang="en-US" altLang="zh-CN" sz="2800" b="0" i="1" dirty="0" smtClean="0">
                        <a:latin typeface="Cambria Math"/>
                      </a:rPr>
                      <m:t>)</m:t>
                    </m:r>
                  </m:oMath>
                </a14:m>
                <a:endParaRPr lang="en-US" altLang="zh-CN" sz="2800" dirty="0" smtClean="0"/>
              </a:p>
              <a:p>
                <a:pPr marL="109728" indent="0">
                  <a:buNone/>
                </a:pPr>
                <a:r>
                  <a:rPr lang="en-US" altLang="zh-CN" sz="2800" dirty="0"/>
                  <a:t> </a:t>
                </a:r>
                <a:endParaRPr lang="en-US" altLang="zh-CN" sz="2800" dirty="0" smtClean="0"/>
              </a:p>
              <a:p>
                <a:pPr marL="109728" indent="0">
                  <a:buNone/>
                </a:pPr>
                <a:r>
                  <a:rPr lang="en-US" altLang="zh-CN" sz="2800" dirty="0"/>
                  <a:t> </a:t>
                </a:r>
                <a:r>
                  <a:rPr lang="en-US" altLang="zh-CN" sz="2800" dirty="0" smtClean="0"/>
                  <a:t>  </a:t>
                </a:r>
                <a:r>
                  <a:rPr lang="zh-CN" altLang="en-US" sz="2800" dirty="0" smtClean="0"/>
                  <a:t>由此可以在</a:t>
                </a:r>
                <a:r>
                  <a:rPr lang="en-US" altLang="zh-CN" sz="2800" dirty="0" smtClean="0"/>
                  <a:t>x</a:t>
                </a:r>
                <a:r>
                  <a:rPr lang="zh-CN" altLang="en-US" sz="2800" dirty="0" smtClean="0"/>
                  <a:t>方向和</a:t>
                </a:r>
                <a:r>
                  <a:rPr lang="en-US" altLang="zh-CN" sz="2800" dirty="0" smtClean="0"/>
                  <a:t>y</a:t>
                </a:r>
                <a:r>
                  <a:rPr lang="zh-CN" altLang="en-US" sz="2800" dirty="0" smtClean="0"/>
                  <a:t>方向上分别计算出窗宽：</a:t>
                </a:r>
                <a14:m>
                  <m:oMath xmlns:m="http://schemas.openxmlformats.org/officeDocument/2006/math">
                    <m:sSub>
                      <m:sSubPr>
                        <m:ctrlPr>
                          <a:rPr lang="en-US" altLang="zh-CN" sz="2800" i="1" smtClean="0">
                            <a:latin typeface="Cambria Math"/>
                          </a:rPr>
                        </m:ctrlPr>
                      </m:sSubPr>
                      <m:e>
                        <m:r>
                          <a:rPr lang="en-US" altLang="zh-CN" sz="2800" b="0" i="1" smtClean="0">
                            <a:latin typeface="Cambria Math"/>
                          </a:rPr>
                          <m:t>h</m:t>
                        </m:r>
                      </m:e>
                      <m:sub>
                        <m:r>
                          <a:rPr lang="en-US" altLang="zh-CN" sz="2800" b="0" i="1" smtClean="0">
                            <a:latin typeface="Cambria Math"/>
                          </a:rPr>
                          <m:t>𝑥</m:t>
                        </m:r>
                      </m:sub>
                    </m:sSub>
                  </m:oMath>
                </a14:m>
                <a:r>
                  <a:rPr lang="zh-CN" altLang="en-US" sz="2800" dirty="0" smtClean="0"/>
                  <a:t>，</a:t>
                </a:r>
                <a14:m>
                  <m:oMath xmlns:m="http://schemas.openxmlformats.org/officeDocument/2006/math">
                    <m:sSub>
                      <m:sSubPr>
                        <m:ctrlPr>
                          <a:rPr lang="en-US" altLang="zh-CN" sz="2800" i="1" dirty="0" smtClean="0">
                            <a:latin typeface="Cambria Math"/>
                          </a:rPr>
                        </m:ctrlPr>
                      </m:sSubPr>
                      <m:e>
                        <m:r>
                          <a:rPr lang="en-US" altLang="zh-CN" sz="2800" b="0" i="1" dirty="0" smtClean="0">
                            <a:latin typeface="Cambria Math"/>
                          </a:rPr>
                          <m:t>h</m:t>
                        </m:r>
                      </m:e>
                      <m:sub>
                        <m:r>
                          <a:rPr lang="en-US" altLang="zh-CN" sz="2800" b="0" i="1" dirty="0" smtClean="0">
                            <a:latin typeface="Cambria Math"/>
                          </a:rPr>
                          <m:t>𝑦</m:t>
                        </m:r>
                      </m:sub>
                    </m:sSub>
                  </m:oMath>
                </a14:m>
                <a:r>
                  <a:rPr lang="zh-CN" altLang="en-US" sz="2800" dirty="0" smtClean="0"/>
                  <a:t>。</a:t>
                </a:r>
                <a:r>
                  <a:rPr lang="en-US" altLang="zh-CN" sz="2800" dirty="0" smtClean="0"/>
                  <a:t>   </a:t>
                </a:r>
                <a:endParaRPr lang="en-US" altLang="zh-CN" sz="2800" dirty="0"/>
              </a:p>
              <a:p>
                <a:pPr marL="109728" indent="0">
                  <a:buNone/>
                </a:pPr>
                <a:r>
                  <a:rPr lang="en-US" altLang="zh-CN" sz="2800" dirty="0" smtClean="0"/>
                  <a:t> </a:t>
                </a:r>
                <a:endParaRPr lang="zh-CN" altLang="en-US" sz="2800"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457200" y="1481328"/>
                <a:ext cx="8686800" cy="4539960"/>
              </a:xfrm>
              <a:blipFill rotWithShape="1">
                <a:blip r:embed="rId3"/>
                <a:stretch>
                  <a:fillRect l="-140" t="-2282" r="-561"/>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a:t>高斯核函数窗宽的选择</a:t>
            </a:r>
          </a:p>
        </p:txBody>
      </p:sp>
    </p:spTree>
    <p:extLst>
      <p:ext uri="{BB962C8B-B14F-4D97-AF65-F5344CB8AC3E}">
        <p14:creationId xmlns:p14="http://schemas.microsoft.com/office/powerpoint/2010/main" val="23934741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831</TotalTime>
  <Words>691</Words>
  <Application>Microsoft Office PowerPoint</Application>
  <PresentationFormat>全屏显示(4:3)</PresentationFormat>
  <Paragraphs>42</Paragraphs>
  <Slides>8</Slides>
  <Notes>3</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聚合</vt:lpstr>
      <vt:lpstr>核密度估计</vt:lpstr>
      <vt:lpstr>核密度估计简介</vt:lpstr>
      <vt:lpstr>核密度估计简介 </vt:lpstr>
      <vt:lpstr>一维核密度估计</vt:lpstr>
      <vt:lpstr>二维核密度估计</vt:lpstr>
      <vt:lpstr>核密度函数的选取</vt:lpstr>
      <vt:lpstr>高斯核函数最佳窗宽的选择</vt:lpstr>
      <vt:lpstr>高斯核函数窗宽的选择</vt:lpstr>
    </vt:vector>
  </TitlesOfParts>
  <Company>Yxy2004</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MySyS</dc:creator>
  <cp:lastModifiedBy>MySyS</cp:lastModifiedBy>
  <cp:revision>29</cp:revision>
  <dcterms:created xsi:type="dcterms:W3CDTF">2012-12-24T05:33:31Z</dcterms:created>
  <dcterms:modified xsi:type="dcterms:W3CDTF">2012-12-25T04:34:50Z</dcterms:modified>
</cp:coreProperties>
</file>