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47" r:id="rId3"/>
    <p:sldId id="449" r:id="rId4"/>
    <p:sldId id="451" r:id="rId5"/>
    <p:sldId id="452" r:id="rId6"/>
    <p:sldId id="453" r:id="rId7"/>
    <p:sldId id="454" r:id="rId8"/>
    <p:sldId id="455" r:id="rId9"/>
    <p:sldId id="456" r:id="rId10"/>
    <p:sldId id="271" r:id="rId11"/>
    <p:sldId id="275" r:id="rId12"/>
    <p:sldId id="272" r:id="rId13"/>
    <p:sldId id="290" r:id="rId14"/>
    <p:sldId id="281" r:id="rId15"/>
    <p:sldId id="296" r:id="rId16"/>
    <p:sldId id="282" r:id="rId17"/>
    <p:sldId id="300" r:id="rId18"/>
    <p:sldId id="303" r:id="rId19"/>
    <p:sldId id="304" r:id="rId20"/>
    <p:sldId id="305" r:id="rId21"/>
    <p:sldId id="306" r:id="rId22"/>
    <p:sldId id="311" r:id="rId23"/>
    <p:sldId id="312" r:id="rId24"/>
    <p:sldId id="313" r:id="rId25"/>
    <p:sldId id="314" r:id="rId26"/>
    <p:sldId id="351" r:id="rId27"/>
    <p:sldId id="352" r:id="rId28"/>
    <p:sldId id="353" r:id="rId29"/>
    <p:sldId id="354" r:id="rId30"/>
    <p:sldId id="359" r:id="rId31"/>
    <p:sldId id="360" r:id="rId32"/>
    <p:sldId id="361" r:id="rId33"/>
    <p:sldId id="362" r:id="rId34"/>
    <p:sldId id="335" r:id="rId35"/>
    <p:sldId id="336" r:id="rId36"/>
    <p:sldId id="337" r:id="rId37"/>
    <p:sldId id="338" r:id="rId38"/>
    <p:sldId id="343" r:id="rId39"/>
    <p:sldId id="344" r:id="rId40"/>
    <p:sldId id="345" r:id="rId41"/>
    <p:sldId id="346" r:id="rId42"/>
    <p:sldId id="367" r:id="rId43"/>
    <p:sldId id="368" r:id="rId44"/>
    <p:sldId id="369" r:id="rId45"/>
    <p:sldId id="370" r:id="rId46"/>
    <p:sldId id="375" r:id="rId47"/>
    <p:sldId id="376" r:id="rId48"/>
    <p:sldId id="377" r:id="rId49"/>
    <p:sldId id="378" r:id="rId50"/>
    <p:sldId id="383" r:id="rId51"/>
    <p:sldId id="384" r:id="rId52"/>
    <p:sldId id="385" r:id="rId53"/>
    <p:sldId id="386" r:id="rId54"/>
    <p:sldId id="391" r:id="rId55"/>
    <p:sldId id="392" r:id="rId56"/>
    <p:sldId id="393" r:id="rId57"/>
    <p:sldId id="394" r:id="rId58"/>
    <p:sldId id="399" r:id="rId59"/>
    <p:sldId id="400" r:id="rId60"/>
    <p:sldId id="401" r:id="rId61"/>
    <p:sldId id="402" r:id="rId62"/>
    <p:sldId id="407" r:id="rId63"/>
    <p:sldId id="408" r:id="rId64"/>
    <p:sldId id="409" r:id="rId65"/>
    <p:sldId id="410" r:id="rId66"/>
    <p:sldId id="415" r:id="rId67"/>
    <p:sldId id="416" r:id="rId68"/>
    <p:sldId id="417" r:id="rId69"/>
    <p:sldId id="418" r:id="rId70"/>
    <p:sldId id="423" r:id="rId71"/>
    <p:sldId id="424" r:id="rId72"/>
    <p:sldId id="425" r:id="rId73"/>
    <p:sldId id="426" r:id="rId74"/>
    <p:sldId id="431" r:id="rId75"/>
    <p:sldId id="432" r:id="rId76"/>
    <p:sldId id="433" r:id="rId77"/>
    <p:sldId id="434" r:id="rId78"/>
    <p:sldId id="439" r:id="rId79"/>
    <p:sldId id="440" r:id="rId80"/>
    <p:sldId id="441" r:id="rId81"/>
    <p:sldId id="442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er" id="{6DADB918-0F53-AD4D-B8ED-437CFB52AF03}">
          <p14:sldIdLst>
            <p14:sldId id="256"/>
            <p14:sldId id="447"/>
            <p14:sldId id="449"/>
            <p14:sldId id="451"/>
          </p14:sldIdLst>
        </p14:section>
        <p14:section name="exercise" id="{57077578-DF9A-2046-8D68-9621AD13D3B4}">
          <p14:sldIdLst>
            <p14:sldId id="452"/>
            <p14:sldId id="453"/>
            <p14:sldId id="454"/>
            <p14:sldId id="455"/>
            <p14:sldId id="456"/>
          </p14:sldIdLst>
        </p14:section>
        <p14:section name="3_o1" id="{B6BA4FCF-377A-3649-84CE-4175519C4CE3}">
          <p14:sldIdLst>
            <p14:sldId id="271"/>
            <p14:sldId id="275"/>
            <p14:sldId id="272"/>
            <p14:sldId id="290"/>
            <p14:sldId id="281"/>
            <p14:sldId id="296"/>
            <p14:sldId id="282"/>
            <p14:sldId id="300"/>
          </p14:sldIdLst>
        </p14:section>
        <p14:section name="3_o2" id="{D1953EB8-1100-E749-9D30-7B91651F5116}">
          <p14:sldIdLst>
            <p14:sldId id="303"/>
            <p14:sldId id="304"/>
            <p14:sldId id="305"/>
            <p14:sldId id="306"/>
            <p14:sldId id="311"/>
            <p14:sldId id="312"/>
            <p14:sldId id="313"/>
            <p14:sldId id="314"/>
          </p14:sldIdLst>
        </p14:section>
        <p14:section name="3_o3" id="{5B132A77-1CE6-4C48-86D2-C848B35C8845}">
          <p14:sldIdLst>
            <p14:sldId id="351"/>
            <p14:sldId id="352"/>
            <p14:sldId id="353"/>
            <p14:sldId id="354"/>
            <p14:sldId id="359"/>
            <p14:sldId id="360"/>
            <p14:sldId id="361"/>
            <p14:sldId id="362"/>
          </p14:sldIdLst>
        </p14:section>
        <p14:section name="5_o1" id="{F1A2C2C4-6CAD-BF48-867C-9CACAA20DEF0}">
          <p14:sldIdLst>
            <p14:sldId id="335"/>
            <p14:sldId id="336"/>
            <p14:sldId id="337"/>
            <p14:sldId id="338"/>
            <p14:sldId id="343"/>
            <p14:sldId id="344"/>
            <p14:sldId id="345"/>
            <p14:sldId id="346"/>
          </p14:sldIdLst>
        </p14:section>
        <p14:section name="5_o2" id="{55017175-5378-9845-BCDD-B2C4FFD77A30}">
          <p14:sldIdLst>
            <p14:sldId id="367"/>
            <p14:sldId id="368"/>
            <p14:sldId id="369"/>
            <p14:sldId id="370"/>
            <p14:sldId id="375"/>
            <p14:sldId id="376"/>
            <p14:sldId id="377"/>
            <p14:sldId id="378"/>
          </p14:sldIdLst>
        </p14:section>
        <p14:section name="5_o3" id="{551590B9-45C9-E94B-8C0F-948D732074C7}">
          <p14:sldIdLst>
            <p14:sldId id="383"/>
            <p14:sldId id="384"/>
            <p14:sldId id="385"/>
            <p14:sldId id="386"/>
            <p14:sldId id="391"/>
            <p14:sldId id="392"/>
            <p14:sldId id="393"/>
            <p14:sldId id="394"/>
          </p14:sldIdLst>
        </p14:section>
        <p14:section name="8_o1" id="{D5520D2B-2A76-814D-8D23-7973100CF884}">
          <p14:sldIdLst>
            <p14:sldId id="399"/>
            <p14:sldId id="400"/>
            <p14:sldId id="401"/>
            <p14:sldId id="402"/>
            <p14:sldId id="407"/>
            <p14:sldId id="408"/>
            <p14:sldId id="409"/>
            <p14:sldId id="410"/>
          </p14:sldIdLst>
        </p14:section>
        <p14:section name="8_o2" id="{9B964538-599B-3340-B3EE-6FF03877FA56}">
          <p14:sldIdLst>
            <p14:sldId id="415"/>
            <p14:sldId id="416"/>
            <p14:sldId id="417"/>
            <p14:sldId id="418"/>
            <p14:sldId id="423"/>
            <p14:sldId id="424"/>
            <p14:sldId id="425"/>
            <p14:sldId id="426"/>
          </p14:sldIdLst>
        </p14:section>
        <p14:section name="8_o3" id="{CEC4BAEA-20CF-E443-A437-2C3CCE23E321}">
          <p14:sldIdLst>
            <p14:sldId id="431"/>
            <p14:sldId id="432"/>
            <p14:sldId id="433"/>
            <p14:sldId id="434"/>
            <p14:sldId id="439"/>
            <p14:sldId id="440"/>
            <p14:sldId id="441"/>
            <p14:sldId id="4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73FEFF"/>
    <a:srgbClr val="FF2F92"/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75"/>
    <p:restoredTop sz="50000"/>
  </p:normalViewPr>
  <p:slideViewPr>
    <p:cSldViewPr snapToGrid="0" snapToObjects="1">
      <p:cViewPr varScale="1">
        <p:scale>
          <a:sx n="85" d="100"/>
          <a:sy n="85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88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55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44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8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3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75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8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39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35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40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23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91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Test #1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1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3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13646"/>
            <a:ext cx="5829879" cy="52826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4625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1, 2, 3, 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3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7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13646"/>
            <a:ext cx="5829879" cy="52826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666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 , 2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93691" y="228329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104164" y="228329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0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5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4573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en-US" altLang="zh-CN" dirty="0" smtClean="0"/>
              <a:t>, 2, 3, 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4903">
            <a:off x="3355924" y="226958"/>
            <a:ext cx="5818059" cy="54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1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667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1, 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4903">
            <a:off x="3355924" y="226958"/>
            <a:ext cx="5818059" cy="54842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34670" y="41522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0206" y="41522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9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4625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1, 2, 3, 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4256">
            <a:off x="3322964" y="316185"/>
            <a:ext cx="5512613" cy="53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s-IS" altLang="zh-CN" dirty="0"/>
              <a:t>Age:</a:t>
            </a:r>
            <a:endParaRPr lang="is-IS" altLang="zh-CN" b="0" dirty="0" smtClean="0">
              <a:effectLst/>
            </a:endParaRPr>
          </a:p>
          <a:p>
            <a:r>
              <a:rPr lang="is-IS" altLang="zh-CN" dirty="0"/>
              <a:t>2.         Gender: F / M</a:t>
            </a:r>
            <a:endParaRPr lang="is-IS" altLang="zh-CN" b="0" dirty="0" smtClean="0">
              <a:effectLst/>
            </a:endParaRPr>
          </a:p>
          <a:p>
            <a:r>
              <a:rPr lang="is-IS" altLang="zh-CN" dirty="0"/>
              <a:t>3.         Eye sight: normal or corrected-to-normal___ other_____</a:t>
            </a:r>
            <a:endParaRPr lang="is-IS" altLang="zh-CN" b="0" dirty="0" smtClean="0">
              <a:effectLst/>
            </a:endParaRPr>
          </a:p>
          <a:p>
            <a:r>
              <a:rPr lang="is-IS" altLang="zh-CN" dirty="0"/>
              <a:t>4.         Color blind: yes___ no____</a:t>
            </a:r>
            <a:endParaRPr lang="is-IS" altLang="zh-CN" b="0" dirty="0" smtClean="0">
              <a:effectLst/>
            </a:endParaRPr>
          </a:p>
          <a:p>
            <a:r>
              <a:rPr lang="is-IS" altLang="zh-CN" dirty="0"/>
              <a:t>5.         Academic studies: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a)                Science/Engineering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b)               Humanities and Social sciences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c)                Others</a:t>
            </a:r>
            <a:endParaRPr lang="is-IS" altLang="zh-CN" b="0" dirty="0" smtClean="0">
              <a:effectLst/>
            </a:endParaRPr>
          </a:p>
          <a:p>
            <a:r>
              <a:rPr lang="is-IS" altLang="zh-CN" dirty="0"/>
              <a:t>6.         Academic Level: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a)                Undergraduate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b)               Post graduate (MSc, PhD)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c)                Other</a:t>
            </a:r>
            <a:endParaRPr lang="is-IS" altLang="zh-CN" b="0" dirty="0" smtClean="0">
              <a:effectLst/>
            </a:endParaRPr>
          </a:p>
          <a:p>
            <a:r>
              <a:rPr lang="is-IS" altLang="zh-CN" b="0" dirty="0" smtClean="0">
                <a:effectLst/>
              </a:rPr>
              <a:t/>
            </a:r>
            <a:br>
              <a:rPr lang="is-IS" altLang="zh-CN" b="0" dirty="0" smtClean="0">
                <a:effectLst/>
              </a:rPr>
            </a:br>
            <a:r>
              <a:rPr lang="is-IS" altLang="zh-CN" dirty="0"/>
              <a:t>7.         Assess your experience in Data Visualization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a)                None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b)               Little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c)                Medium or pretty good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d)               Very good</a:t>
            </a:r>
            <a:endParaRPr lang="is-IS" altLang="zh-CN" b="0" dirty="0" smtClean="0">
              <a:effectLst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235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2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666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 , 2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864321" y="170410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864321" y="423201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4256">
            <a:off x="3322964" y="316185"/>
            <a:ext cx="5512613" cy="53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5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4573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en-US" altLang="zh-CN" dirty="0" smtClean="0"/>
              <a:t>, 2, 3, 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72292">
            <a:off x="3642610" y="582895"/>
            <a:ext cx="5156616" cy="54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9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667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1, 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134670" y="41522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0206" y="41522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72292">
            <a:off x="3642610" y="582895"/>
            <a:ext cx="5156616" cy="54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7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4625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1, 2, 3, 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53628">
            <a:off x="2954016" y="164141"/>
            <a:ext cx="6040648" cy="5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4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53628">
            <a:off x="2954016" y="164141"/>
            <a:ext cx="6040648" cy="58412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666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 , 2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864321" y="170410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48394" y="207344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3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Scatterplot Introduction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7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8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5" y="235725"/>
            <a:ext cx="6177614" cy="56545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5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7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667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1, 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222468" y="164000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0206" y="41522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5" y="235725"/>
            <a:ext cx="6177614" cy="56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9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5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5935">
            <a:off x="2964088" y="583283"/>
            <a:ext cx="6464725" cy="66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0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666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 , 2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56813" y="393237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97509" y="1888774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5935">
            <a:off x="2964088" y="583283"/>
            <a:ext cx="6464725" cy="66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5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64240">
            <a:off x="2964233" y="508346"/>
            <a:ext cx="6190106" cy="60301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5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9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8" y="1434165"/>
            <a:ext cx="4945180" cy="41597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355" y="892704"/>
            <a:ext cx="6030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* Cluster  * </a:t>
            </a:r>
            <a:r>
              <a:rPr kumimoji="1" lang="en-US" altLang="zh-CN" smtClean="0"/>
              <a:t>Belonging Certainty * </a:t>
            </a:r>
            <a:r>
              <a:rPr kumimoji="1" lang="en-US" altLang="zh-CN" smtClean="0"/>
              <a:t>Cluster’s Average Certainty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26" y="1412377"/>
            <a:ext cx="4948974" cy="4223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38269" y="5442445"/>
            <a:ext cx="73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Type I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464843" y="5442445"/>
            <a:ext cx="79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Type 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6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4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667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1, 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48592" y="280923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81052" y="68954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64240">
            <a:off x="2964233" y="508346"/>
            <a:ext cx="6190106" cy="60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2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5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8241">
            <a:off x="3375062" y="576922"/>
            <a:ext cx="6332650" cy="65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5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666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 , 2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653666" y="419607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Cluster 2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74244" y="974374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8241">
            <a:off x="3375062" y="576922"/>
            <a:ext cx="6332650" cy="65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2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5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7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8129">
            <a:off x="3303395" y="-314837"/>
            <a:ext cx="6111886" cy="661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8129">
            <a:off x="3303395" y="-314837"/>
            <a:ext cx="6111886" cy="66183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667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1, 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12842" y="97436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63347" y="470941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0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 I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9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5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2080">
            <a:off x="3606996" y="-341378"/>
            <a:ext cx="6290022" cy="70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4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2080">
            <a:off x="3606996" y="-341378"/>
            <a:ext cx="6290022" cy="70341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666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 , 2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20814" y="385130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Cluster 2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11713" y="944394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5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8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5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7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94880" y="-324208"/>
            <a:ext cx="6325433" cy="72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6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94880" y="-324208"/>
            <a:ext cx="6325433" cy="72165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667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1, 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246772" y="196371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69275" y="464945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2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</a:t>
            </a:r>
            <a:r>
              <a:rPr kumimoji="1" lang="en-US" altLang="zh-CN" dirty="0" smtClean="0"/>
              <a:t>7, 8, 9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67" y="281897"/>
            <a:ext cx="8139658" cy="58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7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3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67" y="281897"/>
            <a:ext cx="8139658" cy="58316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666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 , 2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72369" y="77471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Cluster 2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91792" y="26692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8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5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7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9443">
            <a:off x="2415498" y="64655"/>
            <a:ext cx="8512331" cy="62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2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9443">
            <a:off x="2415498" y="64655"/>
            <a:ext cx="8512331" cy="6277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667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1, 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56424" y="85443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516878" y="66977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9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7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</a:t>
            </a:r>
            <a:r>
              <a:rPr kumimoji="1" lang="en-US" altLang="zh-CN" dirty="0" smtClean="0"/>
              <a:t>7, 8, 9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97484">
            <a:off x="2472283" y="88596"/>
            <a:ext cx="7863364" cy="61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97484">
            <a:off x="2472283" y="88596"/>
            <a:ext cx="7863364" cy="61223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666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 , 2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27203" y="5505699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Cluster 2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5657" y="407870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1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1, 2, 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19" y="689548"/>
            <a:ext cx="8315806" cy="464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2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7, 8, 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0795">
            <a:off x="2365373" y="-5823"/>
            <a:ext cx="8601027" cy="66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0795">
            <a:off x="2365373" y="-5823"/>
            <a:ext cx="8601027" cy="66235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667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1, 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797066" y="371445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148592" y="522549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8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9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</a:t>
            </a:r>
            <a:r>
              <a:rPr kumimoji="1" lang="en-US" altLang="zh-CN" dirty="0" smtClean="0"/>
              <a:t>7, 8, 9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422">
            <a:off x="1962669" y="229732"/>
            <a:ext cx="8860229" cy="60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4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422">
            <a:off x="1962669" y="229732"/>
            <a:ext cx="8860229" cy="60324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666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 , 2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47571" y="39578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94975" y="19950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3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How many clusters in the scatterplot?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4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8394" y="6077475"/>
            <a:ext cx="43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How many clusters in the scatterplot?  5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7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2402">
            <a:off x="2148118" y="-78205"/>
            <a:ext cx="9009088" cy="65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6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Which cluster has larger average certainty, cluster 1 or cluster 2?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3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2402">
            <a:off x="2148118" y="-78205"/>
            <a:ext cx="9009088" cy="65584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667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1, 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55637" y="570814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345489" y="446100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5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27" y="824460"/>
            <a:ext cx="7403504" cy="41360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666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Which cluster has larger average certainty, cluster 1 or cluster 2? 1 , 2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33534" y="360242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94457" y="360242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1070</Words>
  <Application>Microsoft Macintosh PowerPoint</Application>
  <PresentationFormat>宽屏</PresentationFormat>
  <Paragraphs>176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6" baseType="lpstr">
      <vt:lpstr>Calibri</vt:lpstr>
      <vt:lpstr>Calibri Light</vt:lpstr>
      <vt:lpstr>宋体</vt:lpstr>
      <vt:lpstr>Arial</vt:lpstr>
      <vt:lpstr>Office 主题</vt:lpstr>
      <vt:lpstr>Test #1</vt:lpstr>
      <vt:lpstr>Profile</vt:lpstr>
      <vt:lpstr>Scatterplot Introduction</vt:lpstr>
      <vt:lpstr>PowerPoint 演示文稿</vt:lpstr>
      <vt:lpstr>Exercise I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  <vt:lpstr>How many clusters in the scatterplot?</vt:lpstr>
      <vt:lpstr>PowerPoint 演示文稿</vt:lpstr>
      <vt:lpstr>Which cluster has larger average certainty, cluster 1 or cluster 2?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Test</dc:title>
  <dc:creator>Microsoft Office 用户</dc:creator>
  <cp:lastModifiedBy>Microsoft Office 用户</cp:lastModifiedBy>
  <cp:revision>160</cp:revision>
  <dcterms:created xsi:type="dcterms:W3CDTF">2019-02-19T01:53:54Z</dcterms:created>
  <dcterms:modified xsi:type="dcterms:W3CDTF">2019-02-19T08:01:52Z</dcterms:modified>
</cp:coreProperties>
</file>