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265" r:id="rId3"/>
    <p:sldId id="264" r:id="rId4"/>
    <p:sldId id="263" r:id="rId5"/>
    <p:sldId id="261" r:id="rId6"/>
    <p:sldId id="262" r:id="rId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9"/>
    </p:embeddedFont>
    <p:embeddedFont>
      <p:font typeface="Montserrat" pitchFamily="2" charset="77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PT Sans" panose="020B0503020203020204" pitchFamily="34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A396C3-147D-43B5-9E30-9A30409F7501}">
  <a:tblStyle styleId="{9DA396C3-147D-43B5-9E30-9A30409F7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4E9140-D7E0-4862-A264-0667FCB8AB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81"/>
    <p:restoredTop sz="58444" autoAdjust="0"/>
  </p:normalViewPr>
  <p:slideViewPr>
    <p:cSldViewPr snapToGrid="0">
      <p:cViewPr varScale="1">
        <p:scale>
          <a:sx n="64" d="100"/>
          <a:sy n="64" d="100"/>
        </p:scale>
        <p:origin x="176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54668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>
          <a:extLst>
            <a:ext uri="{FF2B5EF4-FFF2-40B4-BE49-F238E27FC236}">
              <a16:creationId xmlns:a16="http://schemas.microsoft.com/office/drawing/2014/main" id="{0645E068-B46C-612F-CC83-D0DBA44BF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a3ae21fea_0_4:notes">
            <a:extLst>
              <a:ext uri="{FF2B5EF4-FFF2-40B4-BE49-F238E27FC236}">
                <a16:creationId xmlns:a16="http://schemas.microsoft.com/office/drawing/2014/main" id="{D6C0C0EE-9872-1CC8-A0AC-B22BD4D265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a3ae21fea_0_4:notes">
            <a:extLst>
              <a:ext uri="{FF2B5EF4-FFF2-40B4-BE49-F238E27FC236}">
                <a16:creationId xmlns:a16="http://schemas.microsoft.com/office/drawing/2014/main" id="{07F106EA-6A86-B109-36DA-E16F10F0BF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Compared random forest to decision trees.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creating a decision tree model using all features, the model performed really well.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split in the root node was using the CDR feature. This shows us that CDR was a really good feature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creating another decision tree model without CDR, the Model was less accurate and the decision tree seems to be over fit.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get a better decision tree, by tuning the </a:t>
            </a:r>
            <a:r>
              <a:rPr lang="en-US" dirty="0" err="1"/>
              <a:t>max_leaf_node</a:t>
            </a:r>
            <a:r>
              <a:rPr lang="en-US" dirty="0"/>
              <a:t> we were able to get a better accuracy without using CDR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RF model was used to compare the DT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5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a3ae21f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a3ae21f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4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a3ae21f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a3ae21f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643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bit.ly/2TyoMsr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hyperlink" Target="http://bit.ly/2TtBDfr" TargetMode="External"/><Relationship Id="rId9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28800" y="1289772"/>
            <a:ext cx="54864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8800" y="3488028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82880" y="-304812"/>
            <a:ext cx="10275006" cy="5299665"/>
            <a:chOff x="-182880" y="-304812"/>
            <a:chExt cx="10275006" cy="5299665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/>
            </a:blip>
            <a:srcRect l="29" r="29"/>
            <a:stretch/>
          </p:blipFill>
          <p:spPr>
            <a:xfrm rot="-5400000">
              <a:off x="-697231" y="3223202"/>
              <a:ext cx="2286001" cy="125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72400" y="-304812"/>
              <a:ext cx="1371599" cy="137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 rotWithShape="1">
            <a:blip r:embed="rId4">
              <a:alphaModFix/>
            </a:blip>
            <a:srcRect t="59" b="59"/>
            <a:stretch/>
          </p:blipFill>
          <p:spPr>
            <a:xfrm>
              <a:off x="562700" y="4251450"/>
              <a:ext cx="1605875" cy="74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 rotWithShape="1">
            <a:blip r:embed="rId5">
              <a:alphaModFix/>
            </a:blip>
            <a:srcRect l="29" r="29"/>
            <a:stretch/>
          </p:blipFill>
          <p:spPr>
            <a:xfrm rot="-5400000">
              <a:off x="-301575" y="1339582"/>
              <a:ext cx="1828799" cy="10058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 rotWithShape="1">
            <a:blip r:embed="rId6">
              <a:alphaModFix/>
            </a:blip>
            <a:srcRect l="17984" r="17990"/>
            <a:stretch/>
          </p:blipFill>
          <p:spPr>
            <a:xfrm>
              <a:off x="7441694" y="709700"/>
              <a:ext cx="1171551" cy="1005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806125" y="832575"/>
              <a:ext cx="2286001" cy="22860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1828800" y="1152122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828800" y="2893978"/>
            <a:ext cx="54864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7" name="Google Shape;57;p11"/>
          <p:cNvGrpSpPr/>
          <p:nvPr/>
        </p:nvGrpSpPr>
        <p:grpSpPr>
          <a:xfrm>
            <a:off x="-2" y="0"/>
            <a:ext cx="9144002" cy="4874976"/>
            <a:chOff x="-2" y="0"/>
            <a:chExt cx="9144002" cy="4874976"/>
          </a:xfrm>
        </p:grpSpPr>
        <p:pic>
          <p:nvPicPr>
            <p:cNvPr id="58" name="Google Shape;58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2" y="0"/>
              <a:ext cx="1828799" cy="999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1"/>
            <p:cNvPicPr preferRelativeResize="0"/>
            <p:nvPr/>
          </p:nvPicPr>
          <p:blipFill rotWithShape="1">
            <a:blip r:embed="rId3">
              <a:alphaModFix/>
            </a:blip>
            <a:srcRect l="20494" r="20494"/>
            <a:stretch/>
          </p:blipFill>
          <p:spPr>
            <a:xfrm>
              <a:off x="1" y="1129300"/>
              <a:ext cx="914401" cy="8524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1"/>
            <p:cNvPicPr preferRelativeResize="0"/>
            <p:nvPr/>
          </p:nvPicPr>
          <p:blipFill rotWithShape="1">
            <a:blip r:embed="rId4">
              <a:alphaModFix/>
            </a:blip>
            <a:srcRect t="59" b="59"/>
            <a:stretch/>
          </p:blipFill>
          <p:spPr>
            <a:xfrm rot="-5400000" flipH="1">
              <a:off x="-87829" y="1560550"/>
              <a:ext cx="1605875" cy="74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1"/>
            <p:cNvPicPr preferRelativeResize="0"/>
            <p:nvPr/>
          </p:nvPicPr>
          <p:blipFill rotWithShape="1">
            <a:blip r:embed="rId5">
              <a:alphaModFix/>
            </a:blip>
            <a:srcRect t="24481" b="24481"/>
            <a:stretch/>
          </p:blipFill>
          <p:spPr>
            <a:xfrm>
              <a:off x="6858000" y="4361626"/>
              <a:ext cx="1828799" cy="51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1"/>
            <p:cNvPicPr preferRelativeResize="0"/>
            <p:nvPr/>
          </p:nvPicPr>
          <p:blipFill rotWithShape="1">
            <a:blip r:embed="rId6">
              <a:alphaModFix/>
            </a:blip>
            <a:srcRect l="99" r="99"/>
            <a:stretch/>
          </p:blipFill>
          <p:spPr>
            <a:xfrm rot="10800000">
              <a:off x="8229600" y="3694100"/>
              <a:ext cx="914400" cy="9143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 hasCustomPrompt="1"/>
          </p:nvPr>
        </p:nvSpPr>
        <p:spPr>
          <a:xfrm>
            <a:off x="2743200" y="1978625"/>
            <a:ext cx="36576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2743200" y="2799179"/>
            <a:ext cx="3657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2" hasCustomPrompt="1"/>
          </p:nvPr>
        </p:nvSpPr>
        <p:spPr>
          <a:xfrm>
            <a:off x="2743200" y="534989"/>
            <a:ext cx="36576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3"/>
          </p:nvPr>
        </p:nvSpPr>
        <p:spPr>
          <a:xfrm>
            <a:off x="2743200" y="1353312"/>
            <a:ext cx="3657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 idx="4" hasCustomPrompt="1"/>
          </p:nvPr>
        </p:nvSpPr>
        <p:spPr>
          <a:xfrm>
            <a:off x="2743200" y="3422250"/>
            <a:ext cx="36576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5"/>
          </p:nvPr>
        </p:nvSpPr>
        <p:spPr>
          <a:xfrm>
            <a:off x="2743200" y="4248287"/>
            <a:ext cx="36576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96" name="Google Shape;96;p16"/>
          <p:cNvGrpSpPr/>
          <p:nvPr/>
        </p:nvGrpSpPr>
        <p:grpSpPr>
          <a:xfrm>
            <a:off x="-610117" y="-12"/>
            <a:ext cx="9754118" cy="4994865"/>
            <a:chOff x="-610117" y="-12"/>
            <a:chExt cx="9754118" cy="4994865"/>
          </a:xfrm>
        </p:grpSpPr>
        <p:pic>
          <p:nvPicPr>
            <p:cNvPr id="97" name="Google Shape;97;p16"/>
            <p:cNvPicPr preferRelativeResize="0"/>
            <p:nvPr/>
          </p:nvPicPr>
          <p:blipFill rotWithShape="1">
            <a:blip r:embed="rId2">
              <a:alphaModFix/>
            </a:blip>
            <a:srcRect l="29" r="29"/>
            <a:stretch/>
          </p:blipFill>
          <p:spPr>
            <a:xfrm rot="5400000" flipH="1">
              <a:off x="7372350" y="3223202"/>
              <a:ext cx="2286001" cy="125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338009" y="-12"/>
              <a:ext cx="1371599" cy="137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6"/>
            <p:cNvPicPr preferRelativeResize="0"/>
            <p:nvPr/>
          </p:nvPicPr>
          <p:blipFill rotWithShape="1">
            <a:blip r:embed="rId4">
              <a:alphaModFix/>
            </a:blip>
            <a:srcRect l="29" r="29"/>
            <a:stretch/>
          </p:blipFill>
          <p:spPr>
            <a:xfrm rot="5400000" flipH="1">
              <a:off x="7514497" y="1339582"/>
              <a:ext cx="1828799" cy="10058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-610117" y="1490187"/>
              <a:ext cx="2286001" cy="22860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715100" y="3028950"/>
            <a:ext cx="23274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2"/>
          </p:nvPr>
        </p:nvSpPr>
        <p:spPr>
          <a:xfrm>
            <a:off x="3408300" y="3028950"/>
            <a:ext cx="23274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3"/>
          </p:nvPr>
        </p:nvSpPr>
        <p:spPr>
          <a:xfrm>
            <a:off x="6101500" y="3028950"/>
            <a:ext cx="23274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4"/>
          </p:nvPr>
        </p:nvSpPr>
        <p:spPr>
          <a:xfrm>
            <a:off x="715100" y="2571750"/>
            <a:ext cx="2327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5"/>
          </p:nvPr>
        </p:nvSpPr>
        <p:spPr>
          <a:xfrm>
            <a:off x="3408300" y="2571750"/>
            <a:ext cx="2327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6"/>
          </p:nvPr>
        </p:nvSpPr>
        <p:spPr>
          <a:xfrm>
            <a:off x="6101500" y="2571750"/>
            <a:ext cx="2327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-421475" y="3692744"/>
            <a:ext cx="1828799" cy="1288789"/>
            <a:chOff x="-421475" y="3692744"/>
            <a:chExt cx="1828799" cy="1288789"/>
          </a:xfrm>
        </p:grpSpPr>
        <p:pic>
          <p:nvPicPr>
            <p:cNvPr id="110" name="Google Shape;110;p17"/>
            <p:cNvPicPr preferRelativeResize="0"/>
            <p:nvPr/>
          </p:nvPicPr>
          <p:blipFill rotWithShape="1">
            <a:blip r:embed="rId2">
              <a:alphaModFix/>
            </a:blip>
            <a:srcRect t="24511" b="24517"/>
            <a:stretch/>
          </p:blipFill>
          <p:spPr>
            <a:xfrm>
              <a:off x="-421475" y="4468833"/>
              <a:ext cx="1828799" cy="51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7"/>
            <p:cNvPicPr preferRelativeResize="0"/>
            <p:nvPr/>
          </p:nvPicPr>
          <p:blipFill rotWithShape="1">
            <a:blip r:embed="rId3">
              <a:alphaModFix/>
            </a:blip>
            <a:srcRect r="10"/>
            <a:stretch/>
          </p:blipFill>
          <p:spPr>
            <a:xfrm rot="10800000">
              <a:off x="-199275" y="3692744"/>
              <a:ext cx="914400" cy="91260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1371750" y="1408188"/>
            <a:ext cx="3017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2"/>
          </p:nvPr>
        </p:nvSpPr>
        <p:spPr>
          <a:xfrm>
            <a:off x="1371750" y="1865376"/>
            <a:ext cx="3017400" cy="91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3"/>
          </p:nvPr>
        </p:nvSpPr>
        <p:spPr>
          <a:xfrm>
            <a:off x="4754850" y="1865388"/>
            <a:ext cx="3017400" cy="91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4"/>
          </p:nvPr>
        </p:nvSpPr>
        <p:spPr>
          <a:xfrm>
            <a:off x="1371750" y="3602758"/>
            <a:ext cx="3017400" cy="91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5"/>
          </p:nvPr>
        </p:nvSpPr>
        <p:spPr>
          <a:xfrm>
            <a:off x="4754850" y="3602759"/>
            <a:ext cx="3017400" cy="91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6"/>
          </p:nvPr>
        </p:nvSpPr>
        <p:spPr>
          <a:xfrm>
            <a:off x="1371750" y="3145570"/>
            <a:ext cx="3017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7"/>
          </p:nvPr>
        </p:nvSpPr>
        <p:spPr>
          <a:xfrm>
            <a:off x="4754850" y="1408188"/>
            <a:ext cx="3017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8"/>
          </p:nvPr>
        </p:nvSpPr>
        <p:spPr>
          <a:xfrm>
            <a:off x="4754850" y="3145559"/>
            <a:ext cx="30174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22" name="Google Shape;122;p18"/>
          <p:cNvGrpSpPr/>
          <p:nvPr/>
        </p:nvGrpSpPr>
        <p:grpSpPr>
          <a:xfrm>
            <a:off x="67625" y="1129297"/>
            <a:ext cx="9251403" cy="4593529"/>
            <a:chOff x="67625" y="1129297"/>
            <a:chExt cx="9251403" cy="4593529"/>
          </a:xfrm>
        </p:grpSpPr>
        <p:pic>
          <p:nvPicPr>
            <p:cNvPr id="123" name="Google Shape;123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7904756" y="1543825"/>
              <a:ext cx="1828799" cy="999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8"/>
            <p:cNvPicPr preferRelativeResize="0"/>
            <p:nvPr/>
          </p:nvPicPr>
          <p:blipFill rotWithShape="1">
            <a:blip r:embed="rId3">
              <a:alphaModFix/>
            </a:blip>
            <a:srcRect t="24481" b="24481"/>
            <a:stretch/>
          </p:blipFill>
          <p:spPr>
            <a:xfrm rot="-5400000">
              <a:off x="-590100" y="4551751"/>
              <a:ext cx="1828799" cy="51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8"/>
            <p:cNvPicPr preferRelativeResize="0"/>
            <p:nvPr/>
          </p:nvPicPr>
          <p:blipFill rotWithShape="1">
            <a:blip r:embed="rId4">
              <a:alphaModFix/>
            </a:blip>
            <a:srcRect t="59" b="59"/>
            <a:stretch/>
          </p:blipFill>
          <p:spPr>
            <a:xfrm rot="5400000">
              <a:off x="7828181" y="2539387"/>
              <a:ext cx="1828800" cy="8465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1"/>
          </p:nvPr>
        </p:nvSpPr>
        <p:spPr>
          <a:xfrm>
            <a:off x="715100" y="2048325"/>
            <a:ext cx="2327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2"/>
          </p:nvPr>
        </p:nvSpPr>
        <p:spPr>
          <a:xfrm>
            <a:off x="3408300" y="2048325"/>
            <a:ext cx="2327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3"/>
          </p:nvPr>
        </p:nvSpPr>
        <p:spPr>
          <a:xfrm>
            <a:off x="715100" y="3602816"/>
            <a:ext cx="2327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4"/>
          </p:nvPr>
        </p:nvSpPr>
        <p:spPr>
          <a:xfrm>
            <a:off x="3408300" y="3602816"/>
            <a:ext cx="2327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5"/>
          </p:nvPr>
        </p:nvSpPr>
        <p:spPr>
          <a:xfrm>
            <a:off x="6101500" y="2048325"/>
            <a:ext cx="2327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6"/>
          </p:nvPr>
        </p:nvSpPr>
        <p:spPr>
          <a:xfrm>
            <a:off x="6101500" y="3602816"/>
            <a:ext cx="2327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7"/>
          </p:nvPr>
        </p:nvSpPr>
        <p:spPr>
          <a:xfrm>
            <a:off x="715099" y="1591125"/>
            <a:ext cx="2327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8"/>
          </p:nvPr>
        </p:nvSpPr>
        <p:spPr>
          <a:xfrm>
            <a:off x="3408300" y="1591125"/>
            <a:ext cx="2327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9"/>
          </p:nvPr>
        </p:nvSpPr>
        <p:spPr>
          <a:xfrm>
            <a:off x="6101501" y="1591125"/>
            <a:ext cx="2327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3"/>
          </p:nvPr>
        </p:nvSpPr>
        <p:spPr>
          <a:xfrm>
            <a:off x="715099" y="3145616"/>
            <a:ext cx="2327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4"/>
          </p:nvPr>
        </p:nvSpPr>
        <p:spPr>
          <a:xfrm>
            <a:off x="3408300" y="3145616"/>
            <a:ext cx="2327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5"/>
          </p:nvPr>
        </p:nvSpPr>
        <p:spPr>
          <a:xfrm>
            <a:off x="6101500" y="3145616"/>
            <a:ext cx="2327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40" name="Google Shape;140;p19"/>
          <p:cNvGrpSpPr/>
          <p:nvPr/>
        </p:nvGrpSpPr>
        <p:grpSpPr>
          <a:xfrm>
            <a:off x="-656500" y="1122019"/>
            <a:ext cx="9999800" cy="4021481"/>
            <a:chOff x="-656500" y="1122019"/>
            <a:chExt cx="9999800" cy="4021481"/>
          </a:xfrm>
        </p:grpSpPr>
        <p:pic>
          <p:nvPicPr>
            <p:cNvPr id="141" name="Google Shape;141;p1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-656500" y="1122019"/>
              <a:ext cx="1371600" cy="137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9"/>
            <p:cNvPicPr preferRelativeResize="0"/>
            <p:nvPr/>
          </p:nvPicPr>
          <p:blipFill rotWithShape="1">
            <a:blip r:embed="rId3">
              <a:alphaModFix/>
            </a:blip>
            <a:srcRect l="99" r="99"/>
            <a:stretch/>
          </p:blipFill>
          <p:spPr>
            <a:xfrm rot="5400000">
              <a:off x="8428900" y="4229100"/>
              <a:ext cx="914400" cy="9143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ctrTitle"/>
          </p:nvPr>
        </p:nvSpPr>
        <p:spPr>
          <a:xfrm>
            <a:off x="2286000" y="535000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2286000" y="1545336"/>
            <a:ext cx="45720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2057400" y="3602736"/>
            <a:ext cx="50292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including icons by </a:t>
            </a: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dk1"/>
              </a:solidFill>
              <a:highlight>
                <a:srgbClr val="DFDEF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7" name="Google Shape;147;p20"/>
          <p:cNvGrpSpPr/>
          <p:nvPr/>
        </p:nvGrpSpPr>
        <p:grpSpPr>
          <a:xfrm>
            <a:off x="-656500" y="0"/>
            <a:ext cx="9800500" cy="4874976"/>
            <a:chOff x="-656500" y="0"/>
            <a:chExt cx="9800500" cy="4874976"/>
          </a:xfrm>
        </p:grpSpPr>
        <p:pic>
          <p:nvPicPr>
            <p:cNvPr id="148" name="Google Shape;148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7315201" y="0"/>
              <a:ext cx="1828799" cy="999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0"/>
            <p:cNvPicPr preferRelativeResize="0"/>
            <p:nvPr/>
          </p:nvPicPr>
          <p:blipFill rotWithShape="1">
            <a:blip r:embed="rId6">
              <a:alphaModFix/>
            </a:blip>
            <a:srcRect l="20494" r="20494"/>
            <a:stretch/>
          </p:blipFill>
          <p:spPr>
            <a:xfrm flipH="1">
              <a:off x="8229595" y="1129300"/>
              <a:ext cx="914401" cy="8524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0"/>
            <p:cNvPicPr preferRelativeResize="0"/>
            <p:nvPr/>
          </p:nvPicPr>
          <p:blipFill rotWithShape="1">
            <a:blip r:embed="rId7">
              <a:alphaModFix/>
            </a:blip>
            <a:srcRect t="59" b="59"/>
            <a:stretch/>
          </p:blipFill>
          <p:spPr>
            <a:xfrm rot="5400000">
              <a:off x="7625952" y="1560550"/>
              <a:ext cx="1605875" cy="74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0"/>
            <p:cNvPicPr preferRelativeResize="0"/>
            <p:nvPr/>
          </p:nvPicPr>
          <p:blipFill rotWithShape="1">
            <a:blip r:embed="rId8">
              <a:alphaModFix/>
            </a:blip>
            <a:srcRect t="24481" b="24481"/>
            <a:stretch/>
          </p:blipFill>
          <p:spPr>
            <a:xfrm>
              <a:off x="-228602" y="4361626"/>
              <a:ext cx="1828799" cy="51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20"/>
            <p:cNvPicPr preferRelativeResize="0"/>
            <p:nvPr/>
          </p:nvPicPr>
          <p:blipFill rotWithShape="1">
            <a:blip r:embed="rId9">
              <a:alphaModFix/>
            </a:blip>
            <a:srcRect l="99" r="99"/>
            <a:stretch/>
          </p:blipFill>
          <p:spPr>
            <a:xfrm flipH="1">
              <a:off x="257898" y="3447225"/>
              <a:ext cx="914400" cy="91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2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-656500" y="2482531"/>
              <a:ext cx="1371600" cy="1371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6898301" y="3507775"/>
            <a:ext cx="1828799" cy="999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l="20494" r="20494"/>
          <a:stretch/>
        </p:blipFill>
        <p:spPr>
          <a:xfrm flipH="1">
            <a:off x="8094120" y="-304862"/>
            <a:ext cx="914401" cy="852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 rotWithShape="1">
          <a:blip r:embed="rId4">
            <a:alphaModFix/>
          </a:blip>
          <a:srcRect t="59" b="59"/>
          <a:stretch/>
        </p:blipFill>
        <p:spPr>
          <a:xfrm rot="5400000">
            <a:off x="-531936" y="2034775"/>
            <a:ext cx="1605875" cy="7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5">
            <a:alphaModFix/>
          </a:blip>
          <a:srcRect t="24481" b="24481"/>
          <a:stretch/>
        </p:blipFill>
        <p:spPr>
          <a:xfrm flipH="1">
            <a:off x="7671648" y="4507526"/>
            <a:ext cx="1828799" cy="5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6">
            <a:alphaModFix/>
          </a:blip>
          <a:srcRect l="99" r="99"/>
          <a:stretch/>
        </p:blipFill>
        <p:spPr>
          <a:xfrm flipH="1">
            <a:off x="622698" y="1373150"/>
            <a:ext cx="914400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-687800" y="64072"/>
            <a:ext cx="1917624" cy="19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" y="-99000"/>
            <a:ext cx="1828799" cy="999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 rotWithShape="1">
          <a:blip r:embed="rId3">
            <a:alphaModFix/>
          </a:blip>
          <a:srcRect l="20494" r="20494"/>
          <a:stretch/>
        </p:blipFill>
        <p:spPr>
          <a:xfrm flipH="1">
            <a:off x="8229595" y="1129300"/>
            <a:ext cx="914401" cy="852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2"/>
          <p:cNvPicPr preferRelativeResize="0"/>
          <p:nvPr/>
        </p:nvPicPr>
        <p:blipFill rotWithShape="1">
          <a:blip r:embed="rId4">
            <a:alphaModFix/>
          </a:blip>
          <a:srcRect t="59" b="59"/>
          <a:stretch/>
        </p:blipFill>
        <p:spPr>
          <a:xfrm rot="5400000">
            <a:off x="7365402" y="3035325"/>
            <a:ext cx="1605875" cy="7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 rotWithShape="1">
          <a:blip r:embed="rId5">
            <a:alphaModFix/>
          </a:blip>
          <a:srcRect t="24481" b="24481"/>
          <a:stretch/>
        </p:blipFill>
        <p:spPr>
          <a:xfrm>
            <a:off x="-228602" y="4361626"/>
            <a:ext cx="1828799" cy="51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 rotWithShape="1">
          <a:blip r:embed="rId6">
            <a:alphaModFix/>
          </a:blip>
          <a:srcRect l="99" r="99"/>
          <a:stretch/>
        </p:blipFill>
        <p:spPr>
          <a:xfrm flipH="1">
            <a:off x="-228602" y="697300"/>
            <a:ext cx="914400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95175" y="3722831"/>
            <a:ext cx="1371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632600" y="2708910"/>
            <a:ext cx="45720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5278550" y="1062990"/>
            <a:ext cx="1280100" cy="12801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>
            <a:spLocks noGrp="1"/>
          </p:cNvSpPr>
          <p:nvPr>
            <p:ph type="pic" idx="3"/>
          </p:nvPr>
        </p:nvSpPr>
        <p:spPr>
          <a:xfrm>
            <a:off x="0" y="0"/>
            <a:ext cx="30426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54200" y="306400"/>
            <a:ext cx="1371599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t="59" b="59"/>
          <a:stretch/>
        </p:blipFill>
        <p:spPr>
          <a:xfrm>
            <a:off x="6968398" y="111701"/>
            <a:ext cx="1828800" cy="84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15100" y="1316736"/>
            <a:ext cx="7713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421475" y="3692744"/>
            <a:ext cx="1828799" cy="1288789"/>
            <a:chOff x="-421475" y="3692744"/>
            <a:chExt cx="1828799" cy="1288789"/>
          </a:xfrm>
        </p:grpSpPr>
        <p:pic>
          <p:nvPicPr>
            <p:cNvPr id="28" name="Google Shape;28;p4"/>
            <p:cNvPicPr preferRelativeResize="0"/>
            <p:nvPr/>
          </p:nvPicPr>
          <p:blipFill rotWithShape="1">
            <a:blip r:embed="rId2">
              <a:alphaModFix/>
            </a:blip>
            <a:srcRect t="24511" b="24517"/>
            <a:stretch/>
          </p:blipFill>
          <p:spPr>
            <a:xfrm>
              <a:off x="-421475" y="4468833"/>
              <a:ext cx="1828799" cy="51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4"/>
            <p:cNvPicPr preferRelativeResize="0"/>
            <p:nvPr/>
          </p:nvPicPr>
          <p:blipFill rotWithShape="1">
            <a:blip r:embed="rId3">
              <a:alphaModFix/>
            </a:blip>
            <a:srcRect r="10"/>
            <a:stretch/>
          </p:blipFill>
          <p:spPr>
            <a:xfrm rot="10800000">
              <a:off x="-199275" y="3692744"/>
              <a:ext cx="914400" cy="9126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" name="Google Shape;3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982438" y="307527"/>
            <a:ext cx="1828800" cy="84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4754849" y="3026924"/>
            <a:ext cx="3017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2"/>
          </p:nvPr>
        </p:nvSpPr>
        <p:spPr>
          <a:xfrm>
            <a:off x="1371750" y="3028949"/>
            <a:ext cx="30174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1371750" y="2571740"/>
            <a:ext cx="3017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4"/>
          </p:nvPr>
        </p:nvSpPr>
        <p:spPr>
          <a:xfrm>
            <a:off x="4754849" y="2571740"/>
            <a:ext cx="3017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-656500" y="1885950"/>
            <a:ext cx="10185126" cy="3500950"/>
            <a:chOff x="-656500" y="1885950"/>
            <a:chExt cx="10185126" cy="3500950"/>
          </a:xfrm>
        </p:grpSpPr>
        <p:pic>
          <p:nvPicPr>
            <p:cNvPr id="38" name="Google Shape;38;p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-656500" y="1885950"/>
              <a:ext cx="1371600" cy="137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5"/>
            <p:cNvPicPr preferRelativeResize="0"/>
            <p:nvPr/>
          </p:nvPicPr>
          <p:blipFill rotWithShape="1">
            <a:blip r:embed="rId3">
              <a:alphaModFix/>
            </a:blip>
            <a:srcRect l="18018" r="18018"/>
            <a:stretch/>
          </p:blipFill>
          <p:spPr>
            <a:xfrm rot="10800000">
              <a:off x="8313702" y="4342825"/>
              <a:ext cx="1214924" cy="1044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6741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715100" y="1819649"/>
            <a:ext cx="3674100" cy="27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4754850" y="0"/>
            <a:ext cx="43893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ctrTitle"/>
          </p:nvPr>
        </p:nvSpPr>
        <p:spPr>
          <a:xfrm>
            <a:off x="1828800" y="1289772"/>
            <a:ext cx="5486400" cy="18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Alzheimer's Disease</a:t>
            </a:r>
            <a:endParaRPr/>
          </a:p>
        </p:txBody>
      </p:sp>
      <p:cxnSp>
        <p:nvCxnSpPr>
          <p:cNvPr id="180" name="Google Shape;180;p26"/>
          <p:cNvCxnSpPr/>
          <p:nvPr/>
        </p:nvCxnSpPr>
        <p:spPr>
          <a:xfrm>
            <a:off x="3657600" y="3303300"/>
            <a:ext cx="1828800" cy="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78;p26">
            <a:extLst>
              <a:ext uri="{FF2B5EF4-FFF2-40B4-BE49-F238E27FC236}">
                <a16:creationId xmlns:a16="http://schemas.microsoft.com/office/drawing/2014/main" id="{86C4B39C-F53D-AC3F-F5CF-DEF8FAD6A7D1}"/>
              </a:ext>
            </a:extLst>
          </p:cNvPr>
          <p:cNvSpPr txBox="1">
            <a:spLocks/>
          </p:cNvSpPr>
          <p:nvPr/>
        </p:nvSpPr>
        <p:spPr>
          <a:xfrm>
            <a:off x="1828800" y="3390902"/>
            <a:ext cx="5486400" cy="95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500" b="0"/>
              <a:t>Harihar </a:t>
            </a:r>
            <a:r>
              <a:rPr lang="en-US" sz="1500" b="0" err="1"/>
              <a:t>Thachapully</a:t>
            </a:r>
            <a:r>
              <a:rPr lang="en-US" sz="1500" b="0"/>
              <a:t> </a:t>
            </a:r>
          </a:p>
          <a:p>
            <a:r>
              <a:rPr lang="en-US" sz="1500" b="0"/>
              <a:t>Mohammad Ibrahim</a:t>
            </a:r>
          </a:p>
          <a:p>
            <a:r>
              <a:rPr lang="en-US" sz="1500" b="0"/>
              <a:t>Patson D’Souza</a:t>
            </a:r>
          </a:p>
          <a:p>
            <a:r>
              <a:rPr lang="en-US" sz="1500" b="0"/>
              <a:t>Midhun </a:t>
            </a:r>
            <a:r>
              <a:rPr lang="en-US" sz="1500" b="0" err="1"/>
              <a:t>Saminathan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CE67-3F4F-048F-525A-C2D3877A2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EDA</a:t>
            </a:r>
            <a:endParaRPr lang="en-AE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4CC21D-D2F5-7A1A-8A29-0D975BF5182F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88715" y="1574288"/>
                <a:ext cx="3666450" cy="3264408"/>
              </a:xfrm>
            </p:spPr>
            <p:txBody>
              <a:bodyPr anchor="t">
                <a:normAutofit/>
              </a:bodyPr>
              <a:lstStyle/>
              <a:p>
                <a:pPr>
                  <a:spcAft>
                    <a:spcPts val="600"/>
                  </a:spcAft>
                  <a:buClr>
                    <a:srgbClr val="000000"/>
                  </a:buClr>
                </a:pPr>
                <a:r>
                  <a:rPr lang="en-US" b="1" i="0" u="none" strike="noStrike" cap="none" dirty="0"/>
                  <a:t>9 features </a:t>
                </a:r>
                <a:r>
                  <a:rPr lang="en-US" i="0" u="none" strike="noStrike" cap="none" dirty="0"/>
                  <a:t>and</a:t>
                </a:r>
                <a:r>
                  <a:rPr lang="en-US" b="1" i="0" u="none" strike="noStrike" cap="none" dirty="0"/>
                  <a:t> 1 target variable </a:t>
                </a:r>
              </a:p>
              <a:p>
                <a:pPr>
                  <a:spcAft>
                    <a:spcPts val="600"/>
                  </a:spcAft>
                  <a:buClr>
                    <a:srgbClr val="000000"/>
                  </a:buClr>
                  <a:buFont typeface="Arial"/>
                </a:pPr>
                <a:r>
                  <a:rPr lang="en-US" b="0" i="0" u="none" strike="noStrike" cap="none" dirty="0"/>
                  <a:t>Dataset Cleanup: Removal of outliers and NAN values.</a:t>
                </a:r>
              </a:p>
              <a:p>
                <a:pPr>
                  <a:spcAft>
                    <a:spcPts val="600"/>
                  </a:spcAft>
                  <a:buClr>
                    <a:srgbClr val="000000"/>
                  </a:buClr>
                  <a:buFont typeface="Arial"/>
                </a:pPr>
                <a:r>
                  <a:rPr lang="en-US" b="1" dirty="0"/>
                  <a:t>Bar Graphs, H</a:t>
                </a:r>
                <a:r>
                  <a:rPr lang="en-US" b="1" i="0" u="none" strike="noStrike" cap="none" dirty="0"/>
                  <a:t>eatmap</a:t>
                </a:r>
                <a:r>
                  <a:rPr lang="en-US" b="0" i="0" u="none" strike="noStrike" cap="none" dirty="0"/>
                  <a:t> and </a:t>
                </a:r>
                <a:r>
                  <a:rPr lang="en-US" b="1" dirty="0"/>
                  <a:t>Pair plot</a:t>
                </a:r>
                <a:r>
                  <a:rPr lang="en-US" b="1" i="0" u="none" strike="noStrike" cap="none" dirty="0"/>
                  <a:t> </a:t>
                </a:r>
                <a:r>
                  <a:rPr lang="en-US" b="0" i="0" u="none" strike="noStrike" cap="none" dirty="0"/>
                  <a:t>to quickly </a:t>
                </a:r>
                <a:r>
                  <a:rPr lang="en-US" b="1" i="0" u="none" strike="noStrike" cap="none" dirty="0"/>
                  <a:t>Analysis</a:t>
                </a:r>
                <a:r>
                  <a:rPr lang="en-US" b="0" i="0" u="none" strike="noStrike" cap="none" dirty="0"/>
                  <a:t> any patterns and </a:t>
                </a:r>
                <a:r>
                  <a:rPr lang="en-US" b="1" i="0" u="none" strike="noStrike" cap="none" dirty="0"/>
                  <a:t>correlations </a:t>
                </a:r>
                <a:r>
                  <a:rPr lang="en-US" b="0" i="0" u="none" strike="noStrike" cap="none" dirty="0"/>
                  <a:t>in the dataset between features.</a:t>
                </a:r>
              </a:p>
              <a:p>
                <a:pPr>
                  <a:spcAft>
                    <a:spcPts val="600"/>
                  </a:spcAft>
                  <a:buClr>
                    <a:srgbClr val="000000"/>
                  </a:buClr>
                  <a:buFont typeface="Arial"/>
                </a:pPr>
                <a:r>
                  <a:rPr lang="en-US" b="1" i="0" u="none" strike="noStrike" cap="none" dirty="0"/>
                  <a:t>Feature selection </a:t>
                </a:r>
                <a:r>
                  <a:rPr lang="en-US" b="0" i="0" u="none" strike="noStrike" cap="none" dirty="0"/>
                  <a:t>using 3 different methods: </a:t>
                </a:r>
                <a14:m>
                  <m:oMath xmlns:m="http://schemas.openxmlformats.org/officeDocument/2006/math">
                    <m:r>
                      <a:rPr lang="en-US" b="1" i="1" u="none" strike="noStrike" cap="none" smtClean="0">
                        <a:latin typeface="Cambria Math" panose="02040503050406030204" pitchFamily="18" charset="0"/>
                      </a:rPr>
                      <m:t>𝒄𝒉</m:t>
                    </m:r>
                    <m:sSup>
                      <m:sSupPr>
                        <m:ctrlPr>
                          <a:rPr lang="en-US" b="1" i="1" u="none" strike="noStrike" cap="non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u="none" strike="noStrike" cap="none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b="1" i="1" u="none" strike="noStrike" cap="none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0" i="0" u="none" strike="noStrike" cap="none" dirty="0"/>
                  <a:t>, </a:t>
                </a:r>
                <a:r>
                  <a:rPr lang="en-US" b="1" i="0" u="none" strike="noStrike" cap="none" dirty="0" err="1"/>
                  <a:t>f_classification</a:t>
                </a:r>
                <a:r>
                  <a:rPr lang="en-US" b="0" i="0" u="none" strike="noStrike" cap="none" dirty="0"/>
                  <a:t>, </a:t>
                </a:r>
                <a:r>
                  <a:rPr lang="en-US" b="1" i="0" u="none" strike="noStrike" cap="none" dirty="0"/>
                  <a:t>random forest classifier</a:t>
                </a:r>
                <a:r>
                  <a:rPr lang="en-US" b="0" i="0" u="none" strike="noStrike" cap="none" dirty="0"/>
                  <a:t>.</a:t>
                </a:r>
              </a:p>
              <a:p>
                <a:pPr>
                  <a:spcAft>
                    <a:spcPts val="600"/>
                  </a:spcAft>
                  <a:buClr>
                    <a:srgbClr val="000000"/>
                  </a:buClr>
                  <a:buFont typeface="Arial"/>
                </a:pPr>
                <a:r>
                  <a:rPr lang="en-US" b="1" i="0" u="none" strike="noStrike" cap="none" dirty="0"/>
                  <a:t>Feature scaling </a:t>
                </a:r>
                <a:r>
                  <a:rPr lang="en-US" b="0" i="0" u="none" strike="noStrike" cap="none" dirty="0"/>
                  <a:t>with </a:t>
                </a:r>
                <a:r>
                  <a:rPr lang="en-US" b="1" i="0" u="none" strike="noStrike" cap="none" dirty="0"/>
                  <a:t>Standard Scaler</a:t>
                </a:r>
              </a:p>
              <a:p>
                <a:pPr>
                  <a:spcAft>
                    <a:spcPts val="600"/>
                  </a:spcAft>
                  <a:buClr>
                    <a:srgbClr val="000000"/>
                  </a:buClr>
                  <a:buFont typeface="Arial"/>
                </a:pPr>
                <a:r>
                  <a:rPr lang="en-US" b="0" i="0" u="none" strike="noStrike" cap="none" dirty="0"/>
                  <a:t>Performed </a:t>
                </a:r>
                <a:r>
                  <a:rPr lang="en-US" b="1" i="0" u="none" strike="noStrike" cap="none" dirty="0"/>
                  <a:t>PCA</a:t>
                </a:r>
                <a:r>
                  <a:rPr lang="en-US" b="0" i="0" u="none" strike="noStrike" cap="none" dirty="0"/>
                  <a:t> to </a:t>
                </a:r>
                <a:r>
                  <a:rPr lang="en-US" b="1" i="0" u="none" strike="noStrike" cap="none" dirty="0"/>
                  <a:t>reduce dimensionality </a:t>
                </a:r>
                <a:r>
                  <a:rPr lang="en-US" b="0" i="0" u="none" strike="noStrike" cap="none" dirty="0"/>
                  <a:t>to </a:t>
                </a:r>
                <a:r>
                  <a:rPr lang="en-US" b="1" i="0" u="none" strike="noStrike" cap="none" dirty="0"/>
                  <a:t>2 features</a:t>
                </a:r>
                <a:r>
                  <a:rPr lang="en-US" b="0" i="0" u="none" strike="noStrike" cap="none" dirty="0"/>
                  <a:t>.</a:t>
                </a:r>
              </a:p>
              <a:p>
                <a:pPr>
                  <a:spcAft>
                    <a:spcPts val="600"/>
                  </a:spcAft>
                  <a:buClr>
                    <a:srgbClr val="000000"/>
                  </a:buClr>
                  <a:buFont typeface="Arial"/>
                </a:pPr>
                <a:endParaRPr lang="en-US" b="0" i="0" u="none" strike="noStrike" cap="non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4CC21D-D2F5-7A1A-8A29-0D975BF51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8715" y="1574288"/>
                <a:ext cx="3666450" cy="326440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oup of graphs with different colored dots&#10;&#10;Description automatically generated">
            <a:extLst>
              <a:ext uri="{FF2B5EF4-FFF2-40B4-BE49-F238E27FC236}">
                <a16:creationId xmlns:a16="http://schemas.microsoft.com/office/drawing/2014/main" id="{6E849C05-498E-9712-54D3-C172103CA9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" t="264" r="-1" b="-656"/>
          <a:stretch/>
        </p:blipFill>
        <p:spPr>
          <a:xfrm>
            <a:off x="4779759" y="3065441"/>
            <a:ext cx="1894914" cy="1902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DBE2F0-7B21-0FF9-5D92-355B475E6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759" y="1558077"/>
            <a:ext cx="1899259" cy="1482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784B10-E925-C4E5-BE2E-9C80E12BE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248" y="1733372"/>
            <a:ext cx="1122572" cy="8383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3F2929-FAAB-6380-F7B2-35EFA22A95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6676" y="1741225"/>
            <a:ext cx="1122572" cy="8383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E79CC4-5668-02F2-D3A1-BE280FBCB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5264" y="2622026"/>
            <a:ext cx="2266556" cy="1168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44C814-DAC8-439C-4F94-5A68F89E52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4673" y="3798812"/>
            <a:ext cx="2281735" cy="116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0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DEF087D9-F521-5027-A3BE-CD627A8E4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9">
            <a:extLst>
              <a:ext uri="{FF2B5EF4-FFF2-40B4-BE49-F238E27FC236}">
                <a16:creationId xmlns:a16="http://schemas.microsoft.com/office/drawing/2014/main" id="{4AB3FA27-02B0-A40C-1DC2-1A1DE5A33D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1000" y="3922700"/>
            <a:ext cx="1828801" cy="182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3A1E9-195A-7962-E0CD-81D31143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00" y="240151"/>
            <a:ext cx="7713900" cy="594300"/>
          </a:xfrm>
        </p:spPr>
        <p:txBody>
          <a:bodyPr/>
          <a:lstStyle/>
          <a:p>
            <a:r>
              <a:rPr lang="en-US"/>
              <a:t>Baseline Models</a:t>
            </a:r>
            <a:endParaRPr lang="en-A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8AFF1-5999-B941-5400-B8121F30B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159" y="1449642"/>
            <a:ext cx="1401089" cy="14328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1FB86A-3B19-7131-D047-CCACD34C6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131" y="1449642"/>
            <a:ext cx="1796307" cy="1432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73F8A9-DFAE-3AE6-F896-EC0FBFDC6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321" y="1440225"/>
            <a:ext cx="1401089" cy="1432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ABDB70-77BC-4E53-853B-D6C77AF3F64B}"/>
              </a:ext>
            </a:extLst>
          </p:cNvPr>
          <p:cNvSpPr txBox="1"/>
          <p:nvPr/>
        </p:nvSpPr>
        <p:spPr>
          <a:xfrm>
            <a:off x="969424" y="2870318"/>
            <a:ext cx="82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/>
              <a:t>98.75%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23617-DF53-82A8-A217-B62C2D2DA1BD}"/>
              </a:ext>
            </a:extLst>
          </p:cNvPr>
          <p:cNvSpPr txBox="1"/>
          <p:nvPr/>
        </p:nvSpPr>
        <p:spPr>
          <a:xfrm>
            <a:off x="2616843" y="2882494"/>
            <a:ext cx="82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/>
              <a:t>78.75%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5E29E-8D76-8CB7-9BA1-CEF4B505C98B}"/>
              </a:ext>
            </a:extLst>
          </p:cNvPr>
          <p:cNvSpPr txBox="1"/>
          <p:nvPr/>
        </p:nvSpPr>
        <p:spPr>
          <a:xfrm>
            <a:off x="4264262" y="2882494"/>
            <a:ext cx="82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/>
              <a:t>85.00%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4AE95-CE58-50F1-1C20-A93A373159EF}"/>
              </a:ext>
            </a:extLst>
          </p:cNvPr>
          <p:cNvSpPr txBox="1"/>
          <p:nvPr/>
        </p:nvSpPr>
        <p:spPr>
          <a:xfrm>
            <a:off x="872403" y="1117972"/>
            <a:ext cx="1013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/>
              <a:t>With CDR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9EF0C-92BD-500B-B9BC-72013E202912}"/>
              </a:ext>
            </a:extLst>
          </p:cNvPr>
          <p:cNvSpPr txBox="1"/>
          <p:nvPr/>
        </p:nvSpPr>
        <p:spPr>
          <a:xfrm>
            <a:off x="3273140" y="1072423"/>
            <a:ext cx="1312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E"/>
              <a:t>Without CDR</a:t>
            </a:r>
          </a:p>
        </p:txBody>
      </p:sp>
      <p:pic>
        <p:nvPicPr>
          <p:cNvPr id="14" name="Picture 13" descr="A graph of a curve&#10;&#10;Description automatically generated">
            <a:extLst>
              <a:ext uri="{FF2B5EF4-FFF2-40B4-BE49-F238E27FC236}">
                <a16:creationId xmlns:a16="http://schemas.microsoft.com/office/drawing/2014/main" id="{ADE5FFB3-5D60-E4AB-0E22-22FEC6261E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1" y="3417298"/>
            <a:ext cx="1510765" cy="11908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07BBF4-E8EA-5AAD-1492-EF1622FBDE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49" y="3429474"/>
            <a:ext cx="1526902" cy="1190890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6EC334D-6528-67C6-1D23-83D58BD06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854909"/>
              </p:ext>
            </p:extLst>
          </p:nvPr>
        </p:nvGraphicFramePr>
        <p:xfrm>
          <a:off x="5628832" y="1440225"/>
          <a:ext cx="3212774" cy="2263049"/>
        </p:xfrm>
        <a:graphic>
          <a:graphicData uri="http://schemas.openxmlformats.org/drawingml/2006/table">
            <a:tbl>
              <a:tblPr firstRow="1" firstCol="1" bandRow="1">
                <a:tableStyleId>{9DA396C3-147D-43B5-9E30-9A30409F7501}</a:tableStyleId>
              </a:tblPr>
              <a:tblGrid>
                <a:gridCol w="2342668">
                  <a:extLst>
                    <a:ext uri="{9D8B030D-6E8A-4147-A177-3AD203B41FA5}">
                      <a16:colId xmlns:a16="http://schemas.microsoft.com/office/drawing/2014/main" val="3360509330"/>
                    </a:ext>
                  </a:extLst>
                </a:gridCol>
                <a:gridCol w="870106">
                  <a:extLst>
                    <a:ext uri="{9D8B030D-6E8A-4147-A177-3AD203B41FA5}">
                      <a16:colId xmlns:a16="http://schemas.microsoft.com/office/drawing/2014/main" val="2933130481"/>
                    </a:ext>
                  </a:extLst>
                </a:gridCol>
              </a:tblGrid>
              <a:tr h="2688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100" kern="100">
                          <a:effectLst/>
                        </a:rPr>
                        <a:t>Model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100" kern="100">
                          <a:effectLst/>
                        </a:rPr>
                        <a:t>Accuracy 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267700"/>
                  </a:ext>
                </a:extLst>
              </a:tr>
              <a:tr h="3918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100" kern="100">
                          <a:effectLst/>
                        </a:rPr>
                        <a:t>Decision Trees (without CDR)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100" kern="100">
                          <a:effectLst/>
                        </a:rPr>
                        <a:t>85.00%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801831"/>
                  </a:ext>
                </a:extLst>
              </a:tr>
              <a:tr h="3918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100" kern="100">
                          <a:effectLst/>
                        </a:rPr>
                        <a:t>Random Forrest (without CDR)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82.63%.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542672"/>
                  </a:ext>
                </a:extLst>
              </a:tr>
              <a:tr h="54981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100" kern="100">
                          <a:effectLst/>
                        </a:rPr>
                        <a:t>Naïve Bayes (Chi-test without CDR)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100" kern="100">
                          <a:effectLst/>
                        </a:rPr>
                        <a:t>87.5% 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004756"/>
                  </a:ext>
                </a:extLst>
              </a:tr>
              <a:tr h="26888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MLP ( without CDR)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100" kern="100">
                          <a:effectLst/>
                        </a:rPr>
                        <a:t>87.5%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370966"/>
                  </a:ext>
                </a:extLst>
              </a:tr>
              <a:tr h="3918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100" kern="100">
                          <a:effectLst/>
                        </a:rPr>
                        <a:t>Linear classifier (without CDR) 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100" kern="100">
                          <a:effectLst/>
                        </a:rPr>
                        <a:t>82.8%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167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96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0FB3-DC57-4A1C-EE12-CD58C297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0" y="158313"/>
            <a:ext cx="7713900" cy="586481"/>
          </a:xfrm>
        </p:spPr>
        <p:txBody>
          <a:bodyPr/>
          <a:lstStyle/>
          <a:p>
            <a:r>
              <a:rPr lang="en-US"/>
              <a:t>Clustering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F1B17-28C1-E4EF-3520-6AA75B6BE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19" y="3063352"/>
            <a:ext cx="3017400" cy="228852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/>
              <a:t>Number of clusters selected with AIC (Akaike Information Criterion) and BIC (Bayesian Information Criterion)</a:t>
            </a:r>
          </a:p>
          <a:p>
            <a:pPr algn="l">
              <a:buFontTx/>
              <a:buChar char="-"/>
            </a:pPr>
            <a:r>
              <a:rPr lang="en-US"/>
              <a:t>Make observations based on heatmap correlations </a:t>
            </a:r>
          </a:p>
          <a:p>
            <a:pPr algn="l">
              <a:buFontTx/>
              <a:buChar char="-"/>
            </a:pPr>
            <a:endParaRPr lang="en-AE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325FCBA-14E3-0A68-9B76-87E842B7B7F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22070" y="1073928"/>
            <a:ext cx="3017400" cy="228852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/>
              <a:t>Number of clusters selected with elbow plot</a:t>
            </a:r>
          </a:p>
          <a:p>
            <a:pPr algn="l">
              <a:buFontTx/>
              <a:buChar char="-"/>
            </a:pPr>
            <a:r>
              <a:rPr lang="en-US"/>
              <a:t>Check quality of clusters with silhouette score</a:t>
            </a:r>
          </a:p>
          <a:p>
            <a:pPr algn="l">
              <a:buFontTx/>
              <a:buChar char="-"/>
            </a:pPr>
            <a:r>
              <a:rPr lang="en-US"/>
              <a:t>Make observations based on heatmap correlations </a:t>
            </a:r>
          </a:p>
          <a:p>
            <a:pPr algn="l">
              <a:buFontTx/>
              <a:buChar char="-"/>
            </a:pPr>
            <a:endParaRPr lang="en-AE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E9E6C3-7F4C-9794-A43E-C162E3F70C7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22070" y="674311"/>
            <a:ext cx="3017400" cy="457200"/>
          </a:xfrm>
        </p:spPr>
        <p:txBody>
          <a:bodyPr/>
          <a:lstStyle/>
          <a:p>
            <a:r>
              <a:rPr lang="en-US" err="1"/>
              <a:t>KMeans</a:t>
            </a:r>
            <a:endParaRPr lang="en-AE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FD2644D-22F6-A100-A9E2-B3287740696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22070" y="2599188"/>
            <a:ext cx="3017400" cy="457200"/>
          </a:xfrm>
        </p:spPr>
        <p:txBody>
          <a:bodyPr/>
          <a:lstStyle/>
          <a:p>
            <a:pPr algn="l"/>
            <a:r>
              <a:rPr lang="en-US" sz="1200"/>
              <a:t>Expectation Maximization with Gaussian Mixture Models</a:t>
            </a:r>
            <a:endParaRPr lang="en-AE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6D3A5-EC73-34F0-38EF-7703A46F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61" y="2824385"/>
            <a:ext cx="2267392" cy="12405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1C5DA8-CF10-87BB-B427-F66368569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50" y="908562"/>
            <a:ext cx="1721908" cy="1247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EBDE5B-E1BE-CC5A-92E9-0AA1B8ED2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061" y="911839"/>
            <a:ext cx="1559285" cy="12405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5C0E11-387C-3E6D-8FA4-23A93446F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255" y="2824385"/>
            <a:ext cx="1622542" cy="12405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B502A3-925F-E358-B8EC-AD9650D02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221" y="2824386"/>
            <a:ext cx="1702638" cy="12405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D0FA76-6996-327D-DFA7-DD9E4FC6DE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221" y="919309"/>
            <a:ext cx="1721908" cy="12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6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1265" y="4235466"/>
            <a:ext cx="1828801" cy="182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C54F7-FE2C-D2F4-E1F0-D9007A4B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73" y="93973"/>
            <a:ext cx="7713900" cy="594300"/>
          </a:xfrm>
        </p:spPr>
        <p:txBody>
          <a:bodyPr/>
          <a:lstStyle/>
          <a:p>
            <a:r>
              <a:rPr lang="en-US"/>
              <a:t>Models Used For Image Dataset </a:t>
            </a:r>
            <a:endParaRPr lang="en-AE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245145E-DFA2-AC0B-CFE4-DC6605FC9A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2"/>
          </p:nvPr>
        </p:nvSpPr>
        <p:spPr>
          <a:xfrm>
            <a:off x="-5421" y="702034"/>
            <a:ext cx="2919599" cy="436125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100" b="1"/>
              <a:t>Models Compared</a:t>
            </a:r>
            <a:r>
              <a:rPr lang="en-US" sz="1100"/>
              <a:t>: </a:t>
            </a:r>
            <a:r>
              <a:rPr lang="en-US" sz="1100" b="1"/>
              <a:t>CNN</a:t>
            </a:r>
            <a:r>
              <a:rPr lang="en-US" sz="1100"/>
              <a:t>( convolution layers, pooling layers, flatten, dropout, dense layers,) </a:t>
            </a:r>
            <a:r>
              <a:rPr lang="en-US" sz="1100" b="1"/>
              <a:t>MLP</a:t>
            </a:r>
            <a:r>
              <a:rPr lang="en-US" sz="1100"/>
              <a:t>( dense and dropout after flattening)</a:t>
            </a:r>
            <a:r>
              <a:rPr lang="en-US" sz="1100" b="1"/>
              <a:t>LSTM</a:t>
            </a:r>
            <a:r>
              <a:rPr lang="en-US" sz="1100"/>
              <a:t>( LSTM layer, dropout dense </a:t>
            </a:r>
            <a:r>
              <a:rPr lang="en-US" sz="1100" b="1"/>
              <a:t>SVM</a:t>
            </a:r>
            <a:r>
              <a:rPr lang="en-US" sz="1100"/>
              <a:t>( linear or RBF for kernel hyperplane calculation, decision boundaries to classify)</a:t>
            </a:r>
          </a:p>
          <a:p>
            <a:pPr marL="152400" indent="0" algn="l"/>
            <a:endParaRPr lang="en-US" sz="80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/>
              <a:t>Fine-tuning Details</a:t>
            </a:r>
            <a:r>
              <a:rPr lang="en-US" sz="1100"/>
              <a:t>: manually making the architecture, Learning rate, Optimizer, Batch Normalization, Activation functions and a systematic search </a:t>
            </a:r>
          </a:p>
          <a:p>
            <a:pPr marL="152400" indent="0" algn="l"/>
            <a:endParaRPr lang="en-US" sz="80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/>
              <a:t>Performance</a:t>
            </a:r>
            <a:r>
              <a:rPr lang="en-US" sz="1100"/>
              <a:t>: overfitting and underfitting in models and how it affects performance </a:t>
            </a:r>
          </a:p>
          <a:p>
            <a:pPr marL="152400" indent="0" algn="l"/>
            <a:endParaRPr lang="en-US" sz="80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/>
              <a:t>Challenges</a:t>
            </a:r>
            <a:r>
              <a:rPr lang="en-US" sz="1100"/>
              <a:t>: addressing the overfitting and waiting for the long computations to finish to see the results and manually change the architecture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A6B80F-4DD0-4857-07F5-F71E1FCEC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465886"/>
              </p:ext>
            </p:extLst>
          </p:nvPr>
        </p:nvGraphicFramePr>
        <p:xfrm>
          <a:off x="4391077" y="3672197"/>
          <a:ext cx="2620979" cy="877702"/>
        </p:xfrm>
        <a:graphic>
          <a:graphicData uri="http://schemas.openxmlformats.org/drawingml/2006/table">
            <a:tbl>
              <a:tblPr firstRow="1" firstCol="1" bandRow="1">
                <a:tableStyleId>{9DA396C3-147D-43B5-9E30-9A30409F7501}</a:tableStyleId>
              </a:tblPr>
              <a:tblGrid>
                <a:gridCol w="1490154">
                  <a:extLst>
                    <a:ext uri="{9D8B030D-6E8A-4147-A177-3AD203B41FA5}">
                      <a16:colId xmlns:a16="http://schemas.microsoft.com/office/drawing/2014/main" val="4195626900"/>
                    </a:ext>
                  </a:extLst>
                </a:gridCol>
                <a:gridCol w="1130825">
                  <a:extLst>
                    <a:ext uri="{9D8B030D-6E8A-4147-A177-3AD203B41FA5}">
                      <a16:colId xmlns:a16="http://schemas.microsoft.com/office/drawing/2014/main" val="1265807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100" kern="100">
                          <a:effectLst/>
                        </a:rPr>
                        <a:t>Model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100" kern="100">
                          <a:effectLst/>
                        </a:rPr>
                        <a:t>Accuracy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5788836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100" kern="100">
                          <a:effectLst/>
                        </a:rPr>
                        <a:t>CNN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100" kern="100">
                          <a:effectLst/>
                        </a:rPr>
                        <a:t>90.67%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3701669"/>
                  </a:ext>
                </a:extLst>
              </a:tr>
              <a:tr h="19088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100" kern="100">
                          <a:effectLst/>
                        </a:rPr>
                        <a:t>MLP – Image Dataset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100" kern="100">
                          <a:effectLst/>
                        </a:rPr>
                        <a:t>72.24%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8261232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SVM (average OvO)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100" kern="100">
                          <a:effectLst/>
                        </a:rPr>
                        <a:t>79.06%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7879255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LSTM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E" sz="1100" kern="100">
                          <a:effectLst/>
                        </a:rPr>
                        <a:t> 32%</a:t>
                      </a:r>
                      <a:endParaRPr lang="en-AE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210938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F3B4EA1-CB62-CFB2-ED8B-AE55E9281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413" y="712649"/>
            <a:ext cx="1771451" cy="1540083"/>
          </a:xfrm>
          <a:prstGeom prst="rect">
            <a:avLst/>
          </a:prstGeom>
        </p:spPr>
      </p:pic>
      <p:pic>
        <p:nvPicPr>
          <p:cNvPr id="11" name="Picture 10" descr="A group of graphs showing different levels of performance&#10;&#10;Description automatically generated with medium confidence">
            <a:extLst>
              <a:ext uri="{FF2B5EF4-FFF2-40B4-BE49-F238E27FC236}">
                <a16:creationId xmlns:a16="http://schemas.microsoft.com/office/drawing/2014/main" id="{D2FCA7B8-6681-9667-B1B6-DAC227CDC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787" y="732806"/>
            <a:ext cx="1719257" cy="152803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1267864-3BF6-4C7A-8351-EC852F6F5D15}"/>
              </a:ext>
            </a:extLst>
          </p:cNvPr>
          <p:cNvGrpSpPr/>
          <p:nvPr/>
        </p:nvGrpSpPr>
        <p:grpSpPr>
          <a:xfrm>
            <a:off x="6674544" y="712649"/>
            <a:ext cx="2171720" cy="1494706"/>
            <a:chOff x="3420776" y="834451"/>
            <a:chExt cx="2649812" cy="1348603"/>
          </a:xfrm>
        </p:grpSpPr>
        <p:pic>
          <p:nvPicPr>
            <p:cNvPr id="12" name="Picture 11" descr="A graph of a graph with blue and orange lines&#10;&#10;Description automatically generated">
              <a:extLst>
                <a:ext uri="{FF2B5EF4-FFF2-40B4-BE49-F238E27FC236}">
                  <a16:creationId xmlns:a16="http://schemas.microsoft.com/office/drawing/2014/main" id="{A3066496-ADAA-6E65-1ED5-7C5128B98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776" y="834451"/>
              <a:ext cx="1320799" cy="1344541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4A82F6C-2086-94E2-7440-F96D6A19F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9789" y="836801"/>
              <a:ext cx="1320799" cy="1346253"/>
            </a:xfrm>
            <a:prstGeom prst="rect">
              <a:avLst/>
            </a:prstGeom>
          </p:spPr>
        </p:pic>
      </p:grpSp>
      <p:pic>
        <p:nvPicPr>
          <p:cNvPr id="17" name="Picture 16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0ABD627C-8A4B-942E-5C29-D9872F441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89" y="2318138"/>
            <a:ext cx="1457632" cy="1129046"/>
          </a:xfrm>
          <a:prstGeom prst="rect">
            <a:avLst/>
          </a:prstGeom>
        </p:spPr>
      </p:pic>
      <p:pic>
        <p:nvPicPr>
          <p:cNvPr id="18" name="Picture 17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0CA4DDE1-7A18-DB52-786D-FBA08451B7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67" y="2318138"/>
            <a:ext cx="1318739" cy="1129046"/>
          </a:xfrm>
          <a:prstGeom prst="rect">
            <a:avLst/>
          </a:prstGeom>
        </p:spPr>
      </p:pic>
      <p:pic>
        <p:nvPicPr>
          <p:cNvPr id="19" name="Picture 18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80A807A2-2A28-55B1-B511-3D9801D3C26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066" y="2318138"/>
            <a:ext cx="1319385" cy="1129046"/>
          </a:xfrm>
          <a:prstGeom prst="rect">
            <a:avLst/>
          </a:prstGeom>
        </p:spPr>
      </p:pic>
      <p:pic>
        <p:nvPicPr>
          <p:cNvPr id="20" name="Picture 1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3ABCDED-614B-51D5-4D4A-0DE72F23860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294" y="2305373"/>
            <a:ext cx="1318916" cy="11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424" y="4137748"/>
            <a:ext cx="1828801" cy="18288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0E4140-1684-9ECA-DFB1-70D53DE5A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23161"/>
              </p:ext>
            </p:extLst>
          </p:nvPr>
        </p:nvGraphicFramePr>
        <p:xfrm>
          <a:off x="213357" y="3290200"/>
          <a:ext cx="8717281" cy="1512752"/>
        </p:xfrm>
        <a:graphic>
          <a:graphicData uri="http://schemas.openxmlformats.org/drawingml/2006/table">
            <a:tbl>
              <a:tblPr firstRow="1" bandRow="1">
                <a:tableStyleId>{9DA396C3-147D-43B5-9E30-9A30409F7501}</a:tableStyleId>
              </a:tblPr>
              <a:tblGrid>
                <a:gridCol w="778329">
                  <a:extLst>
                    <a:ext uri="{9D8B030D-6E8A-4147-A177-3AD203B41FA5}">
                      <a16:colId xmlns:a16="http://schemas.microsoft.com/office/drawing/2014/main" val="633517843"/>
                    </a:ext>
                  </a:extLst>
                </a:gridCol>
                <a:gridCol w="3424646">
                  <a:extLst>
                    <a:ext uri="{9D8B030D-6E8A-4147-A177-3AD203B41FA5}">
                      <a16:colId xmlns:a16="http://schemas.microsoft.com/office/drawing/2014/main" val="3737237872"/>
                    </a:ext>
                  </a:extLst>
                </a:gridCol>
                <a:gridCol w="4514306">
                  <a:extLst>
                    <a:ext uri="{9D8B030D-6E8A-4147-A177-3AD203B41FA5}">
                      <a16:colId xmlns:a16="http://schemas.microsoft.com/office/drawing/2014/main" val="1444016767"/>
                    </a:ext>
                  </a:extLst>
                </a:gridCol>
              </a:tblGrid>
              <a:tr h="288288">
                <a:tc>
                  <a:txBody>
                    <a:bodyPr/>
                    <a:lstStyle/>
                    <a:p>
                      <a:pPr algn="l"/>
                      <a:r>
                        <a:rPr lang="en-US" sz="1100" b="1"/>
                        <a:t>Model </a:t>
                      </a:r>
                      <a:endParaRPr lang="en-AE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/>
                        <a:t>Performance with image dataset</a:t>
                      </a:r>
                      <a:endParaRPr lang="en-AE" sz="11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/>
                        <a:t>Limitations</a:t>
                      </a:r>
                      <a:endParaRPr lang="en-AE" sz="11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197945"/>
                  </a:ext>
                </a:extLst>
              </a:tr>
              <a:tr h="317754">
                <a:tc>
                  <a:txBody>
                    <a:bodyPr/>
                    <a:lstStyle/>
                    <a:p>
                      <a:pPr algn="l"/>
                      <a:r>
                        <a:rPr lang="en-US" sz="1100" b="1" i="1"/>
                        <a:t>CNN </a:t>
                      </a:r>
                      <a:endParaRPr lang="en-AE" sz="1100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Best for images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Computationally as layers increase expensive </a:t>
                      </a:r>
                      <a:endParaRPr lang="en-AE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71977"/>
                  </a:ext>
                </a:extLst>
              </a:tr>
              <a:tr h="228559">
                <a:tc>
                  <a:txBody>
                    <a:bodyPr/>
                    <a:lstStyle/>
                    <a:p>
                      <a:pPr algn="l"/>
                      <a:r>
                        <a:rPr lang="en-US" sz="1100" b="1" i="1"/>
                        <a:t>MLP</a:t>
                      </a:r>
                      <a:endParaRPr lang="en-AE" sz="1100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Simple and fast</a:t>
                      </a:r>
                      <a:endParaRPr lang="en-A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Does not capture features as well as CNN.</a:t>
                      </a:r>
                      <a:endParaRPr lang="en-AE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946033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algn="l"/>
                      <a:r>
                        <a:rPr lang="en-US" sz="1100" b="1" i="1"/>
                        <a:t>SVM</a:t>
                      </a:r>
                      <a:endParaRPr lang="en-AE" sz="1100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Effective and easy </a:t>
                      </a:r>
                      <a:endParaRPr lang="en-A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Binary classification and is hard when there are overlapping classes </a:t>
                      </a:r>
                      <a:endParaRPr lang="en-AE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61414"/>
                  </a:ext>
                </a:extLst>
              </a:tr>
              <a:tr h="228559">
                <a:tc>
                  <a:txBody>
                    <a:bodyPr/>
                    <a:lstStyle/>
                    <a:p>
                      <a:pPr algn="l"/>
                      <a:r>
                        <a:rPr lang="en-US" sz="1100" b="1" i="1"/>
                        <a:t>LSTM</a:t>
                      </a:r>
                      <a:endParaRPr lang="en-AE" sz="1100" b="1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Ineffective</a:t>
                      </a:r>
                      <a:endParaRPr lang="en-AE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Depends on sequential data. Did not perform well on images.</a:t>
                      </a:r>
                      <a:endParaRPr lang="en-AE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83330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F37A5B0-BB46-5594-5C71-4B6077BB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73" y="93973"/>
            <a:ext cx="7713900" cy="594300"/>
          </a:xfrm>
        </p:spPr>
        <p:txBody>
          <a:bodyPr/>
          <a:lstStyle/>
          <a:p>
            <a:r>
              <a:rPr lang="en-US"/>
              <a:t>Conclusion</a:t>
            </a:r>
            <a:endParaRPr lang="en-AE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C6F4DE-6EF1-59D6-2BDF-2C17BB1AC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512100"/>
              </p:ext>
            </p:extLst>
          </p:nvPr>
        </p:nvGraphicFramePr>
        <p:xfrm>
          <a:off x="213357" y="906741"/>
          <a:ext cx="8717279" cy="2164991"/>
        </p:xfrm>
        <a:graphic>
          <a:graphicData uri="http://schemas.openxmlformats.org/drawingml/2006/table">
            <a:tbl>
              <a:tblPr firstRow="1" firstCol="1" bandRow="1">
                <a:tableStyleId>{9DA396C3-147D-43B5-9E30-9A30409F7501}</a:tableStyleId>
              </a:tblPr>
              <a:tblGrid>
                <a:gridCol w="1230750">
                  <a:extLst>
                    <a:ext uri="{9D8B030D-6E8A-4147-A177-3AD203B41FA5}">
                      <a16:colId xmlns:a16="http://schemas.microsoft.com/office/drawing/2014/main" val="3878847669"/>
                    </a:ext>
                  </a:extLst>
                </a:gridCol>
                <a:gridCol w="3277747">
                  <a:extLst>
                    <a:ext uri="{9D8B030D-6E8A-4147-A177-3AD203B41FA5}">
                      <a16:colId xmlns:a16="http://schemas.microsoft.com/office/drawing/2014/main" val="1306258576"/>
                    </a:ext>
                  </a:extLst>
                </a:gridCol>
                <a:gridCol w="4208782">
                  <a:extLst>
                    <a:ext uri="{9D8B030D-6E8A-4147-A177-3AD203B41FA5}">
                      <a16:colId xmlns:a16="http://schemas.microsoft.com/office/drawing/2014/main" val="3551596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Performance with tabular dataset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Limitations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9085871"/>
                  </a:ext>
                </a:extLst>
              </a:tr>
              <a:tr h="3142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Decision Trees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Excellent performance when using CDR for training, and with adequete adjustments to the tree structure it can classify well without CDR.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It is sensitive to noisy data and prone to overfitting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0173008"/>
                  </a:ext>
                </a:extLst>
              </a:tr>
              <a:tr h="3142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Great at generalizing the data and performs well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It is complex to interpret the Random forest, unlike decision tree graphs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26022292"/>
                  </a:ext>
                </a:extLst>
              </a:tr>
              <a:tr h="44096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Naïve Bayes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Performed well with the data set as data is not  strongly corelated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Performance could have been affected because some of the features were not normally distributed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0099327"/>
                  </a:ext>
                </a:extLst>
              </a:tr>
              <a:tr h="2156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Good performance on non-linear patterns in data due to non-linear activation functions.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Performs better with more data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3908957"/>
                  </a:ext>
                </a:extLst>
              </a:tr>
              <a:tr h="31425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Linear classifier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Performs well on data that was well separated.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Less effective than MLP due to being limited to modeling linear relationships and cannot handle non-linearly separable data.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2481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008920"/>
      </p:ext>
    </p:extLst>
  </p:cSld>
  <p:clrMapOvr>
    <a:masterClrMapping/>
  </p:clrMapOvr>
</p:sld>
</file>

<file path=ppt/theme/theme1.xml><?xml version="1.0" encoding="utf-8"?>
<a:theme xmlns:a="http://schemas.openxmlformats.org/drawingml/2006/main" name="Alzheimer's Disease by Slidesgo">
  <a:themeElements>
    <a:clrScheme name="Simple Light">
      <a:dk1>
        <a:srgbClr val="3C3540"/>
      </a:dk1>
      <a:lt1>
        <a:srgbClr val="F3F1F5"/>
      </a:lt1>
      <a:dk2>
        <a:srgbClr val="B495BE"/>
      </a:dk2>
      <a:lt2>
        <a:srgbClr val="9262A5"/>
      </a:lt2>
      <a:accent1>
        <a:srgbClr val="732F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C35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619</Words>
  <Application>Microsoft Macintosh PowerPoint</Application>
  <PresentationFormat>On-screen Show (16:9)</PresentationFormat>
  <Paragraphs>100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Cambria Math</vt:lpstr>
      <vt:lpstr>Open Sans</vt:lpstr>
      <vt:lpstr>Montserrat</vt:lpstr>
      <vt:lpstr>Aptos</vt:lpstr>
      <vt:lpstr>PT Sans</vt:lpstr>
      <vt:lpstr>Alzheimer's Disease by Slidesgo</vt:lpstr>
      <vt:lpstr>Alzheimer's Disease</vt:lpstr>
      <vt:lpstr>EDA</vt:lpstr>
      <vt:lpstr>Baseline Models</vt:lpstr>
      <vt:lpstr>Clustering</vt:lpstr>
      <vt:lpstr>Models Used For Image Dataset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 Souza, Patson</cp:lastModifiedBy>
  <cp:revision>3</cp:revision>
  <dcterms:modified xsi:type="dcterms:W3CDTF">2024-11-29T12:12:28Z</dcterms:modified>
</cp:coreProperties>
</file>