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7" r:id="rId2"/>
  </p:sldMasterIdLst>
  <p:sldIdLst>
    <p:sldId id="256" r:id="rId3"/>
    <p:sldId id="257" r:id="rId4"/>
    <p:sldId id="266" r:id="rId5"/>
    <p:sldId id="265" r:id="rId6"/>
    <p:sldId id="258" r:id="rId7"/>
    <p:sldId id="259" r:id="rId8"/>
    <p:sldId id="262" r:id="rId9"/>
    <p:sldId id="270" r:id="rId10"/>
    <p:sldId id="263" r:id="rId11"/>
    <p:sldId id="264" r:id="rId12"/>
    <p:sldId id="271" r:id="rId13"/>
    <p:sldId id="272" r:id="rId14"/>
    <p:sldId id="273" r:id="rId15"/>
    <p:sldId id="280" r:id="rId16"/>
    <p:sldId id="274" r:id="rId17"/>
    <p:sldId id="281" r:id="rId18"/>
    <p:sldId id="282" r:id="rId19"/>
    <p:sldId id="26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sz="1800" smtClean="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35 h 1000"/>
                <a:gd name="T2" fmla="*/ 0 w 1000"/>
                <a:gd name="T3" fmla="*/ 63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81 h 1000"/>
                <a:gd name="T6" fmla="*/ 0 w 1000"/>
                <a:gd name="T7" fmla="*/ 481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86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2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4597A-1761-4050-8F53-2E1979ED728F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3CFF6-415D-448B-A537-BCB34B659B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2853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4BF0F-B2D2-4BD1-9278-811D9846740F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D7524-1FF0-4BEB-A40C-0EBC89BB16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876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3CB74-2221-4B59-8DD8-8B0FF400B56B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274B9-F412-4E34-8B6D-C0BAF837DB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6549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F8BC5-9053-467F-AD53-09CE6ED02F2A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39167-5117-4AF8-A00B-8AC878674FF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745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068BE-F01A-4E29-BC9B-18C7D50D430A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5B159-AE9F-4C54-B6AA-F794B45BE7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8198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1F979-DF11-4E8A-B971-4278B2574393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E90A9-1325-41E4-A654-473B42F3CC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9437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62383-A98A-41D4-9A0E-906A3E5CA8E9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B6124-79F7-44B8-A78A-0C628806D6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558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B80DE-A6B0-4F07-8BBA-011F7B23B200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FDDD-6F71-4186-B385-011B50CA1E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883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661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EA36-B5AC-431C-9ADD-FF218BB7441B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7289B-7294-40D7-A714-8D93F631C0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6876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77B74-A6E0-4E98-B344-85C3F8457D3B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9C0F-E69C-4F17-9D1F-D54D1C85EC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6301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F3F05-61FE-4CD6-9613-880F60915351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46E47-FE5E-441F-9B1E-30B28281791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598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4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05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11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89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 sz="240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fld id="{175219A9-AC1F-4C0B-84F7-89B8E8CB4563}" type="datetimeFigureOut">
              <a:rPr lang="pt-BR" smtClean="0"/>
              <a:t>16/02/2022</a:t>
            </a:fld>
            <a:endParaRPr lang="pt-BR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pt-BR"/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9000164-96C3-4002-B39C-D8FEBC1E9E70}" type="slidenum">
              <a:rPr lang="pt-BR" smtClean="0"/>
              <a:t>‹nº›</a:t>
            </a:fld>
            <a:endParaRPr lang="pt-BR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sz="1800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76406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8B715935-8C6B-4345-8661-A841A4F2568E}" type="datetimeFigureOut">
              <a:rPr lang="pt-BR"/>
              <a:pPr>
                <a:defRPr/>
              </a:pPr>
              <a:t>16/02/2022</a:t>
            </a:fld>
            <a:endParaRPr lang="pt-B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8418E82-3D63-404D-B405-05BD7D0260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899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93474" y="5669280"/>
            <a:ext cx="7518400" cy="783771"/>
          </a:xfrm>
        </p:spPr>
        <p:txBody>
          <a:bodyPr/>
          <a:lstStyle/>
          <a:p>
            <a:pPr algn="r"/>
            <a:r>
              <a:rPr lang="pt-BR" sz="2400" dirty="0" smtClean="0"/>
              <a:t>Prof. Valdirene L. da Veiga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solidFill>
                  <a:srgbClr val="FF0000"/>
                </a:solidFill>
              </a:rPr>
              <a:t>Criação de Formulários em HTML</a:t>
            </a:r>
          </a:p>
        </p:txBody>
      </p:sp>
    </p:spTree>
    <p:extLst>
      <p:ext uri="{BB962C8B-B14F-4D97-AF65-F5344CB8AC3E}">
        <p14:creationId xmlns:p14="http://schemas.microsoft.com/office/powerpoint/2010/main" val="408120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3100" b="1" dirty="0">
                <a:solidFill>
                  <a:srgbClr val="FF0000"/>
                </a:solidFill>
              </a:rPr>
              <a:t>O Atributo Ação do Formulário (</a:t>
            </a:r>
            <a:r>
              <a:rPr lang="pt-BR" sz="3100" b="1" dirty="0" err="1">
                <a:solidFill>
                  <a:srgbClr val="FF0000"/>
                </a:solidFill>
              </a:rPr>
              <a:t>Form's</a:t>
            </a:r>
            <a:r>
              <a:rPr lang="pt-BR" sz="3100" b="1" dirty="0">
                <a:solidFill>
                  <a:srgbClr val="FF0000"/>
                </a:solidFill>
              </a:rPr>
              <a:t> </a:t>
            </a:r>
            <a:r>
              <a:rPr lang="pt-BR" sz="3100" b="1" dirty="0" err="1">
                <a:solidFill>
                  <a:srgbClr val="FF0000"/>
                </a:solidFill>
              </a:rPr>
              <a:t>Action</a:t>
            </a:r>
            <a:r>
              <a:rPr lang="pt-BR" sz="3100" b="1" dirty="0">
                <a:solidFill>
                  <a:srgbClr val="FF0000"/>
                </a:solidFill>
              </a:rPr>
              <a:t>) e o Botão Enviar (</a:t>
            </a:r>
            <a:r>
              <a:rPr lang="pt-BR" sz="3100" b="1" dirty="0" err="1">
                <a:solidFill>
                  <a:srgbClr val="FF0000"/>
                </a:solidFill>
              </a:rPr>
              <a:t>Submit</a:t>
            </a:r>
            <a:r>
              <a:rPr lang="pt-BR" sz="3100" b="1" dirty="0">
                <a:solidFill>
                  <a:srgbClr val="FF0000"/>
                </a:solidFill>
              </a:rPr>
              <a:t>)</a:t>
            </a:r>
            <a:r>
              <a:rPr lang="pt-BR" b="1" dirty="0">
                <a:solidFill>
                  <a:srgbClr val="FF0000"/>
                </a:solidFill>
              </a:rPr>
              <a:t/>
            </a:r>
            <a:br>
              <a:rPr lang="pt-BR" b="1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59619" y="1393260"/>
            <a:ext cx="10018713" cy="3124201"/>
          </a:xfrm>
        </p:spPr>
        <p:txBody>
          <a:bodyPr>
            <a:normAutofit/>
          </a:bodyPr>
          <a:lstStyle/>
          <a:p>
            <a:r>
              <a:rPr lang="pt-BR" sz="2000" dirty="0"/>
              <a:t>Quando o usuário clica no botão "</a:t>
            </a:r>
            <a:r>
              <a:rPr lang="pt-BR" sz="2000" dirty="0">
                <a:solidFill>
                  <a:srgbClr val="FF0000"/>
                </a:solidFill>
              </a:rPr>
              <a:t>Enviar</a:t>
            </a:r>
            <a:r>
              <a:rPr lang="pt-BR" sz="2000" dirty="0"/>
              <a:t>", o conteúdo do formulário é enviado para outro arquivo. O atributo de ação do formulário define o nome do arquivo para o qual enviar o conteúdo. O arquivo definido no atributo </a:t>
            </a:r>
            <a:r>
              <a:rPr lang="pt-BR" sz="2000" dirty="0" err="1"/>
              <a:t>action</a:t>
            </a:r>
            <a:r>
              <a:rPr lang="pt-BR" sz="2000" dirty="0"/>
              <a:t> geralmente faz algo com a entrada recebida.</a:t>
            </a:r>
          </a:p>
          <a:p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" t="44634" r="54244" b="42907"/>
          <a:stretch/>
        </p:blipFill>
        <p:spPr bwMode="auto">
          <a:xfrm>
            <a:off x="1040164" y="2955360"/>
            <a:ext cx="10193673" cy="194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1" r="78846" b="88077"/>
          <a:stretch/>
        </p:blipFill>
        <p:spPr bwMode="auto">
          <a:xfrm>
            <a:off x="2583969" y="5224560"/>
            <a:ext cx="6024452" cy="95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9055" y="378823"/>
            <a:ext cx="10018713" cy="1086393"/>
          </a:xfrm>
        </p:spPr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TextArea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12326"/>
          </a:xfrm>
        </p:spPr>
        <p:txBody>
          <a:bodyPr>
            <a:normAutofit/>
          </a:bodyPr>
          <a:lstStyle/>
          <a:p>
            <a:r>
              <a:rPr lang="pt-BR" sz="2400" dirty="0"/>
              <a:t>É usado para criar uma área de texto com múltiplas linhas, com opção de incluir conteúdos </a:t>
            </a:r>
            <a:r>
              <a:rPr lang="pt-BR" sz="2400" i="1" dirty="0"/>
              <a:t>default</a:t>
            </a:r>
            <a:r>
              <a:rPr lang="pt-BR" sz="2400" dirty="0"/>
              <a:t> na área de texto. As áreas de texto automaticamente possuem barras de rolamento de tela, assim qualquer quantidade de texto pode ser inserido.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0000"/>
                </a:solidFill>
              </a:rPr>
              <a:t>NAME</a:t>
            </a:r>
            <a:r>
              <a:rPr lang="pt-BR" sz="2400" dirty="0"/>
              <a:t>: nome simbólico do campo.</a:t>
            </a:r>
            <a:br>
              <a:rPr lang="pt-BR" sz="2400" dirty="0"/>
            </a:br>
            <a:r>
              <a:rPr lang="pt-BR" sz="2400" dirty="0">
                <a:solidFill>
                  <a:srgbClr val="FF0000"/>
                </a:solidFill>
              </a:rPr>
              <a:t>ROWS</a:t>
            </a:r>
            <a:r>
              <a:rPr lang="pt-BR" sz="2400" dirty="0"/>
              <a:t>: número de linhas da área de texto. </a:t>
            </a:r>
          </a:p>
          <a:p>
            <a:r>
              <a:rPr lang="pt-BR" sz="2400" dirty="0">
                <a:solidFill>
                  <a:srgbClr val="FF0000"/>
                </a:solidFill>
              </a:rPr>
              <a:t>COLS</a:t>
            </a:r>
            <a:r>
              <a:rPr lang="pt-BR" sz="2400" dirty="0"/>
              <a:t>: número de colunas da área de texto.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62200" y="5941413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b="1" dirty="0">
                <a:solidFill>
                  <a:srgbClr val="FF0000"/>
                </a:solidFill>
              </a:rPr>
              <a:t>TEXTAREA</a:t>
            </a:r>
            <a:r>
              <a:rPr lang="pt-BR" sz="2400" b="1" dirty="0"/>
              <a:t> NAME="teste" ROWS=6 COLS=40&gt;&lt;</a:t>
            </a:r>
            <a:r>
              <a:rPr lang="pt-BR" sz="2400" b="1" dirty="0">
                <a:solidFill>
                  <a:srgbClr val="FF0000"/>
                </a:solidFill>
              </a:rPr>
              <a:t>/TEXTAREA</a:t>
            </a:r>
            <a:r>
              <a:rPr lang="pt-BR" sz="2400" b="1" dirty="0"/>
              <a:t>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576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3454" y="339633"/>
            <a:ext cx="9480969" cy="1060268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Exemplos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997" t="14224" r="70156" b="76303"/>
          <a:stretch/>
        </p:blipFill>
        <p:spPr>
          <a:xfrm>
            <a:off x="1158621" y="1854612"/>
            <a:ext cx="7458159" cy="164470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t="8196" r="77414" b="86214"/>
          <a:stretch/>
        </p:blipFill>
        <p:spPr>
          <a:xfrm>
            <a:off x="1158621" y="5098919"/>
            <a:ext cx="7458159" cy="10463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5396" t="14271" r="58921" b="81366"/>
          <a:stretch/>
        </p:blipFill>
        <p:spPr>
          <a:xfrm>
            <a:off x="1158621" y="3766474"/>
            <a:ext cx="7458159" cy="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2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Caixa de Seleção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Permite definir uma lista de opções, com barra de rolagem ou fixa na tela do </a:t>
            </a:r>
            <a:r>
              <a:rPr lang="pt-BR" dirty="0" smtClean="0"/>
              <a:t>navegador</a:t>
            </a:r>
          </a:p>
          <a:p>
            <a:pPr marL="0" indent="0" algn="ctr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   &lt;</a:t>
            </a:r>
            <a:r>
              <a:rPr lang="pt-BR" sz="3200" dirty="0" err="1" smtClean="0">
                <a:solidFill>
                  <a:srgbClr val="0070C0"/>
                </a:solidFill>
              </a:rPr>
              <a:t>select</a:t>
            </a:r>
            <a:r>
              <a:rPr lang="pt-BR" sz="3200" dirty="0" smtClean="0">
                <a:solidFill>
                  <a:srgbClr val="0070C0"/>
                </a:solidFill>
              </a:rPr>
              <a:t>&gt; &lt;/</a:t>
            </a:r>
            <a:r>
              <a:rPr lang="pt-BR" sz="3200" dirty="0" err="1" smtClean="0">
                <a:solidFill>
                  <a:srgbClr val="0070C0"/>
                </a:solidFill>
              </a:rPr>
              <a:t>select</a:t>
            </a:r>
            <a:r>
              <a:rPr lang="pt-BR" sz="32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9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Caixa de Seleção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tx2"/>
                </a:solidFill>
              </a:rPr>
              <a:t>Onde:</a:t>
            </a:r>
          </a:p>
          <a:p>
            <a:pPr marL="0" indent="0">
              <a:buNone/>
            </a:pPr>
            <a:endParaRPr lang="pt-BR" b="1" dirty="0">
              <a:solidFill>
                <a:schemeClr val="tx2"/>
              </a:solidFill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70C0"/>
                </a:solidFill>
              </a:rPr>
              <a:t>NAME: </a:t>
            </a:r>
            <a:r>
              <a:rPr lang="pt-BR" dirty="0"/>
              <a:t>obrigatório, serve para a identificação da lista;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OPTION: </a:t>
            </a:r>
            <a:r>
              <a:rPr lang="en-US" dirty="0"/>
              <a:t>item da </a:t>
            </a:r>
            <a:r>
              <a:rPr lang="en-US" dirty="0" err="1"/>
              <a:t>lista</a:t>
            </a:r>
            <a:r>
              <a:rPr lang="en-US" dirty="0"/>
              <a:t>;</a:t>
            </a:r>
            <a:endParaRPr lang="pt-BR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70C0"/>
                </a:solidFill>
              </a:rPr>
              <a:t>MULTIPLE: </a:t>
            </a:r>
            <a:r>
              <a:rPr lang="pt-BR" dirty="0"/>
              <a:t>com este atributo a lista aparecerá sempre aberta;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70C0"/>
                </a:solidFill>
              </a:rPr>
              <a:t>SELECTED: </a:t>
            </a:r>
            <a:r>
              <a:rPr lang="pt-BR" dirty="0"/>
              <a:t>indica o valor padrão da lista;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70C0"/>
                </a:solidFill>
              </a:rPr>
              <a:t>VALUE: </a:t>
            </a:r>
            <a:r>
              <a:rPr lang="pt-BR" dirty="0"/>
              <a:t>valor a ser retornado ao servidor.</a:t>
            </a:r>
          </a:p>
          <a:p>
            <a:pPr marL="0" indent="0">
              <a:buNone/>
            </a:pPr>
            <a:endParaRPr lang="pt-B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3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Caixa de Seleção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9" t="13951" r="71355" b="73376"/>
          <a:stretch/>
        </p:blipFill>
        <p:spPr>
          <a:xfrm>
            <a:off x="1375294" y="1967230"/>
            <a:ext cx="6537654" cy="20625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-250" t="8182" r="91471" b="82899"/>
          <a:stretch/>
        </p:blipFill>
        <p:spPr>
          <a:xfrm>
            <a:off x="1375294" y="4487252"/>
            <a:ext cx="3166217" cy="201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1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337" y="0"/>
            <a:ext cx="10018713" cy="1219199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Seção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662" y="1502891"/>
            <a:ext cx="10018713" cy="2102880"/>
          </a:xfrm>
        </p:spPr>
        <p:txBody>
          <a:bodyPr/>
          <a:lstStyle/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É </a:t>
            </a:r>
            <a:r>
              <a:rPr lang="pt-BR" sz="2400" dirty="0"/>
              <a:t>utilizada para criar uma seção, separando um conjunto de elementos do formulário com uma linha ao redor.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>
                <a:solidFill>
                  <a:srgbClr val="0070C0"/>
                </a:solidFill>
              </a:rPr>
              <a:t>fieldset</a:t>
            </a:r>
            <a:r>
              <a:rPr lang="pt-BR" dirty="0"/>
              <a:t>&gt; </a:t>
            </a:r>
            <a:r>
              <a:rPr lang="pt-BR" dirty="0" smtClean="0"/>
              <a:t>&lt;</a:t>
            </a:r>
            <a:r>
              <a:rPr lang="pt-BR" dirty="0" smtClean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fieldset</a:t>
            </a:r>
            <a:r>
              <a:rPr lang="pt-BR" dirty="0"/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66" y="5079350"/>
            <a:ext cx="6671536" cy="15467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5601" t="18478" r="58241" b="56402"/>
          <a:stretch/>
        </p:blipFill>
        <p:spPr>
          <a:xfrm>
            <a:off x="283312" y="4838697"/>
            <a:ext cx="4576071" cy="1787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229" y="465651"/>
            <a:ext cx="10972800" cy="914034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Legendas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45336"/>
            <a:ext cx="10972800" cy="2187505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/>
              <a:t>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legend</a:t>
            </a:r>
            <a:r>
              <a:rPr lang="pt-BR" sz="1800" dirty="0"/>
              <a:t>&gt; é utilizada para criar a legenda de cada seção, neste caso, o texto que aparece na parte superior de cada conjunto.</a:t>
            </a:r>
          </a:p>
          <a:p>
            <a:pPr marL="0" indent="0">
              <a:buNone/>
            </a:pPr>
            <a:endParaRPr lang="pt-B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&lt;</a:t>
            </a:r>
            <a:r>
              <a:rPr lang="pt-BR" sz="2400" dirty="0" err="1">
                <a:solidFill>
                  <a:srgbClr val="FF0000"/>
                </a:solidFill>
              </a:rPr>
              <a:t>legend</a:t>
            </a:r>
            <a:r>
              <a:rPr lang="pt-BR" sz="2400" dirty="0">
                <a:solidFill>
                  <a:srgbClr val="FF0000"/>
                </a:solidFill>
              </a:rPr>
              <a:t>&gt; &lt;/</a:t>
            </a:r>
            <a:r>
              <a:rPr lang="pt-BR" sz="2400" dirty="0" err="1">
                <a:solidFill>
                  <a:srgbClr val="FF0000"/>
                </a:solidFill>
              </a:rPr>
              <a:t>legend</a:t>
            </a:r>
            <a:r>
              <a:rPr lang="pt-BR" sz="2400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7948" r="79489" b="82293"/>
          <a:stretch/>
        </p:blipFill>
        <p:spPr>
          <a:xfrm>
            <a:off x="6917200" y="3451254"/>
            <a:ext cx="3906752" cy="15363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4885" t="14268" r="59588" b="74508"/>
          <a:stretch/>
        </p:blipFill>
        <p:spPr>
          <a:xfrm>
            <a:off x="715254" y="3691996"/>
            <a:ext cx="5694420" cy="1000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l="-279" t="8314" r="83720" b="80335"/>
          <a:stretch/>
        </p:blipFill>
        <p:spPr>
          <a:xfrm>
            <a:off x="7026554" y="5136776"/>
            <a:ext cx="4092020" cy="12154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/>
          <a:srcRect l="5147" t="13432" r="60036" b="75596"/>
          <a:stretch/>
        </p:blipFill>
        <p:spPr>
          <a:xfrm>
            <a:off x="221875" y="5213882"/>
            <a:ext cx="6422065" cy="1138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have Direita 7"/>
          <p:cNvSpPr/>
          <p:nvPr/>
        </p:nvSpPr>
        <p:spPr>
          <a:xfrm>
            <a:off x="6581709" y="3623009"/>
            <a:ext cx="263236" cy="1138391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have Direita 8"/>
          <p:cNvSpPr/>
          <p:nvPr/>
        </p:nvSpPr>
        <p:spPr>
          <a:xfrm>
            <a:off x="6703629" y="5213884"/>
            <a:ext cx="263236" cy="1138391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51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611779"/>
              </p:ext>
            </p:extLst>
          </p:nvPr>
        </p:nvGraphicFramePr>
        <p:xfrm>
          <a:off x="166255" y="96981"/>
          <a:ext cx="11443853" cy="6400801"/>
        </p:xfrm>
        <a:graphic>
          <a:graphicData uri="http://schemas.openxmlformats.org/drawingml/2006/table">
            <a:tbl>
              <a:tblPr/>
              <a:tblGrid>
                <a:gridCol w="2758263">
                  <a:extLst>
                    <a:ext uri="{9D8B030D-6E8A-4147-A177-3AD203B41FA5}">
                      <a16:colId xmlns:a16="http://schemas.microsoft.com/office/drawing/2014/main" val="466336132"/>
                    </a:ext>
                  </a:extLst>
                </a:gridCol>
                <a:gridCol w="8685590">
                  <a:extLst>
                    <a:ext uri="{9D8B030D-6E8A-4147-A177-3AD203B41FA5}">
                      <a16:colId xmlns:a16="http://schemas.microsoft.com/office/drawing/2014/main" val="43352665"/>
                    </a:ext>
                  </a:extLst>
                </a:gridCol>
              </a:tblGrid>
              <a:tr h="473298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Formulário</a:t>
                      </a:r>
                    </a:p>
                  </a:txBody>
                  <a:tcPr marL="69069" marR="69069" marT="34534" marB="34534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pt-BR" sz="14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/>
                      <a:r>
                        <a:rPr lang="pt-BR" sz="1800" dirty="0" err="1">
                          <a:effectLst/>
                        </a:rPr>
                        <a:t>Tag</a:t>
                      </a:r>
                      <a:endParaRPr lang="pt-BR" sz="1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117121075"/>
                  </a:ext>
                </a:extLst>
              </a:tr>
              <a:tr h="538521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&lt;form&gt;</a:t>
                      </a:r>
                      <a:endParaRPr lang="pt-BR" sz="1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Define um formulário para entradas do usuário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806191685"/>
                  </a:ext>
                </a:extLst>
              </a:tr>
              <a:tr h="467314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&lt;input&gt;</a:t>
                      </a:r>
                      <a:endParaRPr lang="pt-BR" sz="1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Define um campo de entrada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930200150"/>
                  </a:ext>
                </a:extLst>
              </a:tr>
              <a:tr h="424831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&lt;textarea&gt;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Define uma área de texto (um controle de entrada de texto multi-linhas)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39946483"/>
                  </a:ext>
                </a:extLst>
              </a:tr>
              <a:tr h="481477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&lt;</a:t>
                      </a:r>
                      <a:r>
                        <a:rPr lang="pt-BR" sz="1800" dirty="0" err="1">
                          <a:effectLst/>
                        </a:rPr>
                        <a:t>label</a:t>
                      </a:r>
                      <a:r>
                        <a:rPr lang="pt-BR" sz="1800" dirty="0">
                          <a:effectLst/>
                        </a:rPr>
                        <a:t>&gt;</a:t>
                      </a:r>
                      <a:endParaRPr lang="pt-BR" sz="1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Define um rótulo para um controle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863801129"/>
                  </a:ext>
                </a:extLst>
              </a:tr>
              <a:tr h="552281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&lt;fieldset&gt;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Define um conjunto de campos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356732004"/>
                  </a:ext>
                </a:extLst>
              </a:tr>
              <a:tr h="481476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&lt;legend&gt;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Define um título para um conjunto de campos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639919641"/>
                  </a:ext>
                </a:extLst>
              </a:tr>
              <a:tr h="481477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&lt;select&gt;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Define uma lista selecionável (uma caixa drop-down)</a:t>
                      </a:r>
                      <a:endParaRPr lang="pt-BR" sz="1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4052026711"/>
                  </a:ext>
                </a:extLst>
              </a:tr>
              <a:tr h="552281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&lt;optgroup&gt;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Define um grupo de opção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432810362"/>
                  </a:ext>
                </a:extLst>
              </a:tr>
              <a:tr h="495637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&lt;option&gt;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Define uma opção em uma caixa drop-down</a:t>
                      </a:r>
                      <a:endParaRPr lang="pt-BR" sz="18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488762677"/>
                  </a:ext>
                </a:extLst>
              </a:tr>
              <a:tr h="481477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&lt;button&gt;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Define um botão para pressionar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273369683"/>
                  </a:ext>
                </a:extLst>
              </a:tr>
              <a:tr h="509797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</a:rPr>
                        <a:t>&lt;isindex&gt;</a:t>
                      </a:r>
                      <a:endParaRPr lang="pt-BR" sz="180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</a:rPr>
                        <a:t>Desaprovada. Use &lt;input&gt; em vez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40422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1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602" y="-162789"/>
            <a:ext cx="10018713" cy="1752599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2312" y="1589810"/>
            <a:ext cx="11547763" cy="948028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pt-BR" sz="2800" dirty="0"/>
              <a:t>Crie  uma página HTML com um formulário mostrado na figura: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9317" t="27976" r="44018" b="14654"/>
          <a:stretch/>
        </p:blipFill>
        <p:spPr>
          <a:xfrm>
            <a:off x="3814353" y="2424258"/>
            <a:ext cx="4663679" cy="41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8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Formulários HTML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elementos de formulário são elementos que permitem o usuário entrar </a:t>
            </a:r>
            <a:r>
              <a:rPr lang="pt-BR" dirty="0" smtClean="0"/>
              <a:t>com informação </a:t>
            </a:r>
            <a:r>
              <a:rPr lang="pt-BR" dirty="0"/>
              <a:t>(como campos de texto, campos de área de texto, menus drop-down, botões radiais, caixas de seleção, etc.) em um formulário</a:t>
            </a:r>
          </a:p>
          <a:p>
            <a:endParaRPr lang="pt-BR" dirty="0"/>
          </a:p>
          <a:p>
            <a:r>
              <a:rPr lang="en-US" dirty="0"/>
              <a:t>TAGs </a:t>
            </a:r>
            <a:r>
              <a:rPr lang="en-US" dirty="0">
                <a:solidFill>
                  <a:srgbClr val="0070C0"/>
                </a:solidFill>
              </a:rPr>
              <a:t>&lt;FORM&gt; &lt;/FORM&gt;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6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FF0000"/>
                </a:solidFill>
              </a:rPr>
              <a:t>Formulários HTML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>
                <a:solidFill>
                  <a:srgbClr val="FF0000"/>
                </a:solidFill>
              </a:rPr>
              <a:t>Method</a:t>
            </a:r>
            <a:r>
              <a:rPr lang="pt-PT" dirty="0"/>
              <a:t> - Especifica o modo como a informação é transmitida. Pode ser :</a:t>
            </a:r>
          </a:p>
          <a:p>
            <a:pPr lvl="1"/>
            <a:r>
              <a:rPr lang="pt-PT" b="1" dirty="0">
                <a:solidFill>
                  <a:srgbClr val="0070C0"/>
                </a:solidFill>
              </a:rPr>
              <a:t>GET </a:t>
            </a:r>
          </a:p>
          <a:p>
            <a:pPr lvl="1"/>
            <a:r>
              <a:rPr lang="pt-PT" b="1" dirty="0">
                <a:solidFill>
                  <a:srgbClr val="0070C0"/>
                </a:solidFill>
              </a:rPr>
              <a:t>POST</a:t>
            </a:r>
          </a:p>
          <a:p>
            <a:pPr>
              <a:buNone/>
            </a:pPr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Action</a:t>
            </a:r>
            <a:r>
              <a:rPr lang="pt-PT" dirty="0"/>
              <a:t> - Indica o nome e a localização do script PHP que irá processar a informação que foi introduzida no formulário.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0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FF0000"/>
                </a:solidFill>
              </a:rPr>
              <a:t>Método  de transmissão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GET </a:t>
            </a:r>
            <a:endParaRPr lang="pt-BR" sz="1600" dirty="0">
              <a:solidFill>
                <a:srgbClr val="FF0000"/>
              </a:solidFill>
            </a:endParaRPr>
          </a:p>
          <a:p>
            <a:r>
              <a:rPr lang="pt-BR" sz="2400" dirty="0"/>
              <a:t>Os dados entrados fazem parte do URL associado à consulta enviado para o servidor e suporta até 128 caracteres.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en-US" sz="2400" b="1" dirty="0">
                <a:solidFill>
                  <a:srgbClr val="FF0000"/>
                </a:solidFill>
              </a:rPr>
              <a:t>POST</a:t>
            </a:r>
            <a:endParaRPr lang="pt-BR" sz="2400" b="1" dirty="0">
              <a:solidFill>
                <a:srgbClr val="FF0000"/>
              </a:solidFill>
            </a:endParaRPr>
          </a:p>
          <a:p>
            <a:endParaRPr lang="pt-BR" sz="1600" dirty="0"/>
          </a:p>
          <a:p>
            <a:r>
              <a:rPr lang="pt-BR" sz="2400" dirty="0"/>
              <a:t>É o mais utilizado, pois envia cada informação de forma separada da URL. Com este método POST os dados entrados fazem parte do corpo da mensagem enviada para o servidor e transfere grande quantidade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66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580758"/>
            <a:ext cx="9544049" cy="114413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/>
            </a:r>
            <a:br>
              <a:rPr lang="pt-BR" b="1" dirty="0">
                <a:solidFill>
                  <a:srgbClr val="FF0000"/>
                </a:solidFill>
              </a:rPr>
            </a:br>
            <a:r>
              <a:rPr lang="pt-BR" b="1" dirty="0">
                <a:solidFill>
                  <a:srgbClr val="FF0000"/>
                </a:solidFill>
              </a:rPr>
              <a:t>Entrada (Input)</a:t>
            </a:r>
            <a:br>
              <a:rPr lang="pt-BR" b="1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724890"/>
            <a:ext cx="10018713" cy="3124201"/>
          </a:xfrm>
        </p:spPr>
        <p:txBody>
          <a:bodyPr/>
          <a:lstStyle/>
          <a:p>
            <a:endParaRPr lang="pt-BR" dirty="0"/>
          </a:p>
          <a:p>
            <a:r>
              <a:rPr lang="pt-BR" sz="2800" dirty="0"/>
              <a:t>A </a:t>
            </a:r>
            <a:r>
              <a:rPr lang="pt-BR" sz="2800" dirty="0" err="1"/>
              <a:t>tag</a:t>
            </a:r>
            <a:r>
              <a:rPr lang="pt-BR" sz="2800" dirty="0"/>
              <a:t> de formulário mais usada é a </a:t>
            </a:r>
            <a:r>
              <a:rPr lang="pt-BR" sz="2800" dirty="0" err="1"/>
              <a:t>tag</a:t>
            </a:r>
            <a:r>
              <a:rPr lang="pt-BR" sz="2800" dirty="0"/>
              <a:t> &lt;input&gt;. O tipo de input é especificado com o atributo </a:t>
            </a:r>
            <a:r>
              <a:rPr lang="pt-BR" sz="2800" dirty="0">
                <a:solidFill>
                  <a:srgbClr val="FF0000"/>
                </a:solidFill>
              </a:rPr>
              <a:t>type </a:t>
            </a:r>
            <a:r>
              <a:rPr lang="pt-BR" sz="2800" dirty="0"/>
              <a:t>(tipo). Os tipos de input mais usados são explicados abaixo.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5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5122" y="509451"/>
            <a:ext cx="9606056" cy="825136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Campos de Texto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582057" y="2184499"/>
            <a:ext cx="10018713" cy="3124201"/>
          </a:xfrm>
        </p:spPr>
        <p:txBody>
          <a:bodyPr/>
          <a:lstStyle/>
          <a:p>
            <a:r>
              <a:rPr lang="pt-BR" sz="2400" dirty="0"/>
              <a:t>Os campos de texto são usados quando você quer que o usuário digite letras, números, etc. em um formulário.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sz="2400" dirty="0"/>
              <a:t>Como aparece no navegador: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60532" y="3177910"/>
            <a:ext cx="9090646" cy="75405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&lt;form&gt; Primeiro nome: &lt;input type="text" name="firstname"&gt; 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Último nome: &lt;input type="text" name="lastname"&gt; &lt;/form&gt;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8" r="82606" b="85539"/>
          <a:stretch/>
        </p:blipFill>
        <p:spPr bwMode="auto">
          <a:xfrm>
            <a:off x="3708497" y="5301464"/>
            <a:ext cx="5765835" cy="1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8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Botões Radiais(Radio)</a:t>
            </a:r>
            <a:br>
              <a:rPr lang="pt-BR" b="1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0451" y="1550112"/>
            <a:ext cx="10018713" cy="3124201"/>
          </a:xfrm>
        </p:spPr>
        <p:txBody>
          <a:bodyPr/>
          <a:lstStyle/>
          <a:p>
            <a:r>
              <a:rPr lang="pt-BR" sz="2400" dirty="0"/>
              <a:t>São usados quando você quer que o usuário selecione uma </a:t>
            </a:r>
            <a:r>
              <a:rPr lang="pt-BR" sz="2400" dirty="0" smtClean="0"/>
              <a:t>entrada de </a:t>
            </a:r>
            <a:r>
              <a:rPr lang="pt-BR" sz="2400" dirty="0"/>
              <a:t>uma quantidade limitada de escolhas.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0460" r="54307" b="48284"/>
          <a:stretch/>
        </p:blipFill>
        <p:spPr bwMode="auto">
          <a:xfrm>
            <a:off x="797477" y="2803783"/>
            <a:ext cx="7826733" cy="134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3" r="92621" b="85058"/>
          <a:stretch/>
        </p:blipFill>
        <p:spPr bwMode="auto">
          <a:xfrm>
            <a:off x="9092044" y="2890404"/>
            <a:ext cx="2188701" cy="117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50451" y="6138000"/>
            <a:ext cx="61778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Observe que somente uma opção pode ser escolhida.</a:t>
            </a:r>
          </a:p>
        </p:txBody>
      </p:sp>
      <p:sp>
        <p:nvSpPr>
          <p:cNvPr id="5" name="Chave direita 4"/>
          <p:cNvSpPr/>
          <p:nvPr/>
        </p:nvSpPr>
        <p:spPr>
          <a:xfrm>
            <a:off x="8769804" y="2819421"/>
            <a:ext cx="176646" cy="1344499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t="8016" r="85127" b="79839"/>
          <a:stretch/>
        </p:blipFill>
        <p:spPr>
          <a:xfrm>
            <a:off x="7933461" y="4466212"/>
            <a:ext cx="2471308" cy="12613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/>
          <a:srcRect l="3403" t="14398" r="65760" b="74097"/>
          <a:stretch/>
        </p:blipFill>
        <p:spPr>
          <a:xfrm>
            <a:off x="1106707" y="4413082"/>
            <a:ext cx="6261658" cy="1460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have direita 13"/>
          <p:cNvSpPr/>
          <p:nvPr/>
        </p:nvSpPr>
        <p:spPr>
          <a:xfrm>
            <a:off x="7665027" y="4466212"/>
            <a:ext cx="176646" cy="1344499"/>
          </a:xfrm>
          <a:prstGeom prst="rightBrac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920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</a:rPr>
              <a:t>Password</a:t>
            </a:r>
            <a:r>
              <a:rPr lang="pt-BR" b="1" dirty="0">
                <a:solidFill>
                  <a:srgbClr val="FF0000"/>
                </a:solidFill>
              </a:rPr>
              <a:t> (Senhas)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779103"/>
            <a:ext cx="10018713" cy="3124201"/>
          </a:xfrm>
        </p:spPr>
        <p:txBody>
          <a:bodyPr/>
          <a:lstStyle/>
          <a:p>
            <a:r>
              <a:rPr lang="pt-BR" dirty="0"/>
              <a:t>Comando utilizado para fazer um campo de senha. Quando o usuário digitar aparecerá ***********.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24" t="7249" r="79312" b="86962"/>
          <a:stretch/>
        </p:blipFill>
        <p:spPr>
          <a:xfrm>
            <a:off x="1947625" y="5172693"/>
            <a:ext cx="7023446" cy="12728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294" t="16286" r="66430" b="74645"/>
          <a:stretch/>
        </p:blipFill>
        <p:spPr>
          <a:xfrm>
            <a:off x="1548027" y="3230947"/>
            <a:ext cx="8932963" cy="16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Caixas de Seleção( </a:t>
            </a:r>
            <a:r>
              <a:rPr lang="pt-BR" b="1" dirty="0" err="1">
                <a:solidFill>
                  <a:srgbClr val="FF0000"/>
                </a:solidFill>
              </a:rPr>
              <a:t>Checkbox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br>
              <a:rPr lang="pt-BR" b="1" dirty="0">
                <a:solidFill>
                  <a:srgbClr val="FF0000"/>
                </a:solidFill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66258" y="862472"/>
            <a:ext cx="10018713" cy="3124201"/>
          </a:xfrm>
        </p:spPr>
        <p:txBody>
          <a:bodyPr/>
          <a:lstStyle/>
          <a:p>
            <a:r>
              <a:rPr lang="pt-BR" dirty="0"/>
              <a:t>As Caixas de Seleção são usadas quando você quer que o usuário selecione uma ou mais opções de uma quantidade limitada de escolhas.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46685" r="73519" b="39706"/>
          <a:stretch/>
        </p:blipFill>
        <p:spPr bwMode="auto">
          <a:xfrm>
            <a:off x="489373" y="5013848"/>
            <a:ext cx="3918133" cy="167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8" r="88154" b="86521"/>
          <a:stretch/>
        </p:blipFill>
        <p:spPr bwMode="auto">
          <a:xfrm>
            <a:off x="5196838" y="5120949"/>
            <a:ext cx="4368063" cy="140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8147" r="84215" b="86361"/>
          <a:stretch/>
        </p:blipFill>
        <p:spPr>
          <a:xfrm>
            <a:off x="6296767" y="2921247"/>
            <a:ext cx="5642125" cy="1226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/>
          <a:srcRect l="3712" t="13792" r="56874" b="74927"/>
          <a:stretch/>
        </p:blipFill>
        <p:spPr>
          <a:xfrm>
            <a:off x="412336" y="2887173"/>
            <a:ext cx="5561189" cy="1565557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>
            <a:off x="6291184" y="2923037"/>
            <a:ext cx="196900" cy="131069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have Direita 8"/>
          <p:cNvSpPr/>
          <p:nvPr/>
        </p:nvSpPr>
        <p:spPr>
          <a:xfrm>
            <a:off x="4703722" y="5197591"/>
            <a:ext cx="196900" cy="131069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705681"/>
      </p:ext>
    </p:extLst>
  </p:cSld>
  <p:clrMapOvr>
    <a:masterClrMapping/>
  </p:clrMapOvr>
</p:sld>
</file>

<file path=ppt/theme/theme1.xml><?xml version="1.0" encoding="utf-8"?>
<a:theme xmlns:a="http://schemas.openxmlformats.org/drawingml/2006/main" name="Eixo">
  <a:themeElements>
    <a:clrScheme name="Eixo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Aula_BD_Chaves</Template>
  <TotalTime>741</TotalTime>
  <Words>690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Times New Roman</vt:lpstr>
      <vt:lpstr>verdana</vt:lpstr>
      <vt:lpstr>Wingdings</vt:lpstr>
      <vt:lpstr>Eixo</vt:lpstr>
      <vt:lpstr>Design padrão</vt:lpstr>
      <vt:lpstr>Criação de Formulários em HTML</vt:lpstr>
      <vt:lpstr>Formulários HTML</vt:lpstr>
      <vt:lpstr>Formulários HTML</vt:lpstr>
      <vt:lpstr>Método  de transmissão</vt:lpstr>
      <vt:lpstr> Entrada (Input) </vt:lpstr>
      <vt:lpstr>Campos de Texto</vt:lpstr>
      <vt:lpstr>Botões Radiais(Radio) </vt:lpstr>
      <vt:lpstr>Password (Senhas)</vt:lpstr>
      <vt:lpstr>Caixas de Seleção( Checkbox) </vt:lpstr>
      <vt:lpstr>O Atributo Ação do Formulário (Form's Action) e o Botão Enviar (Submit) </vt:lpstr>
      <vt:lpstr>TextArea</vt:lpstr>
      <vt:lpstr>Exemplos</vt:lpstr>
      <vt:lpstr>Caixa de Seleção </vt:lpstr>
      <vt:lpstr>Caixa de Seleção </vt:lpstr>
      <vt:lpstr>Caixa de Seleção </vt:lpstr>
      <vt:lpstr>Seção</vt:lpstr>
      <vt:lpstr>Legendas</vt:lpstr>
      <vt:lpstr>Apresentação do PowerPoint</vt:lpstr>
      <vt:lpstr>Exercícios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Formulário em HTML</dc:title>
  <dc:creator>Valdirene Veiga</dc:creator>
  <cp:lastModifiedBy>Usuário do Windows</cp:lastModifiedBy>
  <cp:revision>79</cp:revision>
  <dcterms:created xsi:type="dcterms:W3CDTF">2016-05-11T00:49:18Z</dcterms:created>
  <dcterms:modified xsi:type="dcterms:W3CDTF">2022-02-16T14:06:41Z</dcterms:modified>
</cp:coreProperties>
</file>