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2" r:id="rId5"/>
    <p:sldId id="295" r:id="rId6"/>
    <p:sldId id="294" r:id="rId7"/>
    <p:sldId id="296" r:id="rId8"/>
    <p:sldId id="287" r:id="rId9"/>
    <p:sldId id="290" r:id="rId10"/>
    <p:sldId id="288" r:id="rId11"/>
    <p:sldId id="291" r:id="rId12"/>
    <p:sldId id="289" r:id="rId13"/>
    <p:sldId id="293" r:id="rId14"/>
    <p:sldId id="28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PES University | Education for the real world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85618" b="-1"/>
          <a:stretch/>
        </p:blipFill>
        <p:spPr bwMode="auto">
          <a:xfrm>
            <a:off x="10536889" y="447055"/>
            <a:ext cx="469499" cy="465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PES University | Education for the real world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85618" b="-1"/>
          <a:stretch/>
        </p:blipFill>
        <p:spPr bwMode="auto">
          <a:xfrm>
            <a:off x="10536889" y="455847"/>
            <a:ext cx="469499" cy="465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PES University | Education for the real world">
            <a:extLst>
              <a:ext uri="{FF2B5EF4-FFF2-40B4-BE49-F238E27FC236}">
                <a16:creationId xmlns:a16="http://schemas.microsoft.com/office/drawing/2014/main" id="{02DDC523-1ECE-445E-A7B8-5CB9A3A950E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85618" b="-1"/>
          <a:stretch/>
        </p:blipFill>
        <p:spPr bwMode="auto">
          <a:xfrm>
            <a:off x="10536889" y="447055"/>
            <a:ext cx="469499" cy="465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60b3/5d171d352597e6735c30b3c45a44afaa1b5e.pdf" TargetMode="External"/><Relationship Id="rId2" Type="http://schemas.openxmlformats.org/officeDocument/2006/relationships/hyperlink" Target="http://www.ijera.com/papers/Vol4_issue6/Version%205/P0460594100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rjet.net/archives/V3/i4/IRJET-V3I4117.pdf" TargetMode="External"/><Relationship Id="rId4" Type="http://schemas.openxmlformats.org/officeDocument/2006/relationships/hyperlink" Target="http://aircconline.com/ijma/V3N3/3311ijma08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821" y="1094848"/>
            <a:ext cx="6962358" cy="2034182"/>
          </a:xfrm>
        </p:spPr>
        <p:txBody>
          <a:bodyPr/>
          <a:lstStyle/>
          <a:p>
            <a:pPr algn="ctr"/>
            <a:r>
              <a:rPr lang="en-IN" sz="6000" dirty="0"/>
              <a:t>STEGANOGRAPHY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6163" y="4160456"/>
            <a:ext cx="4879238" cy="1730390"/>
          </a:xfrm>
        </p:spPr>
        <p:txBody>
          <a:bodyPr>
            <a:norm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Team 14</a:t>
            </a:r>
          </a:p>
          <a:p>
            <a:r>
              <a:rPr lang="en-IN" dirty="0"/>
              <a:t>Ganesh K.</a:t>
            </a:r>
            <a:endParaRPr lang="en-US" dirty="0"/>
          </a:p>
          <a:p>
            <a:r>
              <a:rPr lang="en-US" dirty="0"/>
              <a:t>Mohammad </a:t>
            </a:r>
            <a:r>
              <a:rPr lang="en-US" dirty="0" err="1"/>
              <a:t>Salamuddin</a:t>
            </a:r>
            <a:r>
              <a:rPr lang="en-US" dirty="0"/>
              <a:t> </a:t>
            </a:r>
            <a:r>
              <a:rPr lang="en-IN" b="1" dirty="0"/>
              <a:t> </a:t>
            </a:r>
          </a:p>
        </p:txBody>
      </p:sp>
      <p:pic>
        <p:nvPicPr>
          <p:cNvPr id="4" name="Picture 3" descr="PES University | Education for the real worl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63146" b="-1"/>
          <a:stretch/>
        </p:blipFill>
        <p:spPr bwMode="auto">
          <a:xfrm>
            <a:off x="1180592" y="4999654"/>
            <a:ext cx="1314780" cy="6063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2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B98-40B1-4DC0-9B66-B482128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algorithm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D503D-08CF-4335-BF92-97D14FBC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46" y="2461846"/>
            <a:ext cx="10155116" cy="3557954"/>
          </a:xfrm>
        </p:spPr>
        <p:txBody>
          <a:bodyPr/>
          <a:lstStyle/>
          <a:p>
            <a:r>
              <a:rPr lang="en-US" dirty="0"/>
              <a:t>LSB method needs a particular set of pixels to be manipulated.</a:t>
            </a:r>
          </a:p>
          <a:p>
            <a:r>
              <a:rPr lang="en-US" dirty="0"/>
              <a:t>Thus if we modify a known sequence of bits, we can create n such  unique sequences.</a:t>
            </a:r>
          </a:p>
          <a:p>
            <a:r>
              <a:rPr lang="en-US" dirty="0"/>
              <a:t>Some properties the sequences must include are:</a:t>
            </a:r>
          </a:p>
          <a:p>
            <a:pPr lvl="1"/>
            <a:r>
              <a:rPr lang="en-US" dirty="0"/>
              <a:t>No collisions in pixel numbers.</a:t>
            </a:r>
          </a:p>
          <a:p>
            <a:pPr lvl="1"/>
            <a:r>
              <a:rPr lang="en-US" dirty="0"/>
              <a:t>Must be a random sequence which cannot be guessed.</a:t>
            </a:r>
          </a:p>
          <a:p>
            <a:pPr lvl="1"/>
            <a:r>
              <a:rPr lang="en-US" dirty="0"/>
              <a:t>The sequence must be reproducible when needed independent of the machine.</a:t>
            </a:r>
          </a:p>
          <a:p>
            <a:r>
              <a:rPr lang="en-US" dirty="0"/>
              <a:t>Hence we’ll include </a:t>
            </a:r>
            <a:r>
              <a:rPr lang="en-US" b="1" i="1" dirty="0"/>
              <a:t>n</a:t>
            </a:r>
            <a:r>
              <a:rPr lang="en-US" dirty="0"/>
              <a:t> messages using </a:t>
            </a:r>
            <a:r>
              <a:rPr lang="en-US" b="1" i="1" dirty="0"/>
              <a:t>n </a:t>
            </a:r>
            <a:r>
              <a:rPr lang="en-US" dirty="0"/>
              <a:t>sequences and broadcast the image.</a:t>
            </a:r>
          </a:p>
          <a:p>
            <a:r>
              <a:rPr lang="en-US" dirty="0"/>
              <a:t>The receiver will only be able to decrypt his/her message by reading the binary values of the pixels generated using the unique key value.</a:t>
            </a:r>
          </a:p>
        </p:txBody>
      </p:sp>
    </p:spTree>
    <p:extLst>
      <p:ext uri="{BB962C8B-B14F-4D97-AF65-F5344CB8AC3E}">
        <p14:creationId xmlns:p14="http://schemas.microsoft.com/office/powerpoint/2010/main" val="36667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42AF-6D93-4FB0-98A4-0FE72219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5A76-4B40-4408-A0D1-97634D4E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2268415"/>
            <a:ext cx="11315700" cy="4167553"/>
          </a:xfrm>
        </p:spPr>
        <p:txBody>
          <a:bodyPr>
            <a:normAutofit/>
          </a:bodyPr>
          <a:lstStyle/>
          <a:p>
            <a:r>
              <a:rPr lang="en-US" dirty="0"/>
              <a:t>The end-to-end confidentiality is achieved by two main values:</a:t>
            </a:r>
          </a:p>
          <a:p>
            <a:pPr lvl="1"/>
            <a:r>
              <a:rPr lang="en-US" b="1" dirty="0"/>
              <a:t>Key</a:t>
            </a:r>
            <a:r>
              <a:rPr lang="en-US" dirty="0"/>
              <a:t>: Supplied by the server which helps in reproducing the pseudo-random sequence. (Explained on later slides)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N value</a:t>
            </a:r>
            <a:r>
              <a:rPr lang="en-US" dirty="0"/>
              <a:t>: This </a:t>
            </a:r>
            <a:r>
              <a:rPr lang="en-US" i="1" dirty="0"/>
              <a:t>N </a:t>
            </a:r>
            <a:r>
              <a:rPr lang="en-US" dirty="0"/>
              <a:t>denotes the number of users connected in the network which is essential for making collision free sequences.</a:t>
            </a:r>
          </a:p>
          <a:p>
            <a:r>
              <a:rPr lang="en-US" dirty="0"/>
              <a:t>Sample sequence </a:t>
            </a:r>
            <a:r>
              <a:rPr lang="en-US" i="1" dirty="0"/>
              <a:t>(n=3)</a:t>
            </a:r>
            <a:r>
              <a:rPr lang="en-US" dirty="0"/>
              <a:t>: [1, 4, 7, 10…];[2, 5, 8, 11…];[3, 6, 9, 12…];</a:t>
            </a:r>
          </a:p>
          <a:p>
            <a:r>
              <a:rPr lang="en-US" dirty="0"/>
              <a:t>Now the above sequence will be scrambled. By: </a:t>
            </a:r>
          </a:p>
          <a:p>
            <a:pPr lvl="1"/>
            <a:r>
              <a:rPr lang="en-US" dirty="0"/>
              <a:t>Random(</a:t>
            </a:r>
            <a:r>
              <a:rPr lang="en-US" b="1" dirty="0"/>
              <a:t>key</a:t>
            </a:r>
            <a:r>
              <a:rPr lang="en-US" dirty="0"/>
              <a:t>).scramble([1, 4, 7, 10...]) = [10, 4, 7, 1…] (Random).</a:t>
            </a:r>
          </a:p>
          <a:p>
            <a:r>
              <a:rPr lang="en-US" dirty="0"/>
              <a:t>Now 1</a:t>
            </a:r>
            <a:r>
              <a:rPr lang="en-US" baseline="30000" dirty="0"/>
              <a:t>st</a:t>
            </a:r>
            <a:r>
              <a:rPr lang="en-US" dirty="0"/>
              <a:t> bit of data goes to 10</a:t>
            </a:r>
            <a:r>
              <a:rPr lang="en-US" baseline="30000" dirty="0"/>
              <a:t>th</a:t>
            </a:r>
            <a:r>
              <a:rPr lang="en-US" dirty="0"/>
              <a:t> pixel, 2</a:t>
            </a:r>
            <a:r>
              <a:rPr lang="en-US" baseline="30000" dirty="0"/>
              <a:t>nd</a:t>
            </a:r>
            <a:r>
              <a:rPr lang="en-US" dirty="0"/>
              <a:t> to 4</a:t>
            </a:r>
            <a:r>
              <a:rPr lang="en-US" baseline="30000" dirty="0"/>
              <a:t>th</a:t>
            </a:r>
            <a:r>
              <a:rPr lang="en-US" dirty="0"/>
              <a:t> and so on.</a:t>
            </a:r>
          </a:p>
          <a:p>
            <a:r>
              <a:rPr lang="en-US" dirty="0"/>
              <a:t>Each time an user connects, he gets a unique key.</a:t>
            </a:r>
          </a:p>
          <a:p>
            <a:r>
              <a:rPr lang="en-US" dirty="0"/>
              <a:t>Each time a user connects, </a:t>
            </a:r>
            <a:r>
              <a:rPr lang="en-US" i="1" dirty="0"/>
              <a:t>N value </a:t>
            </a:r>
            <a:r>
              <a:rPr lang="en-US" dirty="0"/>
              <a:t>is updated on all devices.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44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F8FC9F-7936-4380-A26E-BAF94E6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45" y="124394"/>
            <a:ext cx="5798300" cy="63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A98-BC84-4B5D-B9BE-FC266B94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070501" cy="706964"/>
          </a:xfrm>
        </p:spPr>
        <p:txBody>
          <a:bodyPr/>
          <a:lstStyle/>
          <a:p>
            <a:r>
              <a:rPr lang="en-US" dirty="0"/>
              <a:t>Performance Upgrade and 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4F417E-F4AF-4C01-B8E5-D8500026E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281179"/>
              </p:ext>
            </p:extLst>
          </p:nvPr>
        </p:nvGraphicFramePr>
        <p:xfrm>
          <a:off x="1155700" y="2603499"/>
          <a:ext cx="9482992" cy="319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496">
                  <a:extLst>
                    <a:ext uri="{9D8B030D-6E8A-4147-A177-3AD203B41FA5}">
                      <a16:colId xmlns:a16="http://schemas.microsoft.com/office/drawing/2014/main" val="452553920"/>
                    </a:ext>
                  </a:extLst>
                </a:gridCol>
                <a:gridCol w="4741496">
                  <a:extLst>
                    <a:ext uri="{9D8B030D-6E8A-4147-A177-3AD203B41FA5}">
                      <a16:colId xmlns:a16="http://schemas.microsoft.com/office/drawing/2014/main" val="3707489728"/>
                    </a:ext>
                  </a:extLst>
                </a:gridCol>
              </a:tblGrid>
              <a:tr h="638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(on 4k image)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(in 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7523"/>
                  </a:ext>
                </a:extLst>
              </a:tr>
              <a:tr h="638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Encode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059092"/>
                  </a:ext>
                </a:extLst>
              </a:tr>
              <a:tr h="6381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Multiple Channel for </a:t>
                      </a:r>
                      <a:r>
                        <a:rPr lang="en-US" b="1" i="1" dirty="0"/>
                        <a:t>n=100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68.610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315357"/>
                  </a:ext>
                </a:extLst>
              </a:tr>
              <a:tr h="638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Single Encode for </a:t>
                      </a:r>
                      <a:r>
                        <a:rPr lang="en-US" i="1" dirty="0"/>
                        <a:t>n=100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367.234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95862"/>
                  </a:ext>
                </a:extLst>
              </a:tr>
              <a:tr h="638126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Single Decode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09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Refrences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23543" y="2470740"/>
            <a:ext cx="111038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 Papers on steganography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http://www.ijera.com/papers/Vol4_issue6/Version%205/P0460594100.pdf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https://pdfs.semanticscholar.org/60b3/5d171d352597e6735c30b3c45a44afaa1b5e.pdf</a:t>
            </a:r>
            <a:endParaRPr lang="en-US" sz="2000" dirty="0"/>
          </a:p>
          <a:p>
            <a:r>
              <a:rPr lang="en-US" sz="2000" dirty="0"/>
              <a:t>2. Audio steganography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http://aircconline.com/ijma/V3N3/3311ijma08.pdf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https://www.irjet.net/archives/V3/i4/IRJET-V3I4117.pdf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3. </a:t>
            </a:r>
            <a:r>
              <a:rPr lang="en-IN" sz="2000" dirty="0" err="1"/>
              <a:t>Misc</a:t>
            </a:r>
            <a:r>
              <a:rPr lang="en-IN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Nosrati</a:t>
            </a:r>
            <a:r>
              <a:rPr lang="en-US" sz="2000" dirty="0"/>
              <a:t>, Masoud, Ronak Karimi, and Mehdi Hariri. "Audio steganography: A survey on recent approaches." </a:t>
            </a:r>
            <a:r>
              <a:rPr lang="en-US" sz="2000" i="1" dirty="0"/>
              <a:t>world applied programming</a:t>
            </a:r>
            <a:r>
              <a:rPr lang="en-US" sz="2000" dirty="0"/>
              <a:t> 2.3 (2012): 202-205.</a:t>
            </a: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che2.asset-cache.net/xd/473109591.jpg?v=1&amp;c=IWSAsset&amp;k=2&amp;d=62CA815BFB1CE4802EFA2E858416DE5F5145F92974FB5D86CEB638781177B5275EAD3729D46EEA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Steganography?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838" y="2457477"/>
            <a:ext cx="1055956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Steganography is the practice of concealing a file, message, image, or video within another file, message, image, or video.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 Steganography achieves </a:t>
            </a:r>
            <a:r>
              <a:rPr lang="en-IN" sz="2400" b="1" i="1" dirty="0"/>
              <a:t>Security through Obscurity</a:t>
            </a:r>
            <a:r>
              <a:rPr lang="en-IN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617077-6DD4-429B-A05C-CCE4C87EFD46}"/>
              </a:ext>
            </a:extLst>
          </p:cNvPr>
          <p:cNvGrpSpPr/>
          <p:nvPr/>
        </p:nvGrpSpPr>
        <p:grpSpPr>
          <a:xfrm>
            <a:off x="2171699" y="4011749"/>
            <a:ext cx="7532078" cy="1905000"/>
            <a:chOff x="2171699" y="4011749"/>
            <a:chExt cx="7532078" cy="1905000"/>
          </a:xfrm>
        </p:grpSpPr>
        <p:pic>
          <p:nvPicPr>
            <p:cNvPr id="4" name="Picture 2" descr="https://upload.wikimedia.org/wikipedia/commons/a/a8/Steganography_original.png">
              <a:extLst>
                <a:ext uri="{FF2B5EF4-FFF2-40B4-BE49-F238E27FC236}">
                  <a16:creationId xmlns:a16="http://schemas.microsoft.com/office/drawing/2014/main" id="{11DEB827-3647-4FE8-AD6A-B02C8ABCA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699" y="4011749"/>
              <a:ext cx="1905000" cy="1905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c/c3/Steganography_recovered.png">
              <a:extLst>
                <a:ext uri="{FF2B5EF4-FFF2-40B4-BE49-F238E27FC236}">
                  <a16:creationId xmlns:a16="http://schemas.microsoft.com/office/drawing/2014/main" id="{47B7C513-9C60-4335-A4BF-FD5BA4AF9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8777" y="4011749"/>
              <a:ext cx="1905000" cy="1905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B6224-CA00-4E27-BD20-F5D8D3873B9E}"/>
              </a:ext>
            </a:extLst>
          </p:cNvPr>
          <p:cNvCxnSpPr>
            <a:cxnSpLocks/>
            <a:stCxn id="4" idx="3"/>
            <a:endCxn id="1028" idx="1"/>
          </p:cNvCxnSpPr>
          <p:nvPr/>
        </p:nvCxnSpPr>
        <p:spPr>
          <a:xfrm>
            <a:off x="4076699" y="4964249"/>
            <a:ext cx="372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11432-6443-4D12-82ED-2C329D4B1061}"/>
              </a:ext>
            </a:extLst>
          </p:cNvPr>
          <p:cNvSpPr txBox="1"/>
          <p:nvPr/>
        </p:nvSpPr>
        <p:spPr>
          <a:xfrm>
            <a:off x="4309696" y="5044501"/>
            <a:ext cx="322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/>
              <a:t>Image of a tree with a </a:t>
            </a:r>
            <a:r>
              <a:rPr lang="en-IN" sz="1400" i="1" dirty="0" err="1"/>
              <a:t>steganographically</a:t>
            </a:r>
            <a:r>
              <a:rPr lang="en-IN" sz="1400" i="1" dirty="0"/>
              <a:t> hidden image.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951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vs Cryptography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68626" y="2273969"/>
            <a:ext cx="1000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34B64-6D28-4B10-940D-A5400E178257}"/>
              </a:ext>
            </a:extLst>
          </p:cNvPr>
          <p:cNvSpPr/>
          <p:nvPr/>
        </p:nvSpPr>
        <p:spPr>
          <a:xfrm>
            <a:off x="958362" y="2273969"/>
            <a:ext cx="105650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steganography, the secret message is hidden.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cryptography, communication message is visible.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Being visible attracts more attacks than being invisible.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image below may or may not have hidden message, we do not know!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B7FF3-F3F9-445A-85AA-2855C8EC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46" y="4122367"/>
            <a:ext cx="4525108" cy="25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B748-79AA-4E1A-A8CA-B4491069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132B-0548-4E4B-916C-0F21A46E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01 Insertion-Based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02 Substitution-Based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03 Generation-Based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0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EF1B-29A1-4878-92C6-B01C248E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modify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DF4-2F6C-44D1-A82F-449508FE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92630" cy="3416300"/>
          </a:xfrm>
        </p:spPr>
        <p:txBody>
          <a:bodyPr/>
          <a:lstStyle/>
          <a:p>
            <a:r>
              <a:rPr lang="en-IN" dirty="0"/>
              <a:t>Changing saturation of a </a:t>
            </a:r>
            <a:r>
              <a:rPr lang="en-IN" dirty="0" err="1"/>
              <a:t>color</a:t>
            </a:r>
            <a:r>
              <a:rPr lang="en-IN" dirty="0"/>
              <a:t> by 1 degree is not noticeable to the human eye.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0F3B9-7F2C-4FEC-AEB8-94FD067E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10" y="3498972"/>
            <a:ext cx="23431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D26F2-6696-4555-B88C-A706F7BF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79" y="3498972"/>
            <a:ext cx="2343150" cy="195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51ED4-7D5A-4AB6-BFF6-F546E380644C}"/>
              </a:ext>
            </a:extLst>
          </p:cNvPr>
          <p:cNvSpPr txBox="1"/>
          <p:nvPr/>
        </p:nvSpPr>
        <p:spPr>
          <a:xfrm>
            <a:off x="2484926" y="5650468"/>
            <a:ext cx="199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(0 ,0 , 255)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50346-3FF5-40A3-A022-8F271980DF69}"/>
              </a:ext>
            </a:extLst>
          </p:cNvPr>
          <p:cNvSpPr txBox="1"/>
          <p:nvPr/>
        </p:nvSpPr>
        <p:spPr>
          <a:xfrm>
            <a:off x="8087457" y="5650468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(0 ,0 , 254)</a:t>
            </a:r>
          </a:p>
        </p:txBody>
      </p:sp>
    </p:spTree>
    <p:extLst>
      <p:ext uri="{BB962C8B-B14F-4D97-AF65-F5344CB8AC3E}">
        <p14:creationId xmlns:p14="http://schemas.microsoft.com/office/powerpoint/2010/main" val="210191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1634-E93C-4987-801E-57EC83A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Audio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9DD5-BF5E-42E1-9B43-435A8D35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LSB coding</a:t>
            </a:r>
          </a:p>
          <a:p>
            <a:r>
              <a:rPr lang="en-US" sz="2400" dirty="0"/>
              <a:t>Phase coding</a:t>
            </a:r>
          </a:p>
          <a:p>
            <a:r>
              <a:rPr lang="en-US" sz="2400" dirty="0"/>
              <a:t>Spread Spectrum</a:t>
            </a:r>
          </a:p>
          <a:p>
            <a:r>
              <a:rPr lang="en-US" sz="2400" dirty="0"/>
              <a:t>Echo hiding</a:t>
            </a:r>
          </a:p>
        </p:txBody>
      </p:sp>
    </p:spTree>
    <p:extLst>
      <p:ext uri="{BB962C8B-B14F-4D97-AF65-F5344CB8AC3E}">
        <p14:creationId xmlns:p14="http://schemas.microsoft.com/office/powerpoint/2010/main" val="31192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7F14-38D3-4A62-A0C5-DF395E4A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Steganography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8EEE8-16CA-472E-8FCA-55F3C0593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84" y="3182816"/>
            <a:ext cx="7835632" cy="24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BF17-7A28-4502-A3CE-D16B402D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2AD3A-70FB-47E2-86C1-9713AB265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76" y="2330939"/>
            <a:ext cx="5280524" cy="3416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D4D09-96C6-49A1-BDDD-F29D313D09C6}"/>
              </a:ext>
            </a:extLst>
          </p:cNvPr>
          <p:cNvSpPr txBox="1"/>
          <p:nvPr/>
        </p:nvSpPr>
        <p:spPr>
          <a:xfrm>
            <a:off x="6444763" y="2999154"/>
            <a:ext cx="5090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architecture supports multiple users to interact with a single server.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guarantees end to end confidentiality which means: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No user in same network can decrypt others messages.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No outsider can decrypt any of the messages.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037D-B7D1-4E45-99CF-4E09FBB5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40353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000000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1089</TotalTime>
  <Words>615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Ion Boardroom</vt:lpstr>
      <vt:lpstr>STEGANOGRAPHY</vt:lpstr>
      <vt:lpstr>What is Steganography?</vt:lpstr>
      <vt:lpstr>Steganography vs Cryptography</vt:lpstr>
      <vt:lpstr>Hiding methods </vt:lpstr>
      <vt:lpstr>Why modify LSB?</vt:lpstr>
      <vt:lpstr>Methods of Audio Steganography</vt:lpstr>
      <vt:lpstr>Audio Steganography</vt:lpstr>
      <vt:lpstr>Architecture</vt:lpstr>
      <vt:lpstr>Working Demo</vt:lpstr>
      <vt:lpstr>How the algorithm works</vt:lpstr>
      <vt:lpstr>More on the Architecture </vt:lpstr>
      <vt:lpstr>PowerPoint Presentation</vt:lpstr>
      <vt:lpstr>Performance Upgrade and Conclusion</vt:lpstr>
      <vt:lpstr>Refrences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Ganesh K</dc:creator>
  <cp:lastModifiedBy>Ganesh K</cp:lastModifiedBy>
  <cp:revision>161</cp:revision>
  <dcterms:created xsi:type="dcterms:W3CDTF">2016-03-01T12:38:08Z</dcterms:created>
  <dcterms:modified xsi:type="dcterms:W3CDTF">2018-04-23T08:27:22Z</dcterms:modified>
</cp:coreProperties>
</file>