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78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B068-FBE6-4B32-908F-57DD72126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C1C94-51A7-442F-9573-AA9EE9079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B5DBD-9221-4BA8-8A7A-0EDA5EF9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52C5-2B95-43AD-AA14-BAC71A4F62C2}" type="datetimeFigureOut">
              <a:rPr lang="es-MX" smtClean="0"/>
              <a:t>27/11/2021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6EC1B-E05E-418D-B136-BAA9719C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959C-5296-4A31-8979-6BB599DD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4705-E9FD-4B01-9045-367720E5C4E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778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E502-DB44-4881-91E3-1C15B18B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08BBC-E8E3-49BE-8BE3-D1FE90BA6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76F26-9A8B-4D3A-853D-4CA550A9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52C5-2B95-43AD-AA14-BAC71A4F62C2}" type="datetimeFigureOut">
              <a:rPr lang="es-MX" smtClean="0"/>
              <a:t>27/11/2021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44656-328A-43FA-A8B1-65CBAB86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C975C-7D50-4686-B627-25571CF2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4705-E9FD-4B01-9045-367720E5C4E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933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A8687-13F5-47D5-82A0-4F86A2BDC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F0774-8C1B-4B75-8E92-9FED3ED77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7FEBB-6F77-42CB-A1C9-70632C47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52C5-2B95-43AD-AA14-BAC71A4F62C2}" type="datetimeFigureOut">
              <a:rPr lang="es-MX" smtClean="0"/>
              <a:t>27/11/2021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205C4-E872-4792-B8AA-57F1EC1B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06C56-69F1-4F0C-A296-07DBD229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4705-E9FD-4B01-9045-367720E5C4E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780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C10F-B796-47C6-8BD0-7277C071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324E-1226-4733-9BB7-678A40941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7C6A-CC10-49FA-A34B-ED522918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52C5-2B95-43AD-AA14-BAC71A4F62C2}" type="datetimeFigureOut">
              <a:rPr lang="es-MX" smtClean="0"/>
              <a:t>27/11/2021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2BEA3-6EF5-4ACD-B6F1-480E09BB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AECB2-F1D9-4EC9-BF3D-78E5E125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4705-E9FD-4B01-9045-367720E5C4E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81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8BEA-085B-460D-911F-40D1D7FD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2B5E5-8806-4709-A96A-97F85642D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9B990-6840-4EF9-AAED-01D145E9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52C5-2B95-43AD-AA14-BAC71A4F62C2}" type="datetimeFigureOut">
              <a:rPr lang="es-MX" smtClean="0"/>
              <a:t>27/11/2021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9D7B0-7871-431A-8C88-367FBD45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7B2DC-819A-4405-8E50-46282D6D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4705-E9FD-4B01-9045-367720E5C4E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137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3D7D-211B-49AC-830D-9DECE09F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76BAB-3EBF-4D32-87DF-5899C5134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40916-041D-4A02-8EA5-7E889BB75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D7133-1007-4E14-929E-3F7B77C1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52C5-2B95-43AD-AA14-BAC71A4F62C2}" type="datetimeFigureOut">
              <a:rPr lang="es-MX" smtClean="0"/>
              <a:t>27/11/2021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07A0A-6053-4CEC-A9EA-7AE7C596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84398-7349-495F-A262-E86412B2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4705-E9FD-4B01-9045-367720E5C4E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258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8BEA-5541-4F70-82D9-36333B4DE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5B2E8-34F8-4797-89D2-FEB58B8EA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989F7-41EC-4AE8-BE8D-BB269F5E6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E4107-7605-4E59-BEA2-A75B1ABBF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817DC-996F-4669-B3DF-31613F50B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9FBF1-AC17-4234-90F8-65F336C3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52C5-2B95-43AD-AA14-BAC71A4F62C2}" type="datetimeFigureOut">
              <a:rPr lang="es-MX" smtClean="0"/>
              <a:t>27/11/2021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2BA7D-BB08-4C47-834C-0D9B2D61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4F22BC-290C-45EC-A488-077F5A70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4705-E9FD-4B01-9045-367720E5C4E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391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FED8-22C8-4CD3-A638-3DBB9DBA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1E4BF-3F48-40A6-8FE8-017041C2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52C5-2B95-43AD-AA14-BAC71A4F62C2}" type="datetimeFigureOut">
              <a:rPr lang="es-MX" smtClean="0"/>
              <a:t>27/11/2021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8EA23-5DE7-42B8-922B-2EF9BC92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63223-7D75-4AC5-9A9F-05325112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4705-E9FD-4B01-9045-367720E5C4E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068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51388-1A0C-4725-B10D-AB3FCE5C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52C5-2B95-43AD-AA14-BAC71A4F62C2}" type="datetimeFigureOut">
              <a:rPr lang="es-MX" smtClean="0"/>
              <a:t>27/11/2021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43532-9872-447E-90DB-28B60334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17B7B-5E22-4A24-A61E-6147D3F9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4705-E9FD-4B01-9045-367720E5C4E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936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202E-C50F-453E-88B7-A55DCCC0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BABB-466E-4662-9451-F2E5ACE75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69799-6E37-468A-8805-04B0787F1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EAC74-0CC4-4CE9-B8D8-A0A62DBF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52C5-2B95-43AD-AA14-BAC71A4F62C2}" type="datetimeFigureOut">
              <a:rPr lang="es-MX" smtClean="0"/>
              <a:t>27/11/2021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3B611-FA74-41EC-A4C8-01C40DBF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6B08C-C241-4C1C-B23E-C7221613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4705-E9FD-4B01-9045-367720E5C4E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363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E03E-258D-4CA9-B5CD-1DBCBE2D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6C3EA-A51D-458D-9FC1-D65987584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7BE73-20C5-42BB-BD42-B9F97E062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7FA64-151C-4ECB-8D4B-E854920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52C5-2B95-43AD-AA14-BAC71A4F62C2}" type="datetimeFigureOut">
              <a:rPr lang="es-MX" smtClean="0"/>
              <a:t>27/11/2021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49E69-1A0B-4134-9118-1DD49F08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2F177-463B-4098-B971-0EFEA239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4705-E9FD-4B01-9045-367720E5C4E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590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299A5-E354-450F-8032-C9732885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1D5F3-0F4F-4012-8020-8ABA71529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C5E31-F202-411D-ABCA-B2B05F399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652C5-2B95-43AD-AA14-BAC71A4F62C2}" type="datetimeFigureOut">
              <a:rPr lang="es-MX" smtClean="0"/>
              <a:t>27/11/2021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05841-9016-4578-8E97-6CF676B70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5DDED-44E7-445A-B7CA-838E6F151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F4705-E9FD-4B01-9045-367720E5C4E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798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8078-264C-489A-8FF1-2E5E69609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9491" y="197499"/>
            <a:ext cx="6253018" cy="477837"/>
          </a:xfrm>
        </p:spPr>
        <p:txBody>
          <a:bodyPr>
            <a:noAutofit/>
          </a:bodyPr>
          <a:lstStyle/>
          <a:p>
            <a:r>
              <a:rPr lang="es-MX" sz="2800" dirty="0"/>
              <a:t>Estructura base de datos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16E240-39B5-4D55-8870-1D1DF1808C55}"/>
              </a:ext>
            </a:extLst>
          </p:cNvPr>
          <p:cNvSpPr/>
          <p:nvPr/>
        </p:nvSpPr>
        <p:spPr>
          <a:xfrm>
            <a:off x="5142484" y="933969"/>
            <a:ext cx="1907032" cy="7601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DB principal:</a:t>
            </a:r>
          </a:p>
          <a:p>
            <a:pPr algn="ctr"/>
            <a:r>
              <a:rPr lang="es-MX" sz="1400" b="1" dirty="0"/>
              <a:t>epiz_30279333_iotDB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C4A8DA-8D69-4EED-9ABA-836391EBF488}"/>
              </a:ext>
            </a:extLst>
          </p:cNvPr>
          <p:cNvSpPr/>
          <p:nvPr/>
        </p:nvSpPr>
        <p:spPr>
          <a:xfrm>
            <a:off x="317223" y="2897632"/>
            <a:ext cx="3078988" cy="11460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Tabla: Usuarios</a:t>
            </a:r>
          </a:p>
          <a:p>
            <a:pPr algn="ctr"/>
            <a:r>
              <a:rPr lang="es-MX" sz="1400" dirty="0"/>
              <a:t>Contenido: id, Nombre de usuario, Contraseña, Correo electrónico, imagen (link),  fecha de registro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3DA4BD-C388-4129-AC3B-1AD401661D53}"/>
              </a:ext>
            </a:extLst>
          </p:cNvPr>
          <p:cNvSpPr/>
          <p:nvPr/>
        </p:nvSpPr>
        <p:spPr>
          <a:xfrm>
            <a:off x="3892804" y="2897632"/>
            <a:ext cx="2897123" cy="11460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Tabla: Dispositivos</a:t>
            </a:r>
          </a:p>
          <a:p>
            <a:pPr algn="ctr"/>
            <a:r>
              <a:rPr lang="es-MX" sz="1400" dirty="0"/>
              <a:t>Contenido: id, Nombre comercial,  nombre de usuario asociado, id único independiente, fecha de registro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250D95-8207-42CA-AB47-969979A14ABD}"/>
              </a:ext>
            </a:extLst>
          </p:cNvPr>
          <p:cNvSpPr/>
          <p:nvPr/>
        </p:nvSpPr>
        <p:spPr>
          <a:xfrm>
            <a:off x="8441436" y="2617216"/>
            <a:ext cx="2897124" cy="162356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Tabla: Datos Colorímetro</a:t>
            </a:r>
          </a:p>
          <a:p>
            <a:pPr algn="ctr"/>
            <a:r>
              <a:rPr lang="es-MX" sz="1400" dirty="0"/>
              <a:t>Contenido: id, Identificador usuario, Resultado, H_ref1, H_ref2, H_ref3, S_ref1, S_ref2, S_ref3, L_ref1, L_ref2, L_ref3, </a:t>
            </a:r>
            <a:r>
              <a:rPr lang="es-MX" sz="1400" dirty="0" err="1"/>
              <a:t>H_ms</a:t>
            </a:r>
            <a:r>
              <a:rPr lang="es-MX" sz="1400" dirty="0"/>
              <a:t>, </a:t>
            </a:r>
            <a:r>
              <a:rPr lang="es-MX" sz="1400" dirty="0" err="1"/>
              <a:t>S_ms</a:t>
            </a:r>
            <a:r>
              <a:rPr lang="es-MX" sz="1400" dirty="0"/>
              <a:t>, </a:t>
            </a:r>
            <a:r>
              <a:rPr lang="es-MX" sz="1400" dirty="0" err="1"/>
              <a:t>L_ms</a:t>
            </a:r>
            <a:r>
              <a:rPr lang="es-MX" sz="1400" dirty="0"/>
              <a:t>, Diferencia, tolerancia, fecha, id único independiente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1C9F1-9D8C-43EC-A695-96B3C7FC7FE7}"/>
              </a:ext>
            </a:extLst>
          </p:cNvPr>
          <p:cNvSpPr txBox="1"/>
          <p:nvPr/>
        </p:nvSpPr>
        <p:spPr>
          <a:xfrm>
            <a:off x="5713716" y="2090381"/>
            <a:ext cx="76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EB41E-40FB-40B9-8B36-D638930DEEAC}"/>
              </a:ext>
            </a:extLst>
          </p:cNvPr>
          <p:cNvSpPr txBox="1"/>
          <p:nvPr/>
        </p:nvSpPr>
        <p:spPr>
          <a:xfrm>
            <a:off x="333747" y="4389120"/>
            <a:ext cx="3062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Almacena la información personal de cada usuario registrado.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D4500-D57C-489C-81CD-85D8B07AA2F8}"/>
              </a:ext>
            </a:extLst>
          </p:cNvPr>
          <p:cNvSpPr txBox="1"/>
          <p:nvPr/>
        </p:nvSpPr>
        <p:spPr>
          <a:xfrm>
            <a:off x="3892804" y="4389120"/>
            <a:ext cx="3062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Lleva el registro todos los dispositivos existentes y a quién pertenecen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46D7CE-E139-40B9-865A-852390FEEC56}"/>
              </a:ext>
            </a:extLst>
          </p:cNvPr>
          <p:cNvSpPr txBox="1"/>
          <p:nvPr/>
        </p:nvSpPr>
        <p:spPr>
          <a:xfrm>
            <a:off x="8358766" y="1011535"/>
            <a:ext cx="3062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Almacena los datos recibidos por los dispositivos (Se crea una tabla por cada tipo de dispositivo)</a:t>
            </a:r>
          </a:p>
        </p:txBody>
      </p:sp>
    </p:spTree>
    <p:extLst>
      <p:ext uri="{BB962C8B-B14F-4D97-AF65-F5344CB8AC3E}">
        <p14:creationId xmlns:p14="http://schemas.microsoft.com/office/powerpoint/2010/main" val="377812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D3B2-1244-4516-99BD-E9BDC2A9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451168"/>
          </a:xfrm>
        </p:spPr>
        <p:txBody>
          <a:bodyPr>
            <a:normAutofit fontScale="90000"/>
          </a:bodyPr>
          <a:lstStyle/>
          <a:p>
            <a:r>
              <a:rPr lang="es-MX" sz="2800" dirty="0"/>
              <a:t>Información a recibir en cada tabla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45EACD-2875-448E-92C5-D580E60E9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708448"/>
              </p:ext>
            </p:extLst>
          </p:nvPr>
        </p:nvGraphicFramePr>
        <p:xfrm>
          <a:off x="838200" y="725230"/>
          <a:ext cx="9779001" cy="50449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59667">
                  <a:extLst>
                    <a:ext uri="{9D8B030D-6E8A-4147-A177-3AD203B41FA5}">
                      <a16:colId xmlns:a16="http://schemas.microsoft.com/office/drawing/2014/main" val="3130587975"/>
                    </a:ext>
                  </a:extLst>
                </a:gridCol>
                <a:gridCol w="3259667">
                  <a:extLst>
                    <a:ext uri="{9D8B030D-6E8A-4147-A177-3AD203B41FA5}">
                      <a16:colId xmlns:a16="http://schemas.microsoft.com/office/drawing/2014/main" val="2276637027"/>
                    </a:ext>
                  </a:extLst>
                </a:gridCol>
                <a:gridCol w="3259667">
                  <a:extLst>
                    <a:ext uri="{9D8B030D-6E8A-4147-A177-3AD203B41FA5}">
                      <a16:colId xmlns:a16="http://schemas.microsoft.com/office/drawing/2014/main" val="3077943570"/>
                    </a:ext>
                  </a:extLst>
                </a:gridCol>
              </a:tblGrid>
              <a:tr h="460345">
                <a:tc gridSpan="3">
                  <a:txBody>
                    <a:bodyPr/>
                    <a:lstStyle/>
                    <a:p>
                      <a:r>
                        <a:rPr lang="es-MX" dirty="0"/>
                        <a:t>Usuarios (</a:t>
                      </a:r>
                      <a:r>
                        <a:rPr lang="es-MX" i="1" dirty="0" err="1"/>
                        <a:t>users</a:t>
                      </a:r>
                      <a:r>
                        <a:rPr lang="es-MX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05453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r>
                        <a:rPr lang="es-MX" b="1" dirty="0"/>
                        <a:t>Columna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175752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r>
                        <a:rPr lang="es-MX" dirty="0"/>
                        <a:t>Id (</a:t>
                      </a:r>
                      <a:r>
                        <a:rPr lang="es-MX" i="1" dirty="0" err="1"/>
                        <a:t>user_id</a:t>
                      </a:r>
                      <a:r>
                        <a:rPr lang="es-MX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INT, UNIQUE, AUTOINCREMENT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137248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r>
                        <a:rPr lang="es-MX" dirty="0"/>
                        <a:t>Nombre de usuario (</a:t>
                      </a:r>
                      <a:r>
                        <a:rPr lang="es-MX" i="1" dirty="0" err="1"/>
                        <a:t>user_name</a:t>
                      </a:r>
                      <a:r>
                        <a:rPr lang="es-MX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VARCHAR(50), 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 único para el ingreso al formulario (sin caracteres especiales, sin espacios, solo números, letras, _)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54623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r>
                        <a:rPr lang="es-MX" dirty="0"/>
                        <a:t>Contraseña (</a:t>
                      </a:r>
                      <a:r>
                        <a:rPr lang="es-MX" i="1" dirty="0" err="1"/>
                        <a:t>user_password</a:t>
                      </a:r>
                      <a:r>
                        <a:rPr lang="es-MX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VARCHAR(50)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Números, letras, símbolos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156511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r>
                        <a:rPr lang="es-MX" dirty="0"/>
                        <a:t>Correo electrónico (</a:t>
                      </a:r>
                      <a:r>
                        <a:rPr lang="es-MX" i="1" dirty="0" err="1"/>
                        <a:t>user_email</a:t>
                      </a:r>
                      <a:r>
                        <a:rPr lang="es-MX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VARCHAR(50)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Solo utilizado como medio de contacto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459327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r>
                        <a:rPr lang="es-MX" dirty="0"/>
                        <a:t>Imagen de usuario (</a:t>
                      </a:r>
                      <a:r>
                        <a:rPr lang="es-MX" i="1" dirty="0" err="1"/>
                        <a:t>user_image</a:t>
                      </a:r>
                      <a:r>
                        <a:rPr lang="es-MX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VARCHAR(200)</a:t>
                      </a:r>
                    </a:p>
                    <a:p>
                      <a:r>
                        <a:rPr lang="es-MX" dirty="0"/>
                        <a:t>DEFAULT: 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Enlace a la imagen de usuario almacenada en los archivos de la página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822422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r>
                        <a:rPr lang="es-MX" dirty="0"/>
                        <a:t>Fecha de registro (</a:t>
                      </a:r>
                      <a:r>
                        <a:rPr lang="es-MX" i="1" dirty="0" err="1"/>
                        <a:t>user_date</a:t>
                      </a:r>
                      <a:r>
                        <a:rPr lang="es-MX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DEFAULT: CURRENT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04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48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C37126-F6A5-44D7-8C90-DC86075D0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066413"/>
              </p:ext>
            </p:extLst>
          </p:nvPr>
        </p:nvGraphicFramePr>
        <p:xfrm>
          <a:off x="770466" y="1027248"/>
          <a:ext cx="10651068" cy="4803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50356">
                  <a:extLst>
                    <a:ext uri="{9D8B030D-6E8A-4147-A177-3AD203B41FA5}">
                      <a16:colId xmlns:a16="http://schemas.microsoft.com/office/drawing/2014/main" val="3130587975"/>
                    </a:ext>
                  </a:extLst>
                </a:gridCol>
                <a:gridCol w="3550356">
                  <a:extLst>
                    <a:ext uri="{9D8B030D-6E8A-4147-A177-3AD203B41FA5}">
                      <a16:colId xmlns:a16="http://schemas.microsoft.com/office/drawing/2014/main" val="2276637027"/>
                    </a:ext>
                  </a:extLst>
                </a:gridCol>
                <a:gridCol w="3550356">
                  <a:extLst>
                    <a:ext uri="{9D8B030D-6E8A-4147-A177-3AD203B41FA5}">
                      <a16:colId xmlns:a16="http://schemas.microsoft.com/office/drawing/2014/main" val="3077943570"/>
                    </a:ext>
                  </a:extLst>
                </a:gridCol>
              </a:tblGrid>
              <a:tr h="587850">
                <a:tc gridSpan="3">
                  <a:txBody>
                    <a:bodyPr/>
                    <a:lstStyle/>
                    <a:p>
                      <a:r>
                        <a:rPr lang="es-MX" dirty="0"/>
                        <a:t>Dispositivos (</a:t>
                      </a:r>
                      <a:r>
                        <a:rPr lang="es-MX" i="1" dirty="0" err="1"/>
                        <a:t>devices</a:t>
                      </a:r>
                      <a:r>
                        <a:rPr lang="es-MX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05453"/>
                  </a:ext>
                </a:extLst>
              </a:tr>
              <a:tr h="587850">
                <a:tc>
                  <a:txBody>
                    <a:bodyPr/>
                    <a:lstStyle/>
                    <a:p>
                      <a:r>
                        <a:rPr lang="es-MX" b="1" dirty="0"/>
                        <a:t>Columna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175752"/>
                  </a:ext>
                </a:extLst>
              </a:tr>
              <a:tr h="587850">
                <a:tc>
                  <a:txBody>
                    <a:bodyPr/>
                    <a:lstStyle/>
                    <a:p>
                      <a:r>
                        <a:rPr lang="es-MX" dirty="0"/>
                        <a:t>Id (</a:t>
                      </a:r>
                      <a:r>
                        <a:rPr lang="es-MX" i="1" dirty="0" err="1"/>
                        <a:t>device_id</a:t>
                      </a:r>
                      <a:r>
                        <a:rPr lang="es-MX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INT, UNIQUE, AUTOINCREMENT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137248"/>
                  </a:ext>
                </a:extLst>
              </a:tr>
              <a:tr h="817368">
                <a:tc>
                  <a:txBody>
                    <a:bodyPr/>
                    <a:lstStyle/>
                    <a:p>
                      <a:r>
                        <a:rPr lang="es-MX" dirty="0"/>
                        <a:t>Nombre comercial (</a:t>
                      </a:r>
                      <a:r>
                        <a:rPr lang="es-MX" i="1" dirty="0" err="1"/>
                        <a:t>device_name</a:t>
                      </a:r>
                      <a:r>
                        <a:rPr lang="es-MX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VARCHAR(50)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 comercial del dispositivo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54623"/>
                  </a:ext>
                </a:extLst>
              </a:tr>
              <a:tr h="817368">
                <a:tc>
                  <a:txBody>
                    <a:bodyPr/>
                    <a:lstStyle/>
                    <a:p>
                      <a:r>
                        <a:rPr lang="es-MX" dirty="0"/>
                        <a:t>Nombre de usuario asociado (</a:t>
                      </a:r>
                      <a:r>
                        <a:rPr lang="es-MX" i="1" dirty="0" err="1"/>
                        <a:t>device_username</a:t>
                      </a:r>
                      <a:r>
                        <a:rPr lang="es-MX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VARCHAR(50)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 de usuario del propietario del dispositivo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156511"/>
                  </a:ext>
                </a:extLst>
              </a:tr>
              <a:tr h="817368">
                <a:tc>
                  <a:txBody>
                    <a:bodyPr/>
                    <a:lstStyle/>
                    <a:p>
                      <a:r>
                        <a:rPr lang="es-MX" dirty="0"/>
                        <a:t>Id único (</a:t>
                      </a:r>
                      <a:r>
                        <a:rPr lang="es-MX" i="1" dirty="0" err="1"/>
                        <a:t>device_uniqueid</a:t>
                      </a:r>
                      <a:r>
                        <a:rPr lang="es-MX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VARCHAR(50)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Número de identificación de cada dispositivo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459327"/>
                  </a:ext>
                </a:extLst>
              </a:tr>
              <a:tr h="587850">
                <a:tc>
                  <a:txBody>
                    <a:bodyPr/>
                    <a:lstStyle/>
                    <a:p>
                      <a:r>
                        <a:rPr lang="es-MX" dirty="0"/>
                        <a:t>Fecha de registro (</a:t>
                      </a:r>
                      <a:r>
                        <a:rPr lang="es-MX" i="1" dirty="0" err="1"/>
                        <a:t>device_date</a:t>
                      </a:r>
                      <a:r>
                        <a:rPr lang="es-MX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DEFAULT: CURRENT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04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4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4FE58C-8EA8-430B-8D22-81BBEF75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73038"/>
              </p:ext>
            </p:extLst>
          </p:nvPr>
        </p:nvGraphicFramePr>
        <p:xfrm>
          <a:off x="189883" y="76200"/>
          <a:ext cx="11812234" cy="66182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2716">
                  <a:extLst>
                    <a:ext uri="{9D8B030D-6E8A-4147-A177-3AD203B41FA5}">
                      <a16:colId xmlns:a16="http://schemas.microsoft.com/office/drawing/2014/main" val="3130587975"/>
                    </a:ext>
                  </a:extLst>
                </a:gridCol>
                <a:gridCol w="3962716">
                  <a:extLst>
                    <a:ext uri="{9D8B030D-6E8A-4147-A177-3AD203B41FA5}">
                      <a16:colId xmlns:a16="http://schemas.microsoft.com/office/drawing/2014/main" val="2276637027"/>
                    </a:ext>
                  </a:extLst>
                </a:gridCol>
                <a:gridCol w="3886802">
                  <a:extLst>
                    <a:ext uri="{9D8B030D-6E8A-4147-A177-3AD203B41FA5}">
                      <a16:colId xmlns:a16="http://schemas.microsoft.com/office/drawing/2014/main" val="3077943570"/>
                    </a:ext>
                  </a:extLst>
                </a:gridCol>
              </a:tblGrid>
              <a:tr h="460345">
                <a:tc gridSpan="3">
                  <a:txBody>
                    <a:bodyPr/>
                    <a:lstStyle/>
                    <a:p>
                      <a:r>
                        <a:rPr lang="es-MX" sz="1400" dirty="0"/>
                        <a:t>Colorímetro (</a:t>
                      </a:r>
                      <a:r>
                        <a:rPr lang="es-MX" sz="1400" dirty="0" err="1"/>
                        <a:t>data_colorimeter</a:t>
                      </a:r>
                      <a:r>
                        <a:rPr lang="es-MX" sz="1400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05453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r>
                        <a:rPr lang="es-MX" sz="1400" b="1" dirty="0"/>
                        <a:t>Nombre del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1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1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175752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r>
                        <a:rPr lang="es-MX" sz="1400" dirty="0"/>
                        <a:t>Id (</a:t>
                      </a:r>
                      <a:r>
                        <a:rPr lang="es-MX" sz="1400" i="1" dirty="0" err="1"/>
                        <a:t>color_id</a:t>
                      </a:r>
                      <a:r>
                        <a:rPr lang="es-MX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INT, UNIQUE, AUTOINCREMENT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137248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r>
                        <a:rPr lang="es-MX" sz="1400" dirty="0"/>
                        <a:t>Identificador de usuario (</a:t>
                      </a:r>
                      <a:r>
                        <a:rPr lang="es-MX" sz="1400" i="1" dirty="0" err="1"/>
                        <a:t>color_userid</a:t>
                      </a:r>
                      <a:r>
                        <a:rPr lang="es-MX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VARCHAR(100)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Identificador que el usuario podrá establecer desde la interfaz para agrupar elementos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54623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r>
                        <a:rPr lang="es-MX" sz="1400" dirty="0"/>
                        <a:t>Resultado (</a:t>
                      </a:r>
                      <a:r>
                        <a:rPr lang="es-MX" sz="1400" i="1" dirty="0" err="1"/>
                        <a:t>color_result</a:t>
                      </a:r>
                      <a:r>
                        <a:rPr lang="es-MX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VARCHAR(20)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Resultado de la comparación, ‘Correcto’ o ‘Incorrecto’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156511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r>
                        <a:rPr lang="es-MX" sz="1400" dirty="0"/>
                        <a:t>H, S, L _Referencia1 (</a:t>
                      </a:r>
                      <a:r>
                        <a:rPr lang="es-MX" sz="1400" i="1" dirty="0"/>
                        <a:t>h,s,l_ref1</a:t>
                      </a:r>
                      <a:r>
                        <a:rPr lang="es-MX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err="1"/>
                        <a:t>Double</a:t>
                      </a:r>
                      <a:r>
                        <a:rPr lang="es-MX" sz="1400" dirty="0"/>
                        <a:t>(5, 2)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459327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r>
                        <a:rPr lang="es-MX" sz="1400" dirty="0"/>
                        <a:t>H, S, L _Referencia2 (</a:t>
                      </a:r>
                      <a:r>
                        <a:rPr lang="es-MX" sz="1400" i="1" dirty="0"/>
                        <a:t>h,s,l_ref2</a:t>
                      </a:r>
                      <a:r>
                        <a:rPr lang="es-MX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err="1"/>
                        <a:t>Double</a:t>
                      </a:r>
                      <a:r>
                        <a:rPr lang="es-MX" sz="1400" dirty="0"/>
                        <a:t>(5, 2)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04039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r>
                        <a:rPr lang="es-MX" sz="1400" dirty="0"/>
                        <a:t>H, S, L _Referencia3 (</a:t>
                      </a:r>
                      <a:r>
                        <a:rPr lang="es-MX" sz="1400" i="1" dirty="0"/>
                        <a:t>h,s,l_ref3</a:t>
                      </a:r>
                      <a:r>
                        <a:rPr lang="es-MX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Double</a:t>
                      </a:r>
                      <a:r>
                        <a:rPr lang="es-MX" sz="1400" dirty="0"/>
                        <a:t>(5, 2)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053561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r>
                        <a:rPr lang="es-MX" sz="1400" dirty="0"/>
                        <a:t>H, S, L _Muestra (</a:t>
                      </a:r>
                      <a:r>
                        <a:rPr lang="es-MX" sz="1400" i="1" dirty="0" err="1"/>
                        <a:t>h,s,l_samp</a:t>
                      </a:r>
                      <a:r>
                        <a:rPr lang="es-MX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Double</a:t>
                      </a:r>
                      <a:r>
                        <a:rPr lang="es-MX" sz="1400" dirty="0"/>
                        <a:t>(5, 2)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311802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r>
                        <a:rPr lang="es-MX" sz="1400" dirty="0"/>
                        <a:t>Diferencia (</a:t>
                      </a:r>
                      <a:r>
                        <a:rPr lang="es-MX" sz="1400" i="1" dirty="0" err="1"/>
                        <a:t>color_diff</a:t>
                      </a:r>
                      <a:r>
                        <a:rPr lang="es-MX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Double</a:t>
                      </a:r>
                      <a:r>
                        <a:rPr lang="es-MX" sz="1400" dirty="0"/>
                        <a:t>(5, 2)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43661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r>
                        <a:rPr lang="es-MX" sz="1400" dirty="0"/>
                        <a:t>Tolerancia (</a:t>
                      </a:r>
                      <a:r>
                        <a:rPr lang="es-MX" sz="1400" i="1" dirty="0" err="1"/>
                        <a:t>color_tol</a:t>
                      </a:r>
                      <a:r>
                        <a:rPr lang="es-MX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Double</a:t>
                      </a:r>
                      <a:r>
                        <a:rPr lang="es-MX" sz="1400" dirty="0"/>
                        <a:t>(5, 2)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43398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r>
                        <a:rPr lang="es-MX" sz="1400" dirty="0"/>
                        <a:t>Fecha (</a:t>
                      </a:r>
                      <a:r>
                        <a:rPr lang="es-MX" sz="1400" i="1" dirty="0" err="1"/>
                        <a:t>color_date</a:t>
                      </a:r>
                      <a:r>
                        <a:rPr lang="es-MX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DEFAULT: CURRENTTIMESTAMP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227111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r>
                        <a:rPr lang="es-MX" sz="1400" dirty="0"/>
                        <a:t>Id único (</a:t>
                      </a:r>
                      <a:r>
                        <a:rPr lang="es-MX" sz="1400" i="1" dirty="0" err="1"/>
                        <a:t>color_deviceUniqueId</a:t>
                      </a:r>
                      <a:r>
                        <a:rPr lang="es-MX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VARCHAR(50)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Número de identificación del dispositivo que envía la información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97032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r>
                        <a:rPr lang="es-MX" sz="1400" dirty="0"/>
                        <a:t>Nombre de usuario (</a:t>
                      </a:r>
                      <a:r>
                        <a:rPr lang="es-MX" sz="1400" i="1" dirty="0" err="1"/>
                        <a:t>color_username</a:t>
                      </a:r>
                      <a:r>
                        <a:rPr lang="es-MX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VARCHAR(50)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Nombre del usuario propietario del dispositivo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692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54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517A-1A81-4145-88F5-E028A52B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62" y="237019"/>
            <a:ext cx="10515600" cy="1325563"/>
          </a:xfrm>
        </p:spPr>
        <p:txBody>
          <a:bodyPr/>
          <a:lstStyle/>
          <a:p>
            <a:r>
              <a:rPr lang="es-MX" dirty="0"/>
              <a:t>Consulta de datos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8C0B8BBB-65F4-4276-8A04-3443CD3D10CC}"/>
              </a:ext>
            </a:extLst>
          </p:cNvPr>
          <p:cNvSpPr/>
          <p:nvPr/>
        </p:nvSpPr>
        <p:spPr>
          <a:xfrm>
            <a:off x="544009" y="1562582"/>
            <a:ext cx="1689904" cy="7870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 de sesión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41BA1D-75BF-4874-B6DA-6AB66A0E5718}"/>
              </a:ext>
            </a:extLst>
          </p:cNvPr>
          <p:cNvSpPr/>
          <p:nvPr/>
        </p:nvSpPr>
        <p:spPr>
          <a:xfrm>
            <a:off x="544009" y="2558005"/>
            <a:ext cx="2731625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comprueba que exista un único registro con el usuario y contraseña ingresados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01F3231-FA59-4B5C-BCF1-EAC1EE2A95D9}"/>
              </a:ext>
            </a:extLst>
          </p:cNvPr>
          <p:cNvSpPr/>
          <p:nvPr/>
        </p:nvSpPr>
        <p:spPr>
          <a:xfrm>
            <a:off x="544009" y="4132162"/>
            <a:ext cx="2963120" cy="16088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Página principal, se genera una barra con los tipos de dispositivos disponibles y vistas para cada uno</a:t>
            </a:r>
          </a:p>
        </p:txBody>
      </p:sp>
    </p:spTree>
    <p:extLst>
      <p:ext uri="{BB962C8B-B14F-4D97-AF65-F5344CB8AC3E}">
        <p14:creationId xmlns:p14="http://schemas.microsoft.com/office/powerpoint/2010/main" val="176509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EB68-F09F-48AE-9B13-5B4C1A80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854124" cy="769194"/>
          </a:xfrm>
        </p:spPr>
        <p:txBody>
          <a:bodyPr/>
          <a:lstStyle/>
          <a:p>
            <a:r>
              <a:rPr lang="es-MX" dirty="0"/>
              <a:t>Subir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D6A23-A2DC-4A01-A6A7-15ED0C770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45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648</Words>
  <Application>Microsoft Office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Estructura base de datos</vt:lpstr>
      <vt:lpstr>Información a recibir en cada tabla</vt:lpstr>
      <vt:lpstr>PowerPoint Presentation</vt:lpstr>
      <vt:lpstr>PowerPoint Presentation</vt:lpstr>
      <vt:lpstr>Consulta de datos</vt:lpstr>
      <vt:lpstr>Subir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base de datos</dc:title>
  <dc:creator>Joahan Pacheco Hernandez</dc:creator>
  <cp:lastModifiedBy>Joahan Pacheco Hernandez</cp:lastModifiedBy>
  <cp:revision>1</cp:revision>
  <dcterms:created xsi:type="dcterms:W3CDTF">2021-11-28T00:57:38Z</dcterms:created>
  <dcterms:modified xsi:type="dcterms:W3CDTF">2021-11-28T04:58:34Z</dcterms:modified>
</cp:coreProperties>
</file>