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70" r:id="rId14"/>
    <p:sldId id="271" r:id="rId15"/>
    <p:sldId id="273" r:id="rId16"/>
    <p:sldId id="274" r:id="rId17"/>
    <p:sldId id="277" r:id="rId18"/>
    <p:sldId id="275" r:id="rId19"/>
    <p:sldId id="278" r:id="rId20"/>
    <p:sldId id="26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7007888"/>
        <c:axId val="377010240"/>
      </c:barChart>
      <c:catAx>
        <c:axId val="37700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10240"/>
        <c:crosses val="autoZero"/>
        <c:auto val="1"/>
        <c:lblAlgn val="ctr"/>
        <c:lblOffset val="100"/>
        <c:noMultiLvlLbl val="0"/>
      </c:catAx>
      <c:valAx>
        <c:axId val="37701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0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091056"/>
        <c:axId val="378087920"/>
      </c:barChart>
      <c:catAx>
        <c:axId val="3780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87920"/>
        <c:crosses val="autoZero"/>
        <c:auto val="1"/>
        <c:lblAlgn val="ctr"/>
        <c:lblOffset val="100"/>
        <c:noMultiLvlLbl val="0"/>
      </c:catAx>
      <c:valAx>
        <c:axId val="37808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9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7010632"/>
        <c:axId val="378084392"/>
      </c:barChart>
      <c:catAx>
        <c:axId val="37701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84392"/>
        <c:crosses val="autoZero"/>
        <c:auto val="1"/>
        <c:lblAlgn val="ctr"/>
        <c:lblOffset val="100"/>
        <c:noMultiLvlLbl val="0"/>
      </c:catAx>
      <c:valAx>
        <c:axId val="37808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1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78FC-5E24-408A-AC6A-3096BA4CEE8D}" type="pres">
      <dgm:prSet presAssocID="{FF5AE243-23E5-41CA-9784-90BA1B8FE8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4BF619-A04E-4DAF-A5F3-1B6DFE6CCF22}" type="pres">
      <dgm:prSet presAssocID="{FF5AE243-23E5-41CA-9784-90BA1B8FE80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5203FF-6EBD-4DD4-8256-B4D828849BAC}" type="pres">
      <dgm:prSet presAssocID="{84432E69-0037-488B-B290-8B3AFB8201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8C5E-90D2-4385-BCB3-B129D25161EC}">
      <dsp:nvSpPr>
        <dsp:cNvPr id="0" name=""/>
        <dsp:cNvSpPr/>
      </dsp:nvSpPr>
      <dsp:spPr>
        <a:xfrm>
          <a:off x="7143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创建样本</a:t>
          </a:r>
          <a:endParaRPr lang="en-US" sz="2800" kern="1200" dirty="0"/>
        </a:p>
      </dsp:txBody>
      <dsp:txXfrm>
        <a:off x="44665" y="80544"/>
        <a:ext cx="2060143" cy="1206068"/>
      </dsp:txXfrm>
    </dsp:sp>
    <dsp:sp modelId="{31B978FC-5E24-408A-AC6A-3096BA4CEE8D}">
      <dsp:nvSpPr>
        <dsp:cNvPr id="0" name=""/>
        <dsp:cNvSpPr/>
      </dsp:nvSpPr>
      <dsp:spPr>
        <a:xfrm>
          <a:off x="2355850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524720"/>
        <a:ext cx="316861" cy="317716"/>
      </dsp:txXfrm>
    </dsp:sp>
    <dsp:sp modelId="{7E87DED9-B82E-4C4E-B82C-718D16C58520}">
      <dsp:nvSpPr>
        <dsp:cNvPr id="0" name=""/>
        <dsp:cNvSpPr/>
      </dsp:nvSpPr>
      <dsp:spPr>
        <a:xfrm>
          <a:off x="2996406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探索查询（秒级）</a:t>
          </a:r>
          <a:endParaRPr lang="en-US" sz="2800" kern="1200" dirty="0"/>
        </a:p>
      </dsp:txBody>
      <dsp:txXfrm>
        <a:off x="3033928" y="80544"/>
        <a:ext cx="2060143" cy="1206068"/>
      </dsp:txXfrm>
    </dsp:sp>
    <dsp:sp modelId="{3BAECF52-D91D-4C80-BBBF-878B6D6031B4}">
      <dsp:nvSpPr>
        <dsp:cNvPr id="0" name=""/>
        <dsp:cNvSpPr/>
      </dsp:nvSpPr>
      <dsp:spPr>
        <a:xfrm>
          <a:off x="5345112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524720"/>
        <a:ext cx="316861" cy="317716"/>
      </dsp:txXfrm>
    </dsp:sp>
    <dsp:sp modelId="{98CEBC32-BB00-4A7D-A55F-2F4CD992E347}">
      <dsp:nvSpPr>
        <dsp:cNvPr id="0" name=""/>
        <dsp:cNvSpPr/>
      </dsp:nvSpPr>
      <dsp:spPr>
        <a:xfrm>
          <a:off x="5985668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大数据验证（小时级）</a:t>
          </a:r>
          <a:endParaRPr lang="en-US" sz="2800" kern="1200" dirty="0"/>
        </a:p>
      </dsp:txBody>
      <dsp:txXfrm>
        <a:off x="6023190" y="8054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毕业论文答辩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让</a:t>
            </a:r>
            <a:r>
              <a:rPr lang="zh-CN" altLang="en-US" dirty="0" smtClean="0"/>
              <a:t>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核心思想：</a:t>
            </a:r>
            <a:r>
              <a:rPr lang="zh-CN" altLang="en-US" b="1" dirty="0" smtClean="0">
                <a:solidFill>
                  <a:schemeClr val="accent2"/>
                </a:solidFill>
              </a:rPr>
              <a:t>中心极限定理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当样本量足够大时，样本均值近似服从正态分布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推导出三种聚合函数的概率分布，然后获得置信区间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与自动化数据挖掘工具的结合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</a:t>
            </a:r>
            <a:r>
              <a:rPr lang="zh-CN" altLang="en-US" dirty="0" smtClean="0"/>
              <a:t>割数据，并行计算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计</a:t>
            </a:r>
            <a:r>
              <a:rPr lang="zh-CN" altLang="en-US" dirty="0">
                <a:solidFill>
                  <a:schemeClr val="accent1"/>
                </a:solidFill>
              </a:rPr>
              <a:t>算</a:t>
            </a:r>
            <a:r>
              <a:rPr lang="zh-CN" altLang="en-US" dirty="0" smtClean="0">
                <a:solidFill>
                  <a:schemeClr val="accent1"/>
                </a:solidFill>
              </a:rPr>
              <a:t>出精确结果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响应时间太长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随机采样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预处理时间最</a:t>
            </a:r>
            <a:r>
              <a:rPr lang="zh-CN" altLang="en-US" dirty="0" smtClean="0">
                <a:solidFill>
                  <a:schemeClr val="accent1"/>
                </a:solidFill>
              </a:rPr>
              <a:t>短，不受维数影响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丢组问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直方图，小波变换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低维下效果比采样要好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高维下复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杂度非常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高，高维诅咒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有</a:t>
            </a:r>
            <a:r>
              <a:rPr lang="zh-CN" altLang="en-US" dirty="0"/>
              <a:t>关商业秘密的内</a:t>
            </a:r>
            <a:r>
              <a:rPr lang="zh-CN" altLang="en-US" dirty="0" smtClean="0"/>
              <a:t>容</a:t>
            </a:r>
            <a:r>
              <a:rPr lang="zh-CN" altLang="en-US" dirty="0"/>
              <a:t>不</a:t>
            </a:r>
            <a:r>
              <a:rPr lang="zh-CN" altLang="en-US" dirty="0" smtClean="0"/>
              <a:t>便给</a:t>
            </a:r>
            <a:r>
              <a:rPr lang="zh-CN" altLang="en-US" dirty="0"/>
              <a:t>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2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</a:t>
            </a:r>
            <a:endParaRPr lang="en-US" altLang="zh-CN" sz="2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（交互性）</a:t>
            </a:r>
            <a:endParaRPr lang="en-US" altLang="zh-CN" sz="2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182702"/>
            <a:ext cx="103118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对于决策者而言，他们只需要“大概精确”的结果就可以了！</a:t>
            </a:r>
            <a:endParaRPr lang="en-US" altLang="zh-CN" sz="2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核心设计思想：牺牲精度，换取时间</a:t>
            </a:r>
            <a:endParaRPr lang="en-US" sz="2800" b="1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1168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分层采样算法</vt:lpstr>
      <vt:lpstr>分层采样算法</vt:lpstr>
      <vt:lpstr>分层采样算法</vt:lpstr>
      <vt:lpstr>统计推断部分的算法设计</vt:lpstr>
      <vt:lpstr>系统结构</vt:lpstr>
      <vt:lpstr>实验结果</vt:lpstr>
      <vt:lpstr>实验结果</vt:lpstr>
      <vt:lpstr>结论</vt:lpstr>
      <vt:lpstr>谢谢！</vt:lpstr>
      <vt:lpstr>未来工作</vt:lpstr>
      <vt:lpstr>相关工作</vt:lpstr>
      <vt:lpstr>统计推断部分的算法设计</vt:lpstr>
      <vt:lpstr>实验结果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16</cp:revision>
  <dcterms:created xsi:type="dcterms:W3CDTF">2016-05-25T05:53:34Z</dcterms:created>
  <dcterms:modified xsi:type="dcterms:W3CDTF">2016-06-06T08:42:54Z</dcterms:modified>
</cp:coreProperties>
</file>