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7" r:id="rId10"/>
    <p:sldId id="268" r:id="rId11"/>
    <p:sldId id="269" r:id="rId12"/>
    <p:sldId id="265" r:id="rId13"/>
    <p:sldId id="266" r:id="rId14"/>
    <p:sldId id="270" r:id="rId15"/>
    <p:sldId id="271" r:id="rId16"/>
    <p:sldId id="272" r:id="rId17"/>
    <p:sldId id="273" r:id="rId18"/>
    <p:sldId id="274" r:id="rId19"/>
    <p:sldId id="275" r:id="rId20"/>
    <p:sldId id="277" r:id="rId21"/>
    <p:sldId id="27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5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采样算法与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Spark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引擎查询总时间对比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查询总时间(秒)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#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统计推断算法</c:v>
                </c:pt>
                <c:pt idx="1">
                  <c:v>Spark引擎</c:v>
                </c:pt>
              </c:strCache>
            </c:strRef>
          </c:cat>
          <c:val>
            <c:numRef>
              <c:f>Sheet1!$B$2:$B$3</c:f>
              <c:numCache>
                <c:formatCode>0.00</c:formatCode>
                <c:ptCount val="2"/>
                <c:pt idx="0">
                  <c:v>23.7</c:v>
                </c:pt>
                <c:pt idx="1">
                  <c:v>3132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62492232"/>
        <c:axId val="362493800"/>
      </c:barChart>
      <c:catAx>
        <c:axId val="3624922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2493800"/>
        <c:crosses val="autoZero"/>
        <c:auto val="1"/>
        <c:lblAlgn val="ctr"/>
        <c:lblOffset val="100"/>
        <c:noMultiLvlLbl val="0"/>
      </c:catAx>
      <c:valAx>
        <c:axId val="362493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24922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两种采样算法的正确率对比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分层采样算法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0.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Sheet1!$B$1:$D$1</c:f>
              <c:strCache>
                <c:ptCount val="3"/>
                <c:pt idx="0">
                  <c:v>预设列询问</c:v>
                </c:pt>
                <c:pt idx="1">
                  <c:v>随机询问</c:v>
                </c:pt>
                <c:pt idx="2">
                  <c:v>总正确率</c:v>
                </c:pt>
              </c:strCache>
            </c:strRef>
          </c:cat>
          <c:val>
            <c:numRef>
              <c:f>Sheet1!$B$2:$D$2</c:f>
              <c:numCache>
                <c:formatCode>0.00%</c:formatCode>
                <c:ptCount val="3"/>
                <c:pt idx="0">
                  <c:v>0.88749999999999996</c:v>
                </c:pt>
                <c:pt idx="1">
                  <c:v>0.75</c:v>
                </c:pt>
                <c:pt idx="2">
                  <c:v>0.86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随机采样算法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Sheet1!$B$1:$D$1</c:f>
              <c:strCache>
                <c:ptCount val="3"/>
                <c:pt idx="0">
                  <c:v>预设列询问</c:v>
                </c:pt>
                <c:pt idx="1">
                  <c:v>随机询问</c:v>
                </c:pt>
                <c:pt idx="2">
                  <c:v>总正确率</c:v>
                </c:pt>
              </c:strCache>
            </c:strRef>
          </c:cat>
          <c:val>
            <c:numRef>
              <c:f>Sheet1!$B$3:$D$3</c:f>
              <c:numCache>
                <c:formatCode>0.00%</c:formatCode>
                <c:ptCount val="3"/>
                <c:pt idx="0">
                  <c:v>0.73750000000000004</c:v>
                </c:pt>
                <c:pt idx="1">
                  <c:v>0.8</c:v>
                </c:pt>
                <c:pt idx="2">
                  <c:v>0.75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62498896"/>
        <c:axId val="362496544"/>
      </c:barChart>
      <c:catAx>
        <c:axId val="3624988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2496544"/>
        <c:crosses val="autoZero"/>
        <c:auto val="1"/>
        <c:lblAlgn val="ctr"/>
        <c:lblOffset val="100"/>
        <c:noMultiLvlLbl val="0"/>
      </c:catAx>
      <c:valAx>
        <c:axId val="3624965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24988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两种采样算法的平均相对误差对比</a:t>
            </a: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Sheet2!$A$2</c:f>
              <c:strCache>
                <c:ptCount val="1"/>
                <c:pt idx="0">
                  <c:v>分层采样算法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Sheet2!$B$1:$D$1</c:f>
              <c:strCache>
                <c:ptCount val="3"/>
                <c:pt idx="0">
                  <c:v>预设列询问</c:v>
                </c:pt>
                <c:pt idx="1">
                  <c:v>随机询问</c:v>
                </c:pt>
                <c:pt idx="2">
                  <c:v>总平均误差</c:v>
                </c:pt>
              </c:strCache>
            </c:strRef>
          </c:cat>
          <c:val>
            <c:numRef>
              <c:f>Sheet2!$B$2:$D$2</c:f>
              <c:numCache>
                <c:formatCode>0.00%</c:formatCode>
                <c:ptCount val="3"/>
                <c:pt idx="0">
                  <c:v>0.15629999999999999</c:v>
                </c:pt>
                <c:pt idx="1">
                  <c:v>0.34720000000000001</c:v>
                </c:pt>
                <c:pt idx="2">
                  <c:v>0.19450000000000001</c:v>
                </c:pt>
              </c:numCache>
            </c:numRef>
          </c:val>
        </c:ser>
        <c:ser>
          <c:idx val="1"/>
          <c:order val="1"/>
          <c:tx>
            <c:strRef>
              <c:f>Sheet2!$A$3</c:f>
              <c:strCache>
                <c:ptCount val="1"/>
                <c:pt idx="0">
                  <c:v>随机采样算法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Sheet2!$B$1:$D$1</c:f>
              <c:strCache>
                <c:ptCount val="3"/>
                <c:pt idx="0">
                  <c:v>预设列询问</c:v>
                </c:pt>
                <c:pt idx="1">
                  <c:v>随机询问</c:v>
                </c:pt>
                <c:pt idx="2">
                  <c:v>总平均误差</c:v>
                </c:pt>
              </c:strCache>
            </c:strRef>
          </c:cat>
          <c:val>
            <c:numRef>
              <c:f>Sheet2!$B$3:$D$3</c:f>
              <c:numCache>
                <c:formatCode>0.00%</c:formatCode>
                <c:ptCount val="3"/>
                <c:pt idx="0">
                  <c:v>0.48730000000000001</c:v>
                </c:pt>
                <c:pt idx="1">
                  <c:v>0.38179999999999997</c:v>
                </c:pt>
                <c:pt idx="2">
                  <c:v>0.4662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62494192"/>
        <c:axId val="362493408"/>
      </c:barChart>
      <c:catAx>
        <c:axId val="3624941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2493408"/>
        <c:crosses val="autoZero"/>
        <c:auto val="1"/>
        <c:lblAlgn val="ctr"/>
        <c:lblOffset val="100"/>
        <c:noMultiLvlLbl val="0"/>
      </c:catAx>
      <c:valAx>
        <c:axId val="362493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24941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010574-0444-4392-A7C9-4DA468448A2E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E8309CFC-F135-4E60-A750-454B946EA20E}">
      <dgm:prSet phldrT="[Text]"/>
      <dgm:spPr/>
      <dgm:t>
        <a:bodyPr/>
        <a:lstStyle/>
        <a:p>
          <a:r>
            <a:rPr lang="zh-CN" altLang="en-US" dirty="0" smtClean="0"/>
            <a:t>创建样本</a:t>
          </a:r>
          <a:endParaRPr lang="en-US" dirty="0"/>
        </a:p>
      </dgm:t>
    </dgm:pt>
    <dgm:pt modelId="{B69B55BC-0277-4AC3-96C2-EECFB106EA8B}" type="parTrans" cxnId="{AC32B493-956F-4F77-BEED-7FB575052FE6}">
      <dgm:prSet/>
      <dgm:spPr/>
      <dgm:t>
        <a:bodyPr/>
        <a:lstStyle/>
        <a:p>
          <a:endParaRPr lang="en-US"/>
        </a:p>
      </dgm:t>
    </dgm:pt>
    <dgm:pt modelId="{FF5AE243-23E5-41CA-9784-90BA1B8FE800}" type="sibTrans" cxnId="{AC32B493-956F-4F77-BEED-7FB575052FE6}">
      <dgm:prSet/>
      <dgm:spPr/>
      <dgm:t>
        <a:bodyPr/>
        <a:lstStyle/>
        <a:p>
          <a:endParaRPr lang="en-US"/>
        </a:p>
      </dgm:t>
    </dgm:pt>
    <dgm:pt modelId="{51BBEE1B-31DA-492D-BB3C-1F9B4AADD280}">
      <dgm:prSet phldrT="[Text]"/>
      <dgm:spPr/>
      <dgm:t>
        <a:bodyPr/>
        <a:lstStyle/>
        <a:p>
          <a:r>
            <a:rPr lang="zh-CN" altLang="en-US" dirty="0" smtClean="0"/>
            <a:t>探索查询（秒级）</a:t>
          </a:r>
          <a:endParaRPr lang="en-US" dirty="0"/>
        </a:p>
      </dgm:t>
    </dgm:pt>
    <dgm:pt modelId="{4C9A05EF-D58B-421B-A154-C57CCDDDCA03}" type="parTrans" cxnId="{F77E254F-EF8D-4403-A31D-15A8FC242164}">
      <dgm:prSet/>
      <dgm:spPr/>
      <dgm:t>
        <a:bodyPr/>
        <a:lstStyle/>
        <a:p>
          <a:endParaRPr lang="en-US"/>
        </a:p>
      </dgm:t>
    </dgm:pt>
    <dgm:pt modelId="{84432E69-0037-488B-B290-8B3AFB8201ED}" type="sibTrans" cxnId="{F77E254F-EF8D-4403-A31D-15A8FC242164}">
      <dgm:prSet/>
      <dgm:spPr/>
      <dgm:t>
        <a:bodyPr/>
        <a:lstStyle/>
        <a:p>
          <a:endParaRPr lang="en-US"/>
        </a:p>
      </dgm:t>
    </dgm:pt>
    <dgm:pt modelId="{23122250-393A-417D-907E-F01C6F7E522F}">
      <dgm:prSet phldrT="[Text]"/>
      <dgm:spPr/>
      <dgm:t>
        <a:bodyPr/>
        <a:lstStyle/>
        <a:p>
          <a:r>
            <a:rPr lang="zh-CN" altLang="en-US" dirty="0" smtClean="0"/>
            <a:t>大数据验证（小时级）</a:t>
          </a:r>
          <a:endParaRPr lang="en-US" dirty="0"/>
        </a:p>
      </dgm:t>
    </dgm:pt>
    <dgm:pt modelId="{649B8A53-82D1-404D-B751-7A5111C70237}" type="parTrans" cxnId="{81AE1C07-ED2F-4FFB-B1AA-D4CAB4726F01}">
      <dgm:prSet/>
      <dgm:spPr/>
      <dgm:t>
        <a:bodyPr/>
        <a:lstStyle/>
        <a:p>
          <a:endParaRPr lang="en-US"/>
        </a:p>
      </dgm:t>
    </dgm:pt>
    <dgm:pt modelId="{5137ADB7-4669-41DF-B6A1-3D8A95D63A4E}" type="sibTrans" cxnId="{81AE1C07-ED2F-4FFB-B1AA-D4CAB4726F01}">
      <dgm:prSet/>
      <dgm:spPr/>
      <dgm:t>
        <a:bodyPr/>
        <a:lstStyle/>
        <a:p>
          <a:endParaRPr lang="en-US"/>
        </a:p>
      </dgm:t>
    </dgm:pt>
    <dgm:pt modelId="{D5A59C87-F27E-4989-8FAC-59809293C714}" type="pres">
      <dgm:prSet presAssocID="{E3010574-0444-4392-A7C9-4DA468448A2E}" presName="Name0" presStyleCnt="0">
        <dgm:presLayoutVars>
          <dgm:dir/>
          <dgm:resizeHandles val="exact"/>
        </dgm:presLayoutVars>
      </dgm:prSet>
      <dgm:spPr/>
    </dgm:pt>
    <dgm:pt modelId="{DBD18C5E-90D2-4385-BCB3-B129D25161EC}" type="pres">
      <dgm:prSet presAssocID="{E8309CFC-F135-4E60-A750-454B946EA20E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B978FC-5E24-408A-AC6A-3096BA4CEE8D}" type="pres">
      <dgm:prSet presAssocID="{FF5AE243-23E5-41CA-9784-90BA1B8FE800}" presName="sibTrans" presStyleLbl="sibTrans2D1" presStyleIdx="0" presStyleCnt="2"/>
      <dgm:spPr/>
      <dgm:t>
        <a:bodyPr/>
        <a:lstStyle/>
        <a:p>
          <a:endParaRPr lang="en-US"/>
        </a:p>
      </dgm:t>
    </dgm:pt>
    <dgm:pt modelId="{0F4BF619-A04E-4DAF-A5F3-1B6DFE6CCF22}" type="pres">
      <dgm:prSet presAssocID="{FF5AE243-23E5-41CA-9784-90BA1B8FE800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7E87DED9-B82E-4C4E-B82C-718D16C58520}" type="pres">
      <dgm:prSet presAssocID="{51BBEE1B-31DA-492D-BB3C-1F9B4AADD28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AECF52-D91D-4C80-BBBF-878B6D6031B4}" type="pres">
      <dgm:prSet presAssocID="{84432E69-0037-488B-B290-8B3AFB8201ED}" presName="sibTrans" presStyleLbl="sibTrans2D1" presStyleIdx="1" presStyleCnt="2"/>
      <dgm:spPr/>
      <dgm:t>
        <a:bodyPr/>
        <a:lstStyle/>
        <a:p>
          <a:endParaRPr lang="en-US"/>
        </a:p>
      </dgm:t>
    </dgm:pt>
    <dgm:pt modelId="{9A5203FF-6EBD-4DD4-8256-B4D828849BAC}" type="pres">
      <dgm:prSet presAssocID="{84432E69-0037-488B-B290-8B3AFB8201ED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98CEBC32-BB00-4A7D-A55F-2F4CD992E347}" type="pres">
      <dgm:prSet presAssocID="{23122250-393A-417D-907E-F01C6F7E522F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1AE1C07-ED2F-4FFB-B1AA-D4CAB4726F01}" srcId="{E3010574-0444-4392-A7C9-4DA468448A2E}" destId="{23122250-393A-417D-907E-F01C6F7E522F}" srcOrd="2" destOrd="0" parTransId="{649B8A53-82D1-404D-B751-7A5111C70237}" sibTransId="{5137ADB7-4669-41DF-B6A1-3D8A95D63A4E}"/>
    <dgm:cxn modelId="{4255BD0C-1BE3-4C73-A200-94571D252EE3}" type="presOf" srcId="{E3010574-0444-4392-A7C9-4DA468448A2E}" destId="{D5A59C87-F27E-4989-8FAC-59809293C714}" srcOrd="0" destOrd="0" presId="urn:microsoft.com/office/officeart/2005/8/layout/process1"/>
    <dgm:cxn modelId="{D69DB7D3-3E63-4C82-894A-A9383A15A6C3}" type="presOf" srcId="{84432E69-0037-488B-B290-8B3AFB8201ED}" destId="{3BAECF52-D91D-4C80-BBBF-878B6D6031B4}" srcOrd="0" destOrd="0" presId="urn:microsoft.com/office/officeart/2005/8/layout/process1"/>
    <dgm:cxn modelId="{BFF3C1DF-7C2C-4D68-9263-0DD7927BAF46}" type="presOf" srcId="{E8309CFC-F135-4E60-A750-454B946EA20E}" destId="{DBD18C5E-90D2-4385-BCB3-B129D25161EC}" srcOrd="0" destOrd="0" presId="urn:microsoft.com/office/officeart/2005/8/layout/process1"/>
    <dgm:cxn modelId="{0F0751C1-7A4D-469D-BC5C-7AE1F253C573}" type="presOf" srcId="{84432E69-0037-488B-B290-8B3AFB8201ED}" destId="{9A5203FF-6EBD-4DD4-8256-B4D828849BAC}" srcOrd="1" destOrd="0" presId="urn:microsoft.com/office/officeart/2005/8/layout/process1"/>
    <dgm:cxn modelId="{AC32B493-956F-4F77-BEED-7FB575052FE6}" srcId="{E3010574-0444-4392-A7C9-4DA468448A2E}" destId="{E8309CFC-F135-4E60-A750-454B946EA20E}" srcOrd="0" destOrd="0" parTransId="{B69B55BC-0277-4AC3-96C2-EECFB106EA8B}" sibTransId="{FF5AE243-23E5-41CA-9784-90BA1B8FE800}"/>
    <dgm:cxn modelId="{6E082FC9-604C-4C0C-AF94-A52FB32C6E38}" type="presOf" srcId="{FF5AE243-23E5-41CA-9784-90BA1B8FE800}" destId="{0F4BF619-A04E-4DAF-A5F3-1B6DFE6CCF22}" srcOrd="1" destOrd="0" presId="urn:microsoft.com/office/officeart/2005/8/layout/process1"/>
    <dgm:cxn modelId="{DA93BD6C-4435-484B-ACA9-AB9C8991C7C3}" type="presOf" srcId="{23122250-393A-417D-907E-F01C6F7E522F}" destId="{98CEBC32-BB00-4A7D-A55F-2F4CD992E347}" srcOrd="0" destOrd="0" presId="urn:microsoft.com/office/officeart/2005/8/layout/process1"/>
    <dgm:cxn modelId="{6EBFE764-C791-4509-9584-32902C8CFD4C}" type="presOf" srcId="{FF5AE243-23E5-41CA-9784-90BA1B8FE800}" destId="{31B978FC-5E24-408A-AC6A-3096BA4CEE8D}" srcOrd="0" destOrd="0" presId="urn:microsoft.com/office/officeart/2005/8/layout/process1"/>
    <dgm:cxn modelId="{F77E254F-EF8D-4403-A31D-15A8FC242164}" srcId="{E3010574-0444-4392-A7C9-4DA468448A2E}" destId="{51BBEE1B-31DA-492D-BB3C-1F9B4AADD280}" srcOrd="1" destOrd="0" parTransId="{4C9A05EF-D58B-421B-A154-C57CCDDDCA03}" sibTransId="{84432E69-0037-488B-B290-8B3AFB8201ED}"/>
    <dgm:cxn modelId="{DA719C34-AC96-4D84-8BC3-177F93C40F48}" type="presOf" srcId="{51BBEE1B-31DA-492D-BB3C-1F9B4AADD280}" destId="{7E87DED9-B82E-4C4E-B82C-718D16C58520}" srcOrd="0" destOrd="0" presId="urn:microsoft.com/office/officeart/2005/8/layout/process1"/>
    <dgm:cxn modelId="{A38AA729-C548-43EE-8AE0-DECBC53957D9}" type="presParOf" srcId="{D5A59C87-F27E-4989-8FAC-59809293C714}" destId="{DBD18C5E-90D2-4385-BCB3-B129D25161EC}" srcOrd="0" destOrd="0" presId="urn:microsoft.com/office/officeart/2005/8/layout/process1"/>
    <dgm:cxn modelId="{97FE29E4-694B-46E6-9D8D-5557F319695B}" type="presParOf" srcId="{D5A59C87-F27E-4989-8FAC-59809293C714}" destId="{31B978FC-5E24-408A-AC6A-3096BA4CEE8D}" srcOrd="1" destOrd="0" presId="urn:microsoft.com/office/officeart/2005/8/layout/process1"/>
    <dgm:cxn modelId="{FAFABE06-1C97-4B7B-9251-336F347A6D01}" type="presParOf" srcId="{31B978FC-5E24-408A-AC6A-3096BA4CEE8D}" destId="{0F4BF619-A04E-4DAF-A5F3-1B6DFE6CCF22}" srcOrd="0" destOrd="0" presId="urn:microsoft.com/office/officeart/2005/8/layout/process1"/>
    <dgm:cxn modelId="{2C955652-F6EB-4800-832B-D9AE42D4E647}" type="presParOf" srcId="{D5A59C87-F27E-4989-8FAC-59809293C714}" destId="{7E87DED9-B82E-4C4E-B82C-718D16C58520}" srcOrd="2" destOrd="0" presId="urn:microsoft.com/office/officeart/2005/8/layout/process1"/>
    <dgm:cxn modelId="{E0641382-A9C6-44A3-A8FA-51A9B7282271}" type="presParOf" srcId="{D5A59C87-F27E-4989-8FAC-59809293C714}" destId="{3BAECF52-D91D-4C80-BBBF-878B6D6031B4}" srcOrd="3" destOrd="0" presId="urn:microsoft.com/office/officeart/2005/8/layout/process1"/>
    <dgm:cxn modelId="{64A297A2-84C6-4E0E-88D7-B2DAC932B52E}" type="presParOf" srcId="{3BAECF52-D91D-4C80-BBBF-878B6D6031B4}" destId="{9A5203FF-6EBD-4DD4-8256-B4D828849BAC}" srcOrd="0" destOrd="0" presId="urn:microsoft.com/office/officeart/2005/8/layout/process1"/>
    <dgm:cxn modelId="{32CB069C-F558-4B06-9B6E-955BBF28817F}" type="presParOf" srcId="{D5A59C87-F27E-4989-8FAC-59809293C714}" destId="{98CEBC32-BB00-4A7D-A55F-2F4CD992E347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F2B64-BCAF-4891-9776-99A410A52B5D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531EE-32DB-403D-846A-55AD6D770AE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2121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F2B64-BCAF-4891-9776-99A410A52B5D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531EE-32DB-403D-846A-55AD6D770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895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F2B64-BCAF-4891-9776-99A410A52B5D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531EE-32DB-403D-846A-55AD6D770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157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>
              <a:defRPr sz="2000"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>
              <a:defRPr sz="1600"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>
              <a:defRPr sz="1600"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>
              <a:defRPr sz="1600"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F2B64-BCAF-4891-9776-99A410A52B5D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531EE-32DB-403D-846A-55AD6D770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676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F2B64-BCAF-4891-9776-99A410A52B5D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531EE-32DB-403D-846A-55AD6D770AE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1075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F2B64-BCAF-4891-9776-99A410A52B5D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531EE-32DB-403D-846A-55AD6D770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911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F2B64-BCAF-4891-9776-99A410A52B5D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531EE-32DB-403D-846A-55AD6D770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248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F2B64-BCAF-4891-9776-99A410A52B5D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531EE-32DB-403D-846A-55AD6D770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848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F2B64-BCAF-4891-9776-99A410A52B5D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531EE-32DB-403D-846A-55AD6D770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797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A5F2B64-BCAF-4891-9776-99A410A52B5D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D1531EE-32DB-403D-846A-55AD6D770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080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F2B64-BCAF-4891-9776-99A410A52B5D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531EE-32DB-403D-846A-55AD6D770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868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5F2B64-BCAF-4891-9776-99A410A52B5D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D1531EE-32DB-403D-846A-55AD6D770AE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5037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0051" y="1937442"/>
            <a:ext cx="10058400" cy="1808248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5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一种基于统计推断的</a:t>
            </a:r>
            <a:r>
              <a:rPr lang="en-US" altLang="zh-CN" sz="5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/>
            </a:r>
            <a:br>
              <a:rPr lang="en-US" altLang="zh-CN" sz="5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CN" altLang="en-US" sz="5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交互式大数据探索系统</a:t>
            </a:r>
            <a:endParaRPr lang="en-US" sz="5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b="1" dirty="0" smtClean="0"/>
              <a:t>毕业论文答辩</a:t>
            </a:r>
            <a:endParaRPr lang="en-US" altLang="zh-CN" b="1" dirty="0" smtClean="0"/>
          </a:p>
          <a:p>
            <a:r>
              <a:rPr lang="zh-CN" altLang="en-US" b="1" dirty="0"/>
              <a:t>计算</a:t>
            </a:r>
            <a:r>
              <a:rPr lang="zh-CN" altLang="en-US" b="1" dirty="0" smtClean="0"/>
              <a:t>机科学与技术实验班 </a:t>
            </a:r>
            <a:r>
              <a:rPr lang="en-US" altLang="zh-CN" b="1" dirty="0" smtClean="0"/>
              <a:t>12070001 </a:t>
            </a:r>
            <a:r>
              <a:rPr lang="zh-CN" altLang="en-US" b="1" dirty="0" smtClean="0"/>
              <a:t>柯伟辰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62970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分层采样算法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zh-CN" altLang="en-US" dirty="0" smtClean="0"/>
              <a:t>使用分层采样，就可以避免丢组的问题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4301" y="2202883"/>
            <a:ext cx="8384358" cy="4080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02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分层采样算法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zh-CN" altLang="en-US" dirty="0" smtClean="0"/>
              <a:t>核心问题：</a:t>
            </a:r>
            <a:r>
              <a:rPr lang="zh-CN" altLang="en-US" dirty="0" smtClean="0">
                <a:solidFill>
                  <a:schemeClr val="accent2"/>
                </a:solidFill>
              </a:rPr>
              <a:t>以哪一列（哪几列）为组？</a:t>
            </a:r>
            <a:endParaRPr lang="en-US" altLang="zh-CN" dirty="0" smtClean="0">
              <a:solidFill>
                <a:schemeClr val="accent2"/>
              </a:solidFill>
            </a:endParaRPr>
          </a:p>
          <a:p>
            <a:pPr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zh-CN" altLang="en-US" dirty="0" smtClean="0"/>
              <a:t>“</a:t>
            </a:r>
            <a:r>
              <a:rPr lang="en-US" altLang="zh-CN" dirty="0" smtClean="0"/>
              <a:t>90%</a:t>
            </a:r>
            <a:r>
              <a:rPr lang="zh-CN" altLang="en-US" dirty="0" smtClean="0"/>
              <a:t>的查询落在</a:t>
            </a:r>
            <a:r>
              <a:rPr lang="en-US" altLang="zh-CN" dirty="0" smtClean="0"/>
              <a:t>20%</a:t>
            </a:r>
            <a:r>
              <a:rPr lang="zh-CN" altLang="en-US" dirty="0" smtClean="0"/>
              <a:t>的列组合上”</a:t>
            </a:r>
            <a:r>
              <a:rPr lang="en-US" altLang="zh-CN" dirty="0" smtClean="0"/>
              <a:t>——</a:t>
            </a:r>
            <a:r>
              <a:rPr lang="en-US" altLang="zh-CN" dirty="0" err="1" smtClean="0"/>
              <a:t>BlinkDB</a:t>
            </a:r>
            <a:endParaRPr lang="en-US" altLang="zh-CN" dirty="0" smtClean="0"/>
          </a:p>
          <a:p>
            <a:pPr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zh-CN" altLang="en-US" dirty="0" smtClean="0"/>
              <a:t>让用户自己选定较为感兴趣的列，以这些列分组</a:t>
            </a:r>
            <a:endParaRPr lang="en-US" altLang="zh-CN" dirty="0" smtClean="0"/>
          </a:p>
          <a:p>
            <a:pPr lvl="1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这些列称为“预设列”</a:t>
            </a:r>
            <a:endParaRPr lang="en-US" altLang="zh-CN" dirty="0" smtClean="0"/>
          </a:p>
          <a:p>
            <a:pPr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zh-CN" altLang="en-US" dirty="0"/>
              <a:t>既可</a:t>
            </a:r>
            <a:r>
              <a:rPr lang="zh-CN" altLang="en-US" dirty="0" smtClean="0"/>
              <a:t>以回答预设列询问，也可以回答涉及预设列之外的询问</a:t>
            </a:r>
            <a:endParaRPr lang="en-US" altLang="zh-CN" dirty="0" smtClean="0"/>
          </a:p>
          <a:p>
            <a:pPr lvl="1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预设列询</a:t>
            </a:r>
            <a:r>
              <a:rPr lang="zh-CN" altLang="en-US" dirty="0" smtClean="0"/>
              <a:t>问可以</a:t>
            </a:r>
            <a:r>
              <a:rPr lang="zh-CN" altLang="en-US" dirty="0" smtClean="0">
                <a:solidFill>
                  <a:schemeClr val="accent2"/>
                </a:solidFill>
              </a:rPr>
              <a:t>保证不丢组</a:t>
            </a:r>
            <a:endParaRPr lang="en-US" altLang="zh-CN" dirty="0" smtClean="0">
              <a:solidFill>
                <a:schemeClr val="accent2"/>
              </a:solidFill>
            </a:endParaRPr>
          </a:p>
          <a:p>
            <a:pPr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zh-CN" altLang="en-US" dirty="0" smtClean="0"/>
              <a:t>非均匀采样，但是</a:t>
            </a:r>
            <a:r>
              <a:rPr lang="zh-CN" altLang="en-US" dirty="0" smtClean="0">
                <a:solidFill>
                  <a:schemeClr val="accent2"/>
                </a:solidFill>
              </a:rPr>
              <a:t>每组内仍然是均匀采样</a:t>
            </a:r>
            <a:r>
              <a:rPr lang="zh-CN" altLang="en-US" dirty="0" smtClean="0"/>
              <a:t>，对公式做简单修正即可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5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统计推断部分</a:t>
            </a:r>
            <a:r>
              <a:rPr lang="zh-CN" altLang="en-US" dirty="0" smtClean="0"/>
              <a:t>的算法设计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zh-CN" altLang="en-US" dirty="0" smtClean="0"/>
              <a:t>核心思想：</a:t>
            </a:r>
            <a:r>
              <a:rPr lang="zh-CN" altLang="en-US" b="1" dirty="0" smtClean="0">
                <a:solidFill>
                  <a:schemeClr val="accent2"/>
                </a:solidFill>
              </a:rPr>
              <a:t>中心极限定理</a:t>
            </a:r>
            <a:endParaRPr lang="en-US" altLang="zh-CN" b="1" dirty="0" smtClean="0">
              <a:solidFill>
                <a:schemeClr val="accent2"/>
              </a:solidFill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zh-CN" altLang="en-US" dirty="0" smtClean="0"/>
              <a:t>当样本量足够大时，样本均值近似服从正态分布</a:t>
            </a:r>
            <a:endParaRPr lang="en-US" altLang="zh-CN" dirty="0" smtClean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zh-CN" altLang="en-US" dirty="0" smtClean="0"/>
              <a:t>推导出三种聚合函数的概率分布，然后获得置信区间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07717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统计推断部分的算法设计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789920" cy="4383050"/>
              </a:xfrm>
            </p:spPr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COUNT</a:t>
                </a:r>
                <a:r>
                  <a:rPr lang="zh-CN" altLang="en-US" dirty="0" smtClean="0"/>
                  <a:t>函数的概率密度函数：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n-US" dirty="0" smtClean="0"/>
                  <a:t>AVG</a:t>
                </a:r>
                <a:r>
                  <a:rPr lang="zh-CN" altLang="en-US" dirty="0" smtClean="0"/>
                  <a:t>函数的概率密度函数：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pos m:val="top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bar>
                  </m:oMath>
                </a14:m>
                <a:r>
                  <a:rPr lang="zh-CN" altLang="en-US" sz="2000" i="1" dirty="0" smtClean="0"/>
                  <a:t>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bar>
                              <m:barPr>
                                <m:pos m:val="top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ba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bar>
                          <m:barPr>
                            <m:pos m:val="top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ba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 smtClean="0"/>
                  <a:t>的正态分布</a:t>
                </a:r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SUM</a:t>
                </a:r>
                <a:r>
                  <a:rPr lang="zh-CN" altLang="en-US" dirty="0" smtClean="0"/>
                  <a:t>函数的概率密度函数：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zh-CN" altLang="en-US" dirty="0" smtClean="0"/>
                  <a:t>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</a:rPr>
                      <m:t>同</m:t>
                    </m:r>
                  </m:oMath>
                </a14:m>
                <a:r>
                  <a:rPr lang="en-US" dirty="0" smtClean="0"/>
                  <a:t>AVG</a:t>
                </a:r>
                <a:r>
                  <a:rPr lang="zh-CN" altLang="en-US" dirty="0" smtClean="0"/>
                  <a:t>函数的推导结果</a:t>
                </a:r>
                <a:endParaRPr lang="en-US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N: </a:t>
                </a:r>
                <a:r>
                  <a:rPr lang="zh-CN" altLang="en-US" dirty="0" smtClean="0"/>
                  <a:t>大数据条目数   </a:t>
                </a:r>
                <a:r>
                  <a:rPr lang="en-US" altLang="zh-CN" dirty="0" smtClean="0"/>
                  <a:t>n</a:t>
                </a:r>
                <a:r>
                  <a:rPr lang="zh-CN" altLang="en-US" dirty="0" smtClean="0"/>
                  <a:t>：样本条目数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：第</a:t>
                </a:r>
                <a:r>
                  <a:rPr lang="en-US" altLang="zh-CN" dirty="0" err="1" smtClean="0"/>
                  <a:t>i</a:t>
                </a:r>
                <a:r>
                  <a:rPr lang="zh-CN" altLang="en-US" dirty="0" smtClean="0"/>
                  <a:t>组在大数据中的数目</a:t>
                </a:r>
                <a:endParaRPr lang="en-US" altLang="zh-CN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：</m:t>
                    </m:r>
                  </m:oMath>
                </a14:m>
                <a:r>
                  <a:rPr lang="zh-CN" altLang="en-US" dirty="0" smtClean="0"/>
                  <a:t>第</a:t>
                </a:r>
                <a:r>
                  <a:rPr lang="en-US" altLang="zh-CN" dirty="0" err="1" smtClean="0"/>
                  <a:t>i</a:t>
                </a:r>
                <a:r>
                  <a:rPr lang="zh-CN" altLang="en-US" dirty="0" smtClean="0"/>
                  <a:t>组的出现频率</a:t>
                </a:r>
                <a:endParaRPr lang="en-US" altLang="zh-CN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bar>
                  </m:oMath>
                </a14:m>
                <a:r>
                  <a:rPr lang="zh-CN" altLang="en-US" dirty="0" smtClean="0"/>
                  <a:t>：第</a:t>
                </a:r>
                <a:r>
                  <a:rPr lang="en-US" altLang="zh-CN" dirty="0" err="1" smtClean="0"/>
                  <a:t>i</a:t>
                </a:r>
                <a:r>
                  <a:rPr lang="zh-CN" altLang="en-US" dirty="0" smtClean="0"/>
                  <a:t>组值的平均数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789920" cy="4383050"/>
              </a:xfrm>
              <a:blipFill rotWithShape="0">
                <a:blip r:embed="rId2"/>
                <a:stretch>
                  <a:fillRect l="-1582" t="-14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1372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系统结构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423806" y="1873169"/>
            <a:ext cx="5887275" cy="444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08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17714" y="315686"/>
            <a:ext cx="2754086" cy="811439"/>
          </a:xfrm>
        </p:spPr>
        <p:txBody>
          <a:bodyPr/>
          <a:lstStyle/>
          <a:p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实验结果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171521813"/>
              </p:ext>
            </p:extLst>
          </p:nvPr>
        </p:nvGraphicFramePr>
        <p:xfrm>
          <a:off x="2369950" y="2002969"/>
          <a:ext cx="8025907" cy="42780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17714" y="1334215"/>
            <a:ext cx="10047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10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条随机查询的总时间</a:t>
            </a: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625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28600" y="239486"/>
            <a:ext cx="2579914" cy="811439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实验结果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599" y="1162594"/>
            <a:ext cx="11310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100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条随机查询（</a:t>
            </a:r>
            <a:r>
              <a:rPr lang="en-US" altLang="zh-CN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80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条预设列查询）的正确率（真实值位于置信区间内的频率）</a:t>
            </a: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2465018061"/>
              </p:ext>
            </p:extLst>
          </p:nvPr>
        </p:nvGraphicFramePr>
        <p:xfrm>
          <a:off x="1382484" y="1909464"/>
          <a:ext cx="8991602" cy="43715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1512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28600" y="239486"/>
            <a:ext cx="2579914" cy="811439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实验结果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599" y="1162594"/>
            <a:ext cx="11310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100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条随机查询（</a:t>
            </a:r>
            <a:r>
              <a:rPr lang="en-US" altLang="zh-CN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80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条预设列查询）的平均相对误差</a:t>
            </a: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1454220938"/>
              </p:ext>
            </p:extLst>
          </p:nvPr>
        </p:nvGraphicFramePr>
        <p:xfrm>
          <a:off x="1477794" y="1930650"/>
          <a:ext cx="8825050" cy="43162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5568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zh-CN" altLang="en-US" dirty="0" smtClean="0"/>
              <a:t>比起直接用</a:t>
            </a:r>
            <a:r>
              <a:rPr lang="en-US" altLang="zh-CN" dirty="0" smtClean="0"/>
              <a:t>Spark</a:t>
            </a:r>
            <a:r>
              <a:rPr lang="zh-CN" altLang="en-US" dirty="0" smtClean="0"/>
              <a:t>等大数据框架查询，采样推断可以</a:t>
            </a:r>
            <a:r>
              <a:rPr lang="zh-CN" altLang="en-US" dirty="0" smtClean="0">
                <a:solidFill>
                  <a:schemeClr val="accent2"/>
                </a:solidFill>
              </a:rPr>
              <a:t>极大缩短查询的时间</a:t>
            </a:r>
            <a:endParaRPr lang="en-US" altLang="zh-CN" dirty="0" smtClean="0">
              <a:solidFill>
                <a:schemeClr val="accent2"/>
              </a:solidFill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</a:rPr>
              <a:t>数据量</a:t>
            </a:r>
            <a:r>
              <a:rPr lang="zh-CN" altLang="en-US" dirty="0" smtClean="0">
                <a:solidFill>
                  <a:schemeClr val="tx1"/>
                </a:solidFill>
              </a:rPr>
              <a:t>小，复杂度低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1"/>
                </a:solidFill>
              </a:rPr>
              <a:t>所有数据都在单机内存里，读取速度快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</a:rPr>
              <a:t>分层采样的准确率和相对误差要</a:t>
            </a:r>
            <a:r>
              <a:rPr lang="zh-CN" altLang="en-US" dirty="0" smtClean="0">
                <a:solidFill>
                  <a:schemeClr val="accent2"/>
                </a:solidFill>
              </a:rPr>
              <a:t>明显好于随机采样算法</a:t>
            </a:r>
            <a:endParaRPr lang="en-US" altLang="zh-CN" dirty="0" smtClean="0">
              <a:solidFill>
                <a:schemeClr val="accent2"/>
              </a:solidFill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</a:rPr>
              <a:t>只</a:t>
            </a:r>
            <a:r>
              <a:rPr lang="zh-CN" altLang="en-US" dirty="0" smtClean="0">
                <a:solidFill>
                  <a:schemeClr val="tx1"/>
                </a:solidFill>
              </a:rPr>
              <a:t>要询问与选定的预设列基本吻合，准确度就非常令人满意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027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未来工作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zh-CN" altLang="en-US" dirty="0" smtClean="0"/>
              <a:t>有没有办法让系统自动选择预设列？</a:t>
            </a:r>
            <a:endParaRPr lang="en-US" altLang="zh-CN" dirty="0" smtClean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zh-CN" altLang="en-US" dirty="0" smtClean="0"/>
              <a:t>有没有办法解决值不均的问题？</a:t>
            </a:r>
            <a:endParaRPr lang="en-US" altLang="zh-CN" dirty="0" smtClean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zh-CN" altLang="en-US" dirty="0" smtClean="0"/>
              <a:t>与自动化数据挖掘工具的结合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08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课题介绍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955548"/>
            <a:ext cx="10058400" cy="391354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课题来自微软亚洲研究院</a:t>
            </a:r>
            <a:r>
              <a:rPr lang="zh-CN" altLang="en-US" sz="2400" b="1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真实研究项目</a:t>
            </a:r>
            <a:endParaRPr lang="en-US" altLang="zh-CN" sz="2400" b="1" dirty="0" smtClean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 有</a:t>
            </a:r>
            <a:r>
              <a:rPr lang="zh-CN" altLang="en-US" dirty="0"/>
              <a:t>关商业秘密的内</a:t>
            </a:r>
            <a:r>
              <a:rPr lang="zh-CN" altLang="en-US" dirty="0" smtClean="0"/>
              <a:t>容</a:t>
            </a:r>
            <a:r>
              <a:rPr lang="zh-CN" altLang="en-US" dirty="0"/>
              <a:t>不</a:t>
            </a:r>
            <a:r>
              <a:rPr lang="zh-CN" altLang="en-US" dirty="0" smtClean="0"/>
              <a:t>便给</a:t>
            </a:r>
            <a:r>
              <a:rPr lang="zh-CN" altLang="en-US" dirty="0"/>
              <a:t>出</a:t>
            </a: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16015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8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谢谢！</a:t>
            </a:r>
            <a:endParaRPr lang="en-US" sz="8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b="1" dirty="0" smtClean="0"/>
              <a:t>Thank you</a:t>
            </a:r>
            <a:r>
              <a:rPr lang="zh-CN" altLang="en-US" b="1" dirty="0" smtClean="0"/>
              <a:t>！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7962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相关工作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5547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altLang="zh-CN" dirty="0" smtClean="0"/>
              <a:t>Map Reduce</a:t>
            </a:r>
            <a:r>
              <a:rPr lang="zh-CN" altLang="en-US" dirty="0" smtClean="0"/>
              <a:t>系列方法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/>
              <a:t>分</a:t>
            </a:r>
            <a:r>
              <a:rPr lang="zh-CN" altLang="en-US" dirty="0" smtClean="0"/>
              <a:t>割数据，并行计算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accent1"/>
                </a:solidFill>
              </a:rPr>
              <a:t>计</a:t>
            </a:r>
            <a:r>
              <a:rPr lang="zh-CN" altLang="en-US" dirty="0">
                <a:solidFill>
                  <a:schemeClr val="accent1"/>
                </a:solidFill>
              </a:rPr>
              <a:t>算</a:t>
            </a:r>
            <a:r>
              <a:rPr lang="zh-CN" altLang="en-US" dirty="0" smtClean="0">
                <a:solidFill>
                  <a:schemeClr val="accent1"/>
                </a:solidFill>
              </a:rPr>
              <a:t>出精确结果</a:t>
            </a:r>
            <a:endParaRPr lang="en-US" altLang="zh-CN" dirty="0" smtClean="0">
              <a:solidFill>
                <a:schemeClr val="accent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bg2">
                    <a:lumMod val="75000"/>
                  </a:schemeClr>
                </a:solidFill>
              </a:rPr>
              <a:t>响应时间太长</a:t>
            </a:r>
            <a:endParaRPr lang="en-US" altLang="zh-CN" dirty="0" smtClean="0">
              <a:solidFill>
                <a:schemeClr val="bg2">
                  <a:lumMod val="75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zh-CN" altLang="en-US" dirty="0" smtClean="0"/>
              <a:t>随机采样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/>
                </a:solidFill>
              </a:rPr>
              <a:t>预处理时间最</a:t>
            </a:r>
            <a:r>
              <a:rPr lang="zh-CN" altLang="en-US" dirty="0" smtClean="0">
                <a:solidFill>
                  <a:schemeClr val="accent1"/>
                </a:solidFill>
              </a:rPr>
              <a:t>短，不受维数影响</a:t>
            </a:r>
            <a:endParaRPr lang="en-US" altLang="zh-CN" dirty="0" smtClean="0">
              <a:solidFill>
                <a:schemeClr val="accent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2">
                    <a:lumMod val="75000"/>
                  </a:schemeClr>
                </a:solidFill>
              </a:rPr>
              <a:t>丢组问</a:t>
            </a:r>
            <a:r>
              <a:rPr lang="zh-CN" altLang="en-US" dirty="0" smtClean="0">
                <a:solidFill>
                  <a:schemeClr val="bg2">
                    <a:lumMod val="75000"/>
                  </a:schemeClr>
                </a:solidFill>
              </a:rPr>
              <a:t>题</a:t>
            </a:r>
            <a:endParaRPr lang="en-US" altLang="zh-CN" dirty="0" smtClean="0">
              <a:solidFill>
                <a:schemeClr val="bg2">
                  <a:lumMod val="75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zh-CN" altLang="en-US" dirty="0" smtClean="0"/>
              <a:t>直方图，小波变换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accent1"/>
                </a:solidFill>
              </a:rPr>
              <a:t>低维下效果比采样要好</a:t>
            </a:r>
            <a:endParaRPr lang="en-US" altLang="zh-CN" dirty="0" smtClean="0">
              <a:solidFill>
                <a:schemeClr val="accent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bg2">
                    <a:lumMod val="75000"/>
                  </a:schemeClr>
                </a:solidFill>
              </a:rPr>
              <a:t>高维下复</a:t>
            </a:r>
            <a:r>
              <a:rPr lang="zh-CN" altLang="en-US" dirty="0">
                <a:solidFill>
                  <a:schemeClr val="bg2">
                    <a:lumMod val="75000"/>
                  </a:schemeClr>
                </a:solidFill>
              </a:rPr>
              <a:t>杂度非常</a:t>
            </a:r>
            <a:r>
              <a:rPr lang="zh-CN" altLang="en-US" dirty="0" smtClean="0">
                <a:solidFill>
                  <a:schemeClr val="bg2">
                    <a:lumMod val="75000"/>
                  </a:schemeClr>
                </a:solidFill>
              </a:rPr>
              <a:t>高，高维诅咒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9026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04388" y="398353"/>
            <a:ext cx="2628523" cy="831378"/>
          </a:xfrm>
        </p:spPr>
        <p:txBody>
          <a:bodyPr/>
          <a:lstStyle/>
          <a:p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课题介绍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r="-35" b="33167"/>
          <a:stretch/>
        </p:blipFill>
        <p:spPr>
          <a:xfrm>
            <a:off x="1182986" y="1229731"/>
            <a:ext cx="9599691" cy="498049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07818" y="5124261"/>
            <a:ext cx="11760451" cy="830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2010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年，在美国市场哪个品牌的平板电脑卖的最好？</a:t>
            </a:r>
            <a:endParaRPr lang="en-US" altLang="zh-CN" sz="2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ARM CPU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的平板电脑近三年在全世界销售趋势如何？</a:t>
            </a: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286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04388" y="398353"/>
            <a:ext cx="2628523" cy="831378"/>
          </a:xfrm>
        </p:spPr>
        <p:txBody>
          <a:bodyPr/>
          <a:lstStyle/>
          <a:p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课题介绍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7818" y="5124261"/>
            <a:ext cx="11760451" cy="830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2010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年，在美国市场哪个品牌的平板电脑卖的最好？</a:t>
            </a:r>
            <a:endParaRPr lang="en-US" altLang="zh-CN" sz="2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ARM CPU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的平板电脑近三年在全世界销售趋势如何？</a:t>
            </a: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821" y="1737652"/>
            <a:ext cx="5743575" cy="26765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0368" y="1628303"/>
            <a:ext cx="3105150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00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课题介绍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这样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的分析查询对于企业决策者们来讲意义重大</a:t>
            </a:r>
            <a:endParaRPr lang="en-US" altLang="zh-CN" sz="2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多数情况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下，查询是</a:t>
            </a:r>
            <a:r>
              <a:rPr lang="zh-CN" altLang="en-US" sz="2400" dirty="0" smtClean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探索性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endParaRPr lang="en-US" altLang="zh-CN" sz="2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目</a:t>
            </a:r>
            <a:r>
              <a:rPr lang="zh-CN" altLang="en-US" sz="2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标</a:t>
            </a:r>
            <a:r>
              <a:rPr lang="zh-CN" altLang="en-US" sz="2200" dirty="0" smtClean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不确定</a:t>
            </a:r>
            <a:endParaRPr lang="en-US" altLang="zh-CN" sz="2200" dirty="0" smtClean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期</a:t>
            </a:r>
            <a:r>
              <a:rPr lang="zh-CN" altLang="en-US" sz="2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望</a:t>
            </a:r>
            <a:r>
              <a:rPr lang="zh-CN" altLang="en-US" sz="2200" dirty="0" smtClean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快速获得结果</a:t>
            </a:r>
            <a:r>
              <a:rPr lang="zh-CN" altLang="en-US" sz="2200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（交互性）</a:t>
            </a:r>
            <a:endParaRPr lang="en-US" altLang="zh-CN" sz="22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现有的工具：</a:t>
            </a:r>
            <a:r>
              <a:rPr lang="en-US" altLang="zh-CN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Excel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SQL Server……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但是，</a:t>
            </a:r>
            <a:r>
              <a:rPr lang="zh-CN" altLang="en-US" sz="2400" dirty="0" smtClean="0">
                <a:solidFill>
                  <a:schemeClr val="bg2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大数据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怎么办？</a:t>
            </a:r>
            <a:endParaRPr lang="en-US" altLang="zh-CN" sz="2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altLang="zh-CN" sz="2200" dirty="0" smtClean="0"/>
          </a:p>
        </p:txBody>
      </p:sp>
    </p:spTree>
    <p:extLst>
      <p:ext uri="{BB962C8B-B14F-4D97-AF65-F5344CB8AC3E}">
        <p14:creationId xmlns:p14="http://schemas.microsoft.com/office/powerpoint/2010/main" val="4027056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课题介绍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 </a:t>
            </a:r>
            <a:r>
              <a:rPr lang="en-US" altLang="zh-CN" sz="2400" dirty="0" smtClean="0"/>
              <a:t>Map Reduce / Spark / Hive</a:t>
            </a:r>
            <a:r>
              <a:rPr lang="zh-CN" altLang="en-US" sz="2400" dirty="0" smtClean="0"/>
              <a:t>：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流行的分布式大数据处理框架</a:t>
            </a:r>
            <a:endParaRPr lang="en-US" altLang="zh-CN" sz="2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但是太慢了（以小时计），不可能完成交互的任务（</a:t>
            </a:r>
            <a:r>
              <a:rPr lang="en-US" altLang="zh-CN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10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秒以内）</a:t>
            </a: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605" y="3171023"/>
            <a:ext cx="9429750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608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课题介绍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189765"/>
            <a:ext cx="10058400" cy="100610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dirty="0" smtClean="0"/>
              <a:t>“</a:t>
            </a:r>
            <a:r>
              <a:rPr lang="en-US" altLang="zh-CN" dirty="0" smtClean="0"/>
              <a:t>2011</a:t>
            </a:r>
            <a:r>
              <a:rPr lang="zh-CN" altLang="en-US" dirty="0" smtClean="0"/>
              <a:t>年的总销售量是大概</a:t>
            </a:r>
            <a:r>
              <a:rPr lang="en-US" altLang="zh-CN" dirty="0" smtClean="0"/>
              <a:t>5</a:t>
            </a:r>
            <a:r>
              <a:rPr lang="zh-CN" altLang="en-US" dirty="0" smtClean="0"/>
              <a:t>亿美元”</a:t>
            </a:r>
            <a:r>
              <a:rPr lang="en-US" altLang="zh-CN" dirty="0" smtClean="0"/>
              <a:t>= </a:t>
            </a:r>
            <a:r>
              <a:rPr lang="en-US" altLang="zh-CN" dirty="0" smtClean="0">
                <a:solidFill>
                  <a:schemeClr val="accent2"/>
                </a:solidFill>
              </a:rPr>
              <a:t>3</a:t>
            </a:r>
            <a:r>
              <a:rPr lang="zh-CN" altLang="en-US" dirty="0" smtClean="0">
                <a:solidFill>
                  <a:schemeClr val="accent2"/>
                </a:solidFill>
              </a:rPr>
              <a:t>秒钟</a:t>
            </a:r>
            <a:endParaRPr lang="en-US" altLang="zh-CN" dirty="0" smtClean="0">
              <a:solidFill>
                <a:schemeClr val="accent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 smtClean="0"/>
              <a:t>“</a:t>
            </a:r>
            <a:r>
              <a:rPr lang="en-US" altLang="zh-CN" dirty="0" smtClean="0"/>
              <a:t>2011</a:t>
            </a:r>
            <a:r>
              <a:rPr lang="zh-CN" altLang="en-US" dirty="0" smtClean="0"/>
              <a:t>年的总销售量是</a:t>
            </a:r>
            <a:r>
              <a:rPr lang="en-US" altLang="zh-CN" dirty="0" smtClean="0"/>
              <a:t>500026217.67</a:t>
            </a:r>
            <a:r>
              <a:rPr lang="zh-CN" altLang="en-US" dirty="0" smtClean="0"/>
              <a:t>美元” </a:t>
            </a:r>
            <a:r>
              <a:rPr lang="en-US" altLang="zh-CN" dirty="0" smtClean="0"/>
              <a:t>= </a:t>
            </a:r>
            <a:r>
              <a:rPr lang="en-US" altLang="zh-CN" dirty="0" smtClean="0">
                <a:solidFill>
                  <a:schemeClr val="bg2">
                    <a:lumMod val="75000"/>
                  </a:schemeClr>
                </a:solidFill>
              </a:rPr>
              <a:t>2</a:t>
            </a:r>
            <a:r>
              <a:rPr lang="zh-CN" altLang="en-US" dirty="0" smtClean="0">
                <a:solidFill>
                  <a:schemeClr val="bg2">
                    <a:lumMod val="75000"/>
                  </a:schemeClr>
                </a:solidFill>
              </a:rPr>
              <a:t>小时</a:t>
            </a:r>
            <a:endParaRPr lang="en-US" altLang="zh-CN" dirty="0" smtClean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0531" y="4182702"/>
            <a:ext cx="10311897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对于决策者而言，他们只需要“大概精确”的结果就可以了！</a:t>
            </a:r>
            <a:endParaRPr lang="en-US" altLang="zh-CN" sz="2800" dirty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核心设计思想：牺牲精度，换取时间</a:t>
            </a:r>
            <a:endParaRPr lang="en-US" sz="2800" b="1" dirty="0" smtClean="0">
              <a:solidFill>
                <a:schemeClr val="accent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88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主要设计思想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zh-CN" altLang="en-US" dirty="0" smtClean="0"/>
              <a:t>使用随机抽样的方法，离线获取原数据的一份</a:t>
            </a:r>
            <a:r>
              <a:rPr lang="zh-CN" altLang="en-US" dirty="0" smtClean="0">
                <a:solidFill>
                  <a:schemeClr val="accent1"/>
                </a:solidFill>
              </a:rPr>
              <a:t>样本</a:t>
            </a:r>
            <a:endParaRPr lang="en-US" altLang="zh-CN" dirty="0" smtClean="0">
              <a:solidFill>
                <a:schemeClr val="accent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zh-CN" altLang="en-US" dirty="0"/>
              <a:t>使用样</a:t>
            </a:r>
            <a:r>
              <a:rPr lang="zh-CN" altLang="en-US" dirty="0" smtClean="0"/>
              <a:t>本来回答询问，在交互级别的时间内给出答案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 smtClean="0"/>
              <a:t>答案为</a:t>
            </a:r>
            <a:r>
              <a:rPr lang="zh-CN" altLang="en-US" dirty="0" smtClean="0">
                <a:solidFill>
                  <a:schemeClr val="accent1"/>
                </a:solidFill>
              </a:rPr>
              <a:t>估计值</a:t>
            </a:r>
            <a:r>
              <a:rPr lang="zh-CN" altLang="en-US" dirty="0" smtClean="0"/>
              <a:t>，通过统计推断算法估计</a:t>
            </a:r>
            <a:r>
              <a:rPr lang="zh-CN" altLang="en-US" dirty="0" smtClean="0">
                <a:solidFill>
                  <a:schemeClr val="accent1"/>
                </a:solidFill>
              </a:rPr>
              <a:t>正确答案所在的区间</a:t>
            </a:r>
            <a:endParaRPr lang="en-US" altLang="zh-CN" dirty="0" smtClean="0">
              <a:solidFill>
                <a:schemeClr val="accent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zh-CN" altLang="en-US" dirty="0" smtClean="0"/>
              <a:t>之后，</a:t>
            </a:r>
            <a:r>
              <a:rPr lang="zh-CN" altLang="en-US" dirty="0" smtClean="0">
                <a:solidFill>
                  <a:schemeClr val="tx1"/>
                </a:solidFill>
              </a:rPr>
              <a:t>如果用户对查询结果感兴趣</a:t>
            </a:r>
            <a:r>
              <a:rPr lang="zh-CN" altLang="en-US" dirty="0" smtClean="0"/>
              <a:t>，可以选择在大数据上执行查询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/>
              <a:t>获取</a:t>
            </a:r>
            <a:r>
              <a:rPr lang="zh-CN" altLang="en-US" dirty="0" smtClean="0"/>
              <a:t>的是准确的答案</a:t>
            </a:r>
            <a:endParaRPr lang="en-US" altLang="zh-CN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zh-CN" altLang="en-US" dirty="0" smtClean="0"/>
              <a:t>支持</a:t>
            </a:r>
            <a:r>
              <a:rPr lang="en-US" altLang="zh-CN" dirty="0" smtClean="0"/>
              <a:t>SUM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COUNT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AVG</a:t>
            </a:r>
            <a:r>
              <a:rPr lang="zh-CN" altLang="en-US" dirty="0" smtClean="0"/>
              <a:t>三种最常见的聚合函数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392512378"/>
              </p:ext>
            </p:extLst>
          </p:nvPr>
        </p:nvGraphicFramePr>
        <p:xfrm>
          <a:off x="2062480" y="4755434"/>
          <a:ext cx="8128000" cy="13671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0006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分层采样算法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50816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zh-CN" altLang="en-US" dirty="0" smtClean="0"/>
              <a:t>当数据分布不均的时候，随机采样算法容易“丢组”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2495"/>
          <a:stretch/>
        </p:blipFill>
        <p:spPr>
          <a:xfrm>
            <a:off x="1828754" y="2462275"/>
            <a:ext cx="8030471" cy="4013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264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144</TotalTime>
  <Words>1205</Words>
  <Application>Microsoft Office PowerPoint</Application>
  <PresentationFormat>Widescreen</PresentationFormat>
  <Paragraphs>95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Microsoft YaHei</vt:lpstr>
      <vt:lpstr>Microsoft YaHei Light</vt:lpstr>
      <vt:lpstr>宋体</vt:lpstr>
      <vt:lpstr>Arial</vt:lpstr>
      <vt:lpstr>Calibri</vt:lpstr>
      <vt:lpstr>Calibri Light</vt:lpstr>
      <vt:lpstr>Cambria Math</vt:lpstr>
      <vt:lpstr>Retrospect</vt:lpstr>
      <vt:lpstr>一种基于统计推断的 交互式大数据探索系统</vt:lpstr>
      <vt:lpstr>课题介绍</vt:lpstr>
      <vt:lpstr>课题介绍</vt:lpstr>
      <vt:lpstr>课题介绍</vt:lpstr>
      <vt:lpstr>课题介绍</vt:lpstr>
      <vt:lpstr>课题介绍</vt:lpstr>
      <vt:lpstr>课题介绍</vt:lpstr>
      <vt:lpstr>主要设计思想</vt:lpstr>
      <vt:lpstr>分层采样算法</vt:lpstr>
      <vt:lpstr>分层采样算法</vt:lpstr>
      <vt:lpstr>分层采样算法</vt:lpstr>
      <vt:lpstr>统计推断部分的算法设计</vt:lpstr>
      <vt:lpstr>统计推断部分的算法设计</vt:lpstr>
      <vt:lpstr>系统结构</vt:lpstr>
      <vt:lpstr>实验结果</vt:lpstr>
      <vt:lpstr>实验结果</vt:lpstr>
      <vt:lpstr>实验结果</vt:lpstr>
      <vt:lpstr>结论</vt:lpstr>
      <vt:lpstr>未来工作</vt:lpstr>
      <vt:lpstr>谢谢！</vt:lpstr>
      <vt:lpstr>相关工作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一种基于统计推断的 交互式大数据探索系统</dc:title>
  <dc:creator>Weichen Ke (MSR Student-Person Consulting)</dc:creator>
  <cp:lastModifiedBy>Weichen Ke (MSR Student-Person Consulting)</cp:lastModifiedBy>
  <cp:revision>15</cp:revision>
  <dcterms:created xsi:type="dcterms:W3CDTF">2016-05-25T05:53:34Z</dcterms:created>
  <dcterms:modified xsi:type="dcterms:W3CDTF">2016-05-30T08:18:55Z</dcterms:modified>
</cp:coreProperties>
</file>