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采样算法与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引擎查询总时间对比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查询总时间(秒)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统计推断算法</c:v>
                </c:pt>
                <c:pt idx="1">
                  <c:v>Spark引擎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23.7</c:v>
                </c:pt>
                <c:pt idx="1">
                  <c:v>3132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292600"/>
        <c:axId val="733295344"/>
      </c:barChart>
      <c:catAx>
        <c:axId val="73329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295344"/>
        <c:crosses val="autoZero"/>
        <c:auto val="1"/>
        <c:lblAlgn val="ctr"/>
        <c:lblOffset val="100"/>
        <c:noMultiLvlLbl val="0"/>
      </c:catAx>
      <c:valAx>
        <c:axId val="73329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292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两种采样算法的正确率对比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0.88749999999999996</c:v>
                </c:pt>
                <c:pt idx="1">
                  <c:v>0.75</c:v>
                </c:pt>
                <c:pt idx="2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0.73750000000000004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3815352"/>
        <c:axId val="783812216"/>
      </c:barChart>
      <c:catAx>
        <c:axId val="78381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812216"/>
        <c:crosses val="autoZero"/>
        <c:auto val="1"/>
        <c:lblAlgn val="ctr"/>
        <c:lblOffset val="100"/>
        <c:noMultiLvlLbl val="0"/>
      </c:catAx>
      <c:valAx>
        <c:axId val="78381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81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两种采样算法的平均相对误差对比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Sheet2!$B$2:$D$2</c:f>
              <c:numCache>
                <c:formatCode>0.00%</c:formatCode>
                <c:ptCount val="3"/>
                <c:pt idx="0">
                  <c:v>0.15629999999999999</c:v>
                </c:pt>
                <c:pt idx="1">
                  <c:v>0.34720000000000001</c:v>
                </c:pt>
                <c:pt idx="2">
                  <c:v>0.19450000000000001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Sheet2!$B$3:$D$3</c:f>
              <c:numCache>
                <c:formatCode>0.00%</c:formatCode>
                <c:ptCount val="3"/>
                <c:pt idx="0">
                  <c:v>0.48730000000000001</c:v>
                </c:pt>
                <c:pt idx="1">
                  <c:v>0.38179999999999997</c:v>
                </c:pt>
                <c:pt idx="2">
                  <c:v>0.4662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296912"/>
        <c:axId val="733297304"/>
      </c:barChart>
      <c:catAx>
        <c:axId val="73329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297304"/>
        <c:crosses val="autoZero"/>
        <c:auto val="1"/>
        <c:lblAlgn val="ctr"/>
        <c:lblOffset val="100"/>
        <c:noMultiLvlLbl val="0"/>
      </c:catAx>
      <c:valAx>
        <c:axId val="73329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29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0574-0444-4392-A7C9-4DA468448A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309CFC-F135-4E60-A750-454B946EA20E}">
      <dgm:prSet phldrT="[Text]"/>
      <dgm:spPr/>
      <dgm:t>
        <a:bodyPr/>
        <a:lstStyle/>
        <a:p>
          <a:r>
            <a:rPr lang="zh-CN" altLang="en-US" dirty="0" smtClean="0"/>
            <a:t>创建样本</a:t>
          </a:r>
          <a:endParaRPr lang="en-US" dirty="0"/>
        </a:p>
      </dgm:t>
    </dgm:pt>
    <dgm:pt modelId="{B69B55BC-0277-4AC3-96C2-EECFB106EA8B}" type="parTrans" cxnId="{AC32B493-956F-4F77-BEED-7FB575052FE6}">
      <dgm:prSet/>
      <dgm:spPr/>
      <dgm:t>
        <a:bodyPr/>
        <a:lstStyle/>
        <a:p>
          <a:endParaRPr lang="en-US"/>
        </a:p>
      </dgm:t>
    </dgm:pt>
    <dgm:pt modelId="{FF5AE243-23E5-41CA-9784-90BA1B8FE800}" type="sibTrans" cxnId="{AC32B493-956F-4F77-BEED-7FB575052FE6}">
      <dgm:prSet/>
      <dgm:spPr/>
      <dgm:t>
        <a:bodyPr/>
        <a:lstStyle/>
        <a:p>
          <a:endParaRPr lang="en-US"/>
        </a:p>
      </dgm:t>
    </dgm:pt>
    <dgm:pt modelId="{51BBEE1B-31DA-492D-BB3C-1F9B4AADD280}">
      <dgm:prSet phldrT="[Text]"/>
      <dgm:spPr/>
      <dgm:t>
        <a:bodyPr/>
        <a:lstStyle/>
        <a:p>
          <a:r>
            <a:rPr lang="zh-CN" altLang="en-US" dirty="0" smtClean="0"/>
            <a:t>探索查询（秒级）</a:t>
          </a:r>
          <a:endParaRPr lang="en-US" dirty="0"/>
        </a:p>
      </dgm:t>
    </dgm:pt>
    <dgm:pt modelId="{4C9A05EF-D58B-421B-A154-C57CCDDDCA03}" type="parTrans" cxnId="{F77E254F-EF8D-4403-A31D-15A8FC242164}">
      <dgm:prSet/>
      <dgm:spPr/>
      <dgm:t>
        <a:bodyPr/>
        <a:lstStyle/>
        <a:p>
          <a:endParaRPr lang="en-US"/>
        </a:p>
      </dgm:t>
    </dgm:pt>
    <dgm:pt modelId="{84432E69-0037-488B-B290-8B3AFB8201ED}" type="sibTrans" cxnId="{F77E254F-EF8D-4403-A31D-15A8FC242164}">
      <dgm:prSet/>
      <dgm:spPr/>
      <dgm:t>
        <a:bodyPr/>
        <a:lstStyle/>
        <a:p>
          <a:endParaRPr lang="en-US"/>
        </a:p>
      </dgm:t>
    </dgm:pt>
    <dgm:pt modelId="{23122250-393A-417D-907E-F01C6F7E522F}">
      <dgm:prSet phldrT="[Text]"/>
      <dgm:spPr/>
      <dgm:t>
        <a:bodyPr/>
        <a:lstStyle/>
        <a:p>
          <a:r>
            <a:rPr lang="zh-CN" altLang="en-US" dirty="0" smtClean="0"/>
            <a:t>大数据验证（小时级）</a:t>
          </a:r>
          <a:endParaRPr lang="en-US" dirty="0"/>
        </a:p>
      </dgm:t>
    </dgm:pt>
    <dgm:pt modelId="{649B8A53-82D1-404D-B751-7A5111C70237}" type="parTrans" cxnId="{81AE1C07-ED2F-4FFB-B1AA-D4CAB4726F01}">
      <dgm:prSet/>
      <dgm:spPr/>
      <dgm:t>
        <a:bodyPr/>
        <a:lstStyle/>
        <a:p>
          <a:endParaRPr lang="en-US"/>
        </a:p>
      </dgm:t>
    </dgm:pt>
    <dgm:pt modelId="{5137ADB7-4669-41DF-B6A1-3D8A95D63A4E}" type="sibTrans" cxnId="{81AE1C07-ED2F-4FFB-B1AA-D4CAB4726F01}">
      <dgm:prSet/>
      <dgm:spPr/>
      <dgm:t>
        <a:bodyPr/>
        <a:lstStyle/>
        <a:p>
          <a:endParaRPr lang="en-US"/>
        </a:p>
      </dgm:t>
    </dgm:pt>
    <dgm:pt modelId="{D5A59C87-F27E-4989-8FAC-59809293C714}" type="pres">
      <dgm:prSet presAssocID="{E3010574-0444-4392-A7C9-4DA468448A2E}" presName="Name0" presStyleCnt="0">
        <dgm:presLayoutVars>
          <dgm:dir/>
          <dgm:resizeHandles val="exact"/>
        </dgm:presLayoutVars>
      </dgm:prSet>
      <dgm:spPr/>
    </dgm:pt>
    <dgm:pt modelId="{DBD18C5E-90D2-4385-BCB3-B129D25161EC}" type="pres">
      <dgm:prSet presAssocID="{E8309CFC-F135-4E60-A750-454B946EA20E}" presName="node" presStyleLbl="node1" presStyleIdx="0" presStyleCnt="3">
        <dgm:presLayoutVars>
          <dgm:bulletEnabled val="1"/>
        </dgm:presLayoutVars>
      </dgm:prSet>
      <dgm:spPr/>
    </dgm:pt>
    <dgm:pt modelId="{31B978FC-5E24-408A-AC6A-3096BA4CEE8D}" type="pres">
      <dgm:prSet presAssocID="{FF5AE243-23E5-41CA-9784-90BA1B8FE800}" presName="sibTrans" presStyleLbl="sibTrans2D1" presStyleIdx="0" presStyleCnt="2"/>
      <dgm:spPr/>
    </dgm:pt>
    <dgm:pt modelId="{0F4BF619-A04E-4DAF-A5F3-1B6DFE6CCF22}" type="pres">
      <dgm:prSet presAssocID="{FF5AE243-23E5-41CA-9784-90BA1B8FE800}" presName="connectorText" presStyleLbl="sibTrans2D1" presStyleIdx="0" presStyleCnt="2"/>
      <dgm:spPr/>
    </dgm:pt>
    <dgm:pt modelId="{7E87DED9-B82E-4C4E-B82C-718D16C58520}" type="pres">
      <dgm:prSet presAssocID="{51BBEE1B-31DA-492D-BB3C-1F9B4AADD2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CF52-D91D-4C80-BBBF-878B6D6031B4}" type="pres">
      <dgm:prSet presAssocID="{84432E69-0037-488B-B290-8B3AFB8201ED}" presName="sibTrans" presStyleLbl="sibTrans2D1" presStyleIdx="1" presStyleCnt="2"/>
      <dgm:spPr/>
    </dgm:pt>
    <dgm:pt modelId="{9A5203FF-6EBD-4DD4-8256-B4D828849BAC}" type="pres">
      <dgm:prSet presAssocID="{84432E69-0037-488B-B290-8B3AFB8201ED}" presName="connectorText" presStyleLbl="sibTrans2D1" presStyleIdx="1" presStyleCnt="2"/>
      <dgm:spPr/>
    </dgm:pt>
    <dgm:pt modelId="{98CEBC32-BB00-4A7D-A55F-2F4CD992E347}" type="pres">
      <dgm:prSet presAssocID="{23122250-393A-417D-907E-F01C6F7E522F}" presName="node" presStyleLbl="node1" presStyleIdx="2" presStyleCnt="3">
        <dgm:presLayoutVars>
          <dgm:bulletEnabled val="1"/>
        </dgm:presLayoutVars>
      </dgm:prSet>
      <dgm:spPr/>
    </dgm:pt>
  </dgm:ptLst>
  <dgm:cxnLst>
    <dgm:cxn modelId="{81AE1C07-ED2F-4FFB-B1AA-D4CAB4726F01}" srcId="{E3010574-0444-4392-A7C9-4DA468448A2E}" destId="{23122250-393A-417D-907E-F01C6F7E522F}" srcOrd="2" destOrd="0" parTransId="{649B8A53-82D1-404D-B751-7A5111C70237}" sibTransId="{5137ADB7-4669-41DF-B6A1-3D8A95D63A4E}"/>
    <dgm:cxn modelId="{4255BD0C-1BE3-4C73-A200-94571D252EE3}" type="presOf" srcId="{E3010574-0444-4392-A7C9-4DA468448A2E}" destId="{D5A59C87-F27E-4989-8FAC-59809293C714}" srcOrd="0" destOrd="0" presId="urn:microsoft.com/office/officeart/2005/8/layout/process1"/>
    <dgm:cxn modelId="{D69DB7D3-3E63-4C82-894A-A9383A15A6C3}" type="presOf" srcId="{84432E69-0037-488B-B290-8B3AFB8201ED}" destId="{3BAECF52-D91D-4C80-BBBF-878B6D6031B4}" srcOrd="0" destOrd="0" presId="urn:microsoft.com/office/officeart/2005/8/layout/process1"/>
    <dgm:cxn modelId="{BFF3C1DF-7C2C-4D68-9263-0DD7927BAF46}" type="presOf" srcId="{E8309CFC-F135-4E60-A750-454B946EA20E}" destId="{DBD18C5E-90D2-4385-BCB3-B129D25161EC}" srcOrd="0" destOrd="0" presId="urn:microsoft.com/office/officeart/2005/8/layout/process1"/>
    <dgm:cxn modelId="{0F0751C1-7A4D-469D-BC5C-7AE1F253C573}" type="presOf" srcId="{84432E69-0037-488B-B290-8B3AFB8201ED}" destId="{9A5203FF-6EBD-4DD4-8256-B4D828849BAC}" srcOrd="1" destOrd="0" presId="urn:microsoft.com/office/officeart/2005/8/layout/process1"/>
    <dgm:cxn modelId="{AC32B493-956F-4F77-BEED-7FB575052FE6}" srcId="{E3010574-0444-4392-A7C9-4DA468448A2E}" destId="{E8309CFC-F135-4E60-A750-454B946EA20E}" srcOrd="0" destOrd="0" parTransId="{B69B55BC-0277-4AC3-96C2-EECFB106EA8B}" sibTransId="{FF5AE243-23E5-41CA-9784-90BA1B8FE800}"/>
    <dgm:cxn modelId="{6E082FC9-604C-4C0C-AF94-A52FB32C6E38}" type="presOf" srcId="{FF5AE243-23E5-41CA-9784-90BA1B8FE800}" destId="{0F4BF619-A04E-4DAF-A5F3-1B6DFE6CCF22}" srcOrd="1" destOrd="0" presId="urn:microsoft.com/office/officeart/2005/8/layout/process1"/>
    <dgm:cxn modelId="{DA93BD6C-4435-484B-ACA9-AB9C8991C7C3}" type="presOf" srcId="{23122250-393A-417D-907E-F01C6F7E522F}" destId="{98CEBC32-BB00-4A7D-A55F-2F4CD992E347}" srcOrd="0" destOrd="0" presId="urn:microsoft.com/office/officeart/2005/8/layout/process1"/>
    <dgm:cxn modelId="{6EBFE764-C791-4509-9584-32902C8CFD4C}" type="presOf" srcId="{FF5AE243-23E5-41CA-9784-90BA1B8FE800}" destId="{31B978FC-5E24-408A-AC6A-3096BA4CEE8D}" srcOrd="0" destOrd="0" presId="urn:microsoft.com/office/officeart/2005/8/layout/process1"/>
    <dgm:cxn modelId="{F77E254F-EF8D-4403-A31D-15A8FC242164}" srcId="{E3010574-0444-4392-A7C9-4DA468448A2E}" destId="{51BBEE1B-31DA-492D-BB3C-1F9B4AADD280}" srcOrd="1" destOrd="0" parTransId="{4C9A05EF-D58B-421B-A154-C57CCDDDCA03}" sibTransId="{84432E69-0037-488B-B290-8B3AFB8201ED}"/>
    <dgm:cxn modelId="{DA719C34-AC96-4D84-8BC3-177F93C40F48}" type="presOf" srcId="{51BBEE1B-31DA-492D-BB3C-1F9B4AADD280}" destId="{7E87DED9-B82E-4C4E-B82C-718D16C58520}" srcOrd="0" destOrd="0" presId="urn:microsoft.com/office/officeart/2005/8/layout/process1"/>
    <dgm:cxn modelId="{A38AA729-C548-43EE-8AE0-DECBC53957D9}" type="presParOf" srcId="{D5A59C87-F27E-4989-8FAC-59809293C714}" destId="{DBD18C5E-90D2-4385-BCB3-B129D25161EC}" srcOrd="0" destOrd="0" presId="urn:microsoft.com/office/officeart/2005/8/layout/process1"/>
    <dgm:cxn modelId="{97FE29E4-694B-46E6-9D8D-5557F319695B}" type="presParOf" srcId="{D5A59C87-F27E-4989-8FAC-59809293C714}" destId="{31B978FC-5E24-408A-AC6A-3096BA4CEE8D}" srcOrd="1" destOrd="0" presId="urn:microsoft.com/office/officeart/2005/8/layout/process1"/>
    <dgm:cxn modelId="{FAFABE06-1C97-4B7B-9251-336F347A6D01}" type="presParOf" srcId="{31B978FC-5E24-408A-AC6A-3096BA4CEE8D}" destId="{0F4BF619-A04E-4DAF-A5F3-1B6DFE6CCF22}" srcOrd="0" destOrd="0" presId="urn:microsoft.com/office/officeart/2005/8/layout/process1"/>
    <dgm:cxn modelId="{2C955652-F6EB-4800-832B-D9AE42D4E647}" type="presParOf" srcId="{D5A59C87-F27E-4989-8FAC-59809293C714}" destId="{7E87DED9-B82E-4C4E-B82C-718D16C58520}" srcOrd="2" destOrd="0" presId="urn:microsoft.com/office/officeart/2005/8/layout/process1"/>
    <dgm:cxn modelId="{E0641382-A9C6-44A3-A8FA-51A9B7282271}" type="presParOf" srcId="{D5A59C87-F27E-4989-8FAC-59809293C714}" destId="{3BAECF52-D91D-4C80-BBBF-878B6D6031B4}" srcOrd="3" destOrd="0" presId="urn:microsoft.com/office/officeart/2005/8/layout/process1"/>
    <dgm:cxn modelId="{64A297A2-84C6-4E0E-88D7-B2DAC932B52E}" type="presParOf" srcId="{3BAECF52-D91D-4C80-BBBF-878B6D6031B4}" destId="{9A5203FF-6EBD-4DD4-8256-B4D828849BAC}" srcOrd="0" destOrd="0" presId="urn:microsoft.com/office/officeart/2005/8/layout/process1"/>
    <dgm:cxn modelId="{32CB069C-F558-4B06-9B6E-955BBF28817F}" type="presParOf" srcId="{D5A59C87-F27E-4989-8FAC-59809293C714}" destId="{98CEBC32-BB00-4A7D-A55F-2F4CD992E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8C5E-90D2-4385-BCB3-B129D25161EC}">
      <dsp:nvSpPr>
        <dsp:cNvPr id="0" name=""/>
        <dsp:cNvSpPr/>
      </dsp:nvSpPr>
      <dsp:spPr>
        <a:xfrm>
          <a:off x="7143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创建样本</a:t>
          </a:r>
          <a:endParaRPr lang="en-US" sz="2800" kern="1200" dirty="0"/>
        </a:p>
      </dsp:txBody>
      <dsp:txXfrm>
        <a:off x="44665" y="80544"/>
        <a:ext cx="2060143" cy="1206068"/>
      </dsp:txXfrm>
    </dsp:sp>
    <dsp:sp modelId="{31B978FC-5E24-408A-AC6A-3096BA4CEE8D}">
      <dsp:nvSpPr>
        <dsp:cNvPr id="0" name=""/>
        <dsp:cNvSpPr/>
      </dsp:nvSpPr>
      <dsp:spPr>
        <a:xfrm>
          <a:off x="2355850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524720"/>
        <a:ext cx="316861" cy="317716"/>
      </dsp:txXfrm>
    </dsp:sp>
    <dsp:sp modelId="{7E87DED9-B82E-4C4E-B82C-718D16C58520}">
      <dsp:nvSpPr>
        <dsp:cNvPr id="0" name=""/>
        <dsp:cNvSpPr/>
      </dsp:nvSpPr>
      <dsp:spPr>
        <a:xfrm>
          <a:off x="2996406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探索查询（秒级）</a:t>
          </a:r>
          <a:endParaRPr lang="en-US" sz="2800" kern="1200" dirty="0"/>
        </a:p>
      </dsp:txBody>
      <dsp:txXfrm>
        <a:off x="3033928" y="80544"/>
        <a:ext cx="2060143" cy="1206068"/>
      </dsp:txXfrm>
    </dsp:sp>
    <dsp:sp modelId="{3BAECF52-D91D-4C80-BBBF-878B6D6031B4}">
      <dsp:nvSpPr>
        <dsp:cNvPr id="0" name=""/>
        <dsp:cNvSpPr/>
      </dsp:nvSpPr>
      <dsp:spPr>
        <a:xfrm>
          <a:off x="5345112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524720"/>
        <a:ext cx="316861" cy="317716"/>
      </dsp:txXfrm>
    </dsp:sp>
    <dsp:sp modelId="{98CEBC32-BB00-4A7D-A55F-2F4CD992E347}">
      <dsp:nvSpPr>
        <dsp:cNvPr id="0" name=""/>
        <dsp:cNvSpPr/>
      </dsp:nvSpPr>
      <dsp:spPr>
        <a:xfrm>
          <a:off x="5985668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大数据验证（小时级）</a:t>
          </a:r>
          <a:endParaRPr lang="en-US" sz="2800" kern="1200" dirty="0"/>
        </a:p>
      </dsp:txBody>
      <dsp:txXfrm>
        <a:off x="6023190" y="8054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F2B64-BCAF-4891-9776-99A410A52B5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37442"/>
            <a:ext cx="10058400" cy="1808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一种基于统计推断的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交互式大数据探索系统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毕业论文答辩</a:t>
            </a:r>
            <a:endParaRPr lang="en-US" altLang="zh-CN" b="1" dirty="0" smtClean="0"/>
          </a:p>
          <a:p>
            <a:r>
              <a:rPr lang="zh-CN" altLang="en-US" b="1" dirty="0"/>
              <a:t>计算</a:t>
            </a:r>
            <a:r>
              <a:rPr lang="zh-CN" altLang="en-US" b="1" dirty="0" smtClean="0"/>
              <a:t>机科学与技术实验班 </a:t>
            </a:r>
            <a:r>
              <a:rPr lang="en-US" altLang="zh-CN" b="1" dirty="0" smtClean="0"/>
              <a:t>12070001 </a:t>
            </a:r>
            <a:r>
              <a:rPr lang="zh-CN" altLang="en-US" b="1" dirty="0" smtClean="0"/>
              <a:t>柯伟辰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97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统计推断部分的算法设计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COUNT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AVG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sz="2000" i="1"/>
                      <m:t>𝜇</m:t>
                    </m:r>
                    <m:r>
                      <a:rPr lang="en-US" sz="2000" i="1"/>
                      <m:t>=</m:t>
                    </m:r>
                    <m:bar>
                      <m:barPr>
                        <m:pos m:val="top"/>
                        <m:ctrlPr>
                          <a:rPr lang="en-US" sz="2000" i="1"/>
                        </m:ctrlPr>
                      </m:barPr>
                      <m:e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𝑣</m:t>
                            </m:r>
                          </m:e>
                          <m:sub>
                            <m:r>
                              <a:rPr lang="en-US" sz="2000" i="1"/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000" i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𝜎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</m:sup>
                    </m:sSup>
                    <m:r>
                      <a:rPr lang="en-US" sz="2000" i="1"/>
                      <m:t>=</m:t>
                    </m:r>
                    <m:nary>
                      <m:naryPr>
                        <m:chr m:val="∑"/>
                        <m:ctrlPr>
                          <a:rPr lang="en-US" sz="2000" i="1"/>
                        </m:ctrlPr>
                      </m:naryPr>
                      <m:sub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𝑛</m:t>
                            </m:r>
                          </m:e>
                          <m:sub>
                            <m:r>
                              <a:rPr lang="en-US" sz="2000" i="1"/>
                              <m:t>𝑖</m:t>
                            </m:r>
                          </m:sub>
                        </m:sSub>
                        <m:r>
                          <a:rPr lang="en-US" sz="2000" i="1"/>
                          <m:t>=0</m:t>
                        </m:r>
                      </m:sub>
                      <m:sup>
                        <m:r>
                          <a:rPr lang="en-US" sz="2000" i="1"/>
                          <m:t>𝑛</m:t>
                        </m:r>
                      </m:sup>
                      <m:e>
                        <m:r>
                          <a:rPr lang="en-US" sz="2000" i="1"/>
                          <m:t>𝐵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,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𝑝</m:t>
                            </m:r>
                          </m:e>
                          <m:sub>
                            <m:r>
                              <a:rPr lang="en-US" sz="2000" i="1"/>
                              <m:t>𝑖</m:t>
                            </m:r>
                          </m:sub>
                        </m:sSub>
                        <m:r>
                          <a:rPr lang="en-US" sz="2000" i="1"/>
                          <m:t>)</m:t>
                        </m:r>
                      </m:e>
                    </m:nary>
                    <m:d>
                      <m:dPr>
                        <m:ctrlPr>
                          <a:rPr lang="en-US" sz="2000" i="1"/>
                        </m:ctrlPr>
                      </m:dPr>
                      <m:e>
                        <m:sSup>
                          <m:sSupPr>
                            <m:ctrlPr>
                              <a:rPr lang="en-US" sz="2000" i="1"/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000" i="1"/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2000" i="1"/>
                                    </m:ctrlPr>
                                  </m:sSubPr>
                                  <m:e>
                                    <m:r>
                                      <a:rPr lang="en-US" sz="2000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/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  <m:r>
                          <a:rPr lang="en-US" sz="2000" i="1"/>
                          <m:t>+</m:t>
                        </m:r>
                        <m:f>
                          <m:fPr>
                            <m:ctrlPr>
                              <a:rPr lang="en-US" sz="2000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/>
                                </m:ctrlPr>
                              </m:sSubSupPr>
                              <m:e>
                                <m:r>
                                  <a:rPr lang="en-US" sz="2000" i="1"/>
                                  <m:t>𝑆</m:t>
                                </m:r>
                              </m:e>
                              <m:sub>
                                <m:r>
                                  <a:rPr lang="en-US" sz="2000" i="1"/>
                                  <m:t>𝑖</m:t>
                                </m:r>
                              </m:sub>
                              <m:sup>
                                <m:r>
                                  <a:rPr lang="en-US" sz="2000" i="1"/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𝑛</m:t>
                                </m:r>
                              </m:e>
                              <m:sub>
                                <m:r>
                                  <a:rPr lang="en-US" sz="2000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/>
                      <m:t>−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000" i="1"/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𝑣</m:t>
                                </m:r>
                              </m:e>
                              <m:sub>
                                <m:r>
                                  <a:rPr lang="en-US" sz="2000" i="1"/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sup>
                        <m:r>
                          <a:rPr lang="en-US" sz="2000" i="1"/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SUM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i="1"/>
                      <m:t>𝑁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𝜇</m:t>
                    </m:r>
                    <m:r>
                      <a:rPr lang="en-US" i="1"/>
                      <m:t>,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dirty="0" smtClean="0"/>
                  <a:t>AVG</a:t>
                </a:r>
                <a:r>
                  <a:rPr lang="zh-CN" altLang="en-US" dirty="0" smtClean="0"/>
                  <a:t>函数的推导结果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N: </a:t>
                </a:r>
                <a:r>
                  <a:rPr lang="zh-CN" altLang="en-US" dirty="0" smtClean="0"/>
                  <a:t>大数据条目数  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：样本条目数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组在大数据中的数目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组的出现频率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组值的平均数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  <a:blipFill rotWithShape="0">
                <a:blip r:embed="rId2"/>
                <a:stretch>
                  <a:fillRect l="-1582" t="-1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1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当数据分布不均的时候，随机采样算法容易“丢组”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5"/>
          <a:stretch/>
        </p:blipFill>
        <p:spPr>
          <a:xfrm>
            <a:off x="1828754" y="2462275"/>
            <a:ext cx="8030471" cy="4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使用分层采样，就可以避免丢组的问题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1" y="2202883"/>
            <a:ext cx="8384358" cy="4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核心问题：</a:t>
            </a:r>
            <a:r>
              <a:rPr lang="zh-CN" altLang="en-US" dirty="0" smtClean="0">
                <a:solidFill>
                  <a:schemeClr val="accent2"/>
                </a:solidFill>
              </a:rPr>
              <a:t>以哪一列（哪几列）为组？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的查询落在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的列组合上”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BlinkDB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让用户自己选定较为感兴趣的列，以这些列分组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这些列称为“预设列”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既可</a:t>
            </a:r>
            <a:r>
              <a:rPr lang="zh-CN" altLang="en-US" dirty="0" smtClean="0"/>
              <a:t>以回答预设列询问，也可以回答涉及预设列之外的询问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预设列询</a:t>
            </a:r>
            <a:r>
              <a:rPr lang="zh-CN" altLang="en-US" dirty="0" smtClean="0"/>
              <a:t>问可以</a:t>
            </a:r>
            <a:r>
              <a:rPr lang="zh-CN" altLang="en-US" dirty="0" smtClean="0">
                <a:solidFill>
                  <a:schemeClr val="accent2"/>
                </a:solidFill>
              </a:rPr>
              <a:t>保证不丢组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非均匀采样，但是</a:t>
            </a:r>
            <a:r>
              <a:rPr lang="zh-CN" altLang="en-US" dirty="0" smtClean="0">
                <a:solidFill>
                  <a:schemeClr val="accent2"/>
                </a:solidFill>
              </a:rPr>
              <a:t>每组内仍然是均匀采样</a:t>
            </a:r>
            <a:r>
              <a:rPr lang="zh-CN" altLang="en-US" dirty="0" smtClean="0"/>
              <a:t>，对公式做简单修正即可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806" y="1873169"/>
            <a:ext cx="5887275" cy="44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315686"/>
            <a:ext cx="2754086" cy="811439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521813"/>
              </p:ext>
            </p:extLst>
          </p:nvPr>
        </p:nvGraphicFramePr>
        <p:xfrm>
          <a:off x="2369950" y="2002969"/>
          <a:ext cx="8025907" cy="42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714" y="1334215"/>
            <a:ext cx="1004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条随机查询的总时间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条预设列查询）的正确率（真实值位于置信区间内的频率）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5018061"/>
              </p:ext>
            </p:extLst>
          </p:nvPr>
        </p:nvGraphicFramePr>
        <p:xfrm>
          <a:off x="1382484" y="1909464"/>
          <a:ext cx="8991602" cy="43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条预设列查询）的平均相对误差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4220938"/>
              </p:ext>
            </p:extLst>
          </p:nvPr>
        </p:nvGraphicFramePr>
        <p:xfrm>
          <a:off x="1477794" y="1930650"/>
          <a:ext cx="8825050" cy="431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比起直接用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等大数据框架查询，采样推断可以</a:t>
            </a:r>
            <a:r>
              <a:rPr lang="zh-CN" altLang="en-US" dirty="0" smtClean="0">
                <a:solidFill>
                  <a:schemeClr val="accent2"/>
                </a:solidFill>
              </a:rPr>
              <a:t>极大缩短查询的时间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数据量</a:t>
            </a:r>
            <a:r>
              <a:rPr lang="zh-CN" altLang="en-US" dirty="0" smtClean="0">
                <a:solidFill>
                  <a:schemeClr val="tx1"/>
                </a:solidFill>
              </a:rPr>
              <a:t>小，复杂度低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所有数据都在单机内存里，读取速度快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分层采样的准确率和相对误差要</a:t>
            </a:r>
            <a:r>
              <a:rPr lang="zh-CN" altLang="en-US" dirty="0" smtClean="0">
                <a:solidFill>
                  <a:schemeClr val="accent2"/>
                </a:solidFill>
              </a:rPr>
              <a:t>明显好于随机采样算法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要询问与选定的预设列基本吻合，准确度就非常令人满意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有没有办法让系统自动选择预设列？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有没有办法解决值不均的问题？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与自动化数据挖掘工具的结合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548"/>
            <a:ext cx="10058400" cy="391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课题来自微软亚洲研究院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真实研究项目</a:t>
            </a:r>
            <a:endParaRPr lang="en-US" altLang="zh-CN" sz="2400" b="1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于微软亚洲研究院实习期间完成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屏蔽了部分保密信息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0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1032" name="Picture 8" descr="https://markb4.files.wordpress.com/2013/06/raise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2778313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 you</a:t>
            </a:r>
            <a:r>
              <a:rPr lang="zh-CN" altLang="en-US" b="1" dirty="0" smtClean="0"/>
              <a:t>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-35" b="33167"/>
          <a:stretch/>
        </p:blipFill>
        <p:spPr>
          <a:xfrm>
            <a:off x="1182986" y="1229731"/>
            <a:ext cx="9599691" cy="4980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1" y="1737652"/>
            <a:ext cx="57435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628303"/>
            <a:ext cx="3105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的分析查询对于企业决策者们来讲意义重大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下，查询是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不确定</a:t>
            </a:r>
            <a:endParaRPr lang="en-US" altLang="zh-CN" sz="2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望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快速获得结果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（交互性）</a:t>
            </a:r>
            <a:endParaRPr lang="en-US" altLang="zh-CN" sz="2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现有的工具：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Server……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27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Map Reduce / Spark / Hive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流行的分布式大数据处理框架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但是太慢了（以小时计），不可能完成交互的任务（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秒以内）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3171023"/>
            <a:ext cx="942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765"/>
            <a:ext cx="10058400" cy="10061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年的总销售量是大概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亿美元”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秒钟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</a:t>
            </a:r>
            <a:r>
              <a:rPr lang="en-US" altLang="zh-CN" dirty="0" smtClean="0"/>
              <a:t>500026217.67</a:t>
            </a:r>
            <a:r>
              <a:rPr lang="zh-CN" altLang="en-US" dirty="0" smtClean="0"/>
              <a:t>美元”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小时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531" y="4544840"/>
            <a:ext cx="103118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对于决策者而言，他们只需要“大概精确”的结果就可以了！</a:t>
            </a:r>
            <a:endParaRPr lang="en-US" sz="28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主要设计思想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使用随机抽样的方法，离线获取原数据的一份</a:t>
            </a:r>
            <a:r>
              <a:rPr lang="zh-CN" altLang="en-US" dirty="0" smtClean="0">
                <a:solidFill>
                  <a:schemeClr val="accent1"/>
                </a:solidFill>
              </a:rPr>
              <a:t>样本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使用样</a:t>
            </a:r>
            <a:r>
              <a:rPr lang="zh-CN" altLang="en-US" dirty="0" smtClean="0"/>
              <a:t>本来回答询问，在交互级别的时间内给出答案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答案为</a:t>
            </a:r>
            <a:r>
              <a:rPr lang="zh-CN" altLang="en-US" dirty="0" smtClean="0">
                <a:solidFill>
                  <a:schemeClr val="accent1"/>
                </a:solidFill>
              </a:rPr>
              <a:t>估计值</a:t>
            </a:r>
            <a:r>
              <a:rPr lang="zh-CN" altLang="en-US" dirty="0" smtClean="0"/>
              <a:t>，通过统计推断算法估计</a:t>
            </a:r>
            <a:r>
              <a:rPr lang="zh-CN" altLang="en-US" dirty="0" smtClean="0">
                <a:solidFill>
                  <a:schemeClr val="accent1"/>
                </a:solidFill>
              </a:rPr>
              <a:t>正确答案所在的区间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chemeClr val="tx1"/>
                </a:solidFill>
              </a:rPr>
              <a:t>如果用户对查询结果感兴趣</a:t>
            </a:r>
            <a:r>
              <a:rPr lang="zh-CN" altLang="en-US" dirty="0" smtClean="0"/>
              <a:t>，可以选择在大数据上执行查询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zh-CN" altLang="en-US" dirty="0" smtClean="0"/>
              <a:t>的是准确的答案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AVG</a:t>
            </a:r>
            <a:r>
              <a:rPr lang="zh-CN" altLang="en-US" dirty="0" smtClean="0"/>
              <a:t>三种最常见的聚合函数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512378"/>
              </p:ext>
            </p:extLst>
          </p:nvPr>
        </p:nvGraphicFramePr>
        <p:xfrm>
          <a:off x="2062480" y="4755434"/>
          <a:ext cx="8128000" cy="13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统计推断部分</a:t>
            </a:r>
            <a:r>
              <a:rPr lang="zh-CN" altLang="en-US" dirty="0" smtClean="0"/>
              <a:t>的算法设计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核心思想：</a:t>
            </a:r>
            <a:r>
              <a:rPr lang="zh-CN" altLang="en-US" b="1" dirty="0" smtClean="0">
                <a:solidFill>
                  <a:schemeClr val="accent2"/>
                </a:solidFill>
              </a:rPr>
              <a:t>中心极限定理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当样本量足够大时，样本均值近似服从正态分布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推导出三种聚合函数的概率分布，然后获得置信区间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1112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 Light</vt:lpstr>
      <vt:lpstr>宋体</vt:lpstr>
      <vt:lpstr>Arial</vt:lpstr>
      <vt:lpstr>Calibri</vt:lpstr>
      <vt:lpstr>Calibri Light</vt:lpstr>
      <vt:lpstr>Cambria Math</vt:lpstr>
      <vt:lpstr>Retrospect</vt:lpstr>
      <vt:lpstr>一种基于统计推断的 交互式大数据探索系统</vt:lpstr>
      <vt:lpstr>课题介绍</vt:lpstr>
      <vt:lpstr>课题介绍</vt:lpstr>
      <vt:lpstr>课题介绍</vt:lpstr>
      <vt:lpstr>课题介绍</vt:lpstr>
      <vt:lpstr>课题介绍</vt:lpstr>
      <vt:lpstr>课题介绍</vt:lpstr>
      <vt:lpstr>主要设计思想</vt:lpstr>
      <vt:lpstr>统计推断部分的算法设计</vt:lpstr>
      <vt:lpstr>统计推断部分的算法设计</vt:lpstr>
      <vt:lpstr>分层采样算法</vt:lpstr>
      <vt:lpstr>分层采样算法</vt:lpstr>
      <vt:lpstr>分层采样算法</vt:lpstr>
      <vt:lpstr>系统结构</vt:lpstr>
      <vt:lpstr>实验结果</vt:lpstr>
      <vt:lpstr>实验结果</vt:lpstr>
      <vt:lpstr>实验结果</vt:lpstr>
      <vt:lpstr>结论</vt:lpstr>
      <vt:lpstr>未来工作</vt:lpstr>
      <vt:lpstr>Q&amp;A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一种基于统计推断的 交互式大数据探索系统</dc:title>
  <dc:creator>Weichen Ke (MSR Student-Person Consulting)</dc:creator>
  <cp:lastModifiedBy>Weichen Ke (MSR Student-Person Consulting)</cp:lastModifiedBy>
  <cp:revision>12</cp:revision>
  <dcterms:created xsi:type="dcterms:W3CDTF">2016-05-25T05:53:34Z</dcterms:created>
  <dcterms:modified xsi:type="dcterms:W3CDTF">2016-05-25T07:44:22Z</dcterms:modified>
</cp:coreProperties>
</file>