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Old Standard TT"/>
      <p:regular r:id="rId51"/>
      <p:bold r:id="rId52"/>
      <p: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4" roundtripDataSignature="AMtx7mgu1foBfb/KLG4vc81Rp+R8c33R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ldStandardTT-regular.fntdata"/><Relationship Id="rId50" Type="http://schemas.openxmlformats.org/officeDocument/2006/relationships/slide" Target="slides/slide45.xml"/><Relationship Id="rId53" Type="http://schemas.openxmlformats.org/officeDocument/2006/relationships/font" Target="fonts/OldStandardTT-italic.fntdata"/><Relationship Id="rId52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37bfd1c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37bfd1c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37bfd1cb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37bfd1cb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37bfd1c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37bfd1c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37bfd1cb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37bfd1cb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37bfd1cb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37bfd1cb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314a9825a_0_1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b314a9825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314a9825a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b314a982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14a9825a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b314a9825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314a9825a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b314a9825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314a9825a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b314a9825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314a9825a_0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b314a9825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30f81cd25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b30f81cd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30f81cd25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b30f81cd2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b38d96b1d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b38d96b1d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b38d96b1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b38d96b1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b38d96b1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b38d96b1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38d96b1d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38d96b1d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38d96b1d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b38d96b1d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38d96b1d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b38d96b1d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38d96b1d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38d96b1d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aad0f7dd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aaad0f7d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aad0f7dd7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aaad0f7d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314a9825a_0_2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b314a9825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30f81cd25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b30f81cd2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3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2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6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30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3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3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26925" y="3492975"/>
            <a:ext cx="81948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00">
                <a:solidFill>
                  <a:srgbClr val="CCCCCC"/>
                </a:solidFill>
              </a:rPr>
              <a:t>Team Monday</a:t>
            </a:r>
            <a:endParaRPr sz="3700">
              <a:solidFill>
                <a:srgbClr val="CCCCC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700">
                <a:solidFill>
                  <a:srgbClr val="CCCCCC"/>
                </a:solidFill>
              </a:rPr>
              <a:t>Presented To:</a:t>
            </a:r>
            <a:endParaRPr sz="1700">
              <a:solidFill>
                <a:srgbClr val="CCCCC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CCCCCC"/>
                </a:solidFill>
              </a:rPr>
              <a:t>Dr. Ahmed Adel Sobih</a:t>
            </a:r>
            <a:endParaRPr b="1" sz="1800">
              <a:solidFill>
                <a:srgbClr val="CCCCC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1800">
                <a:solidFill>
                  <a:srgbClr val="CCCCCC"/>
                </a:solidFill>
              </a:rPr>
              <a:t>Eng. Ali ElSeddeek</a:t>
            </a:r>
            <a:endParaRPr b="1" sz="1800">
              <a:solidFill>
                <a:srgbClr val="CCCCCC"/>
              </a:solidFill>
            </a:endParaRPr>
          </a:p>
        </p:txBody>
      </p:sp>
      <p:sp>
        <p:nvSpPr>
          <p:cNvPr id="60" name="Google Shape;60;p1"/>
          <p:cNvSpPr txBox="1"/>
          <p:nvPr>
            <p:ph type="ctrTitle"/>
          </p:nvPr>
        </p:nvSpPr>
        <p:spPr>
          <a:xfrm>
            <a:off x="512700" y="1293450"/>
            <a:ext cx="8118600" cy="22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rgbClr val="FFFFFF"/>
                </a:solidFill>
              </a:rPr>
              <a:t>Pytest (Unit Testing)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200">
                <a:solidFill>
                  <a:srgbClr val="FFFFFF"/>
                </a:solidFill>
              </a:rPr>
              <a:t>SUT: Distributed Contour Extraction System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300">
                <a:solidFill>
                  <a:srgbClr val="FFFFFF"/>
                </a:solidFill>
              </a:rPr>
              <a:t>Jan. 6. 2021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Assert Statements</a:t>
            </a:r>
            <a:endParaRPr/>
          </a:p>
        </p:txBody>
      </p:sp>
      <p:sp>
        <p:nvSpPr>
          <p:cNvPr id="129" name="Google Shape;129;p9"/>
          <p:cNvSpPr txBox="1"/>
          <p:nvPr>
            <p:ph idx="1" type="body"/>
          </p:nvPr>
        </p:nvSpPr>
        <p:spPr>
          <a:xfrm>
            <a:off x="311700" y="997925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/>
              <a:t>py</a:t>
            </a:r>
            <a:r>
              <a:rPr lang="en"/>
              <a:t>test allows you to use the standard python assert for verifying expectations and values in Python tests. For example, you can write the following: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/>
              <a:t># content of test_assert1.py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/>
              <a:t>def test_function():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/>
              <a:t>    x = 3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/>
              <a:t>    assert x == 4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/>
              <a:t>Run the test using the following command, Then assertion error will be encountered: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/>
              <a:t>pytest test1_assert.py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600"/>
              <a:t>Exceptions and Warnings</a:t>
            </a:r>
            <a:endParaRPr sz="5600"/>
          </a:p>
        </p:txBody>
      </p:sp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Exceptions Testing</a:t>
            </a:r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PyTest provides functionalities to test whether specific Exceptions and Warnings are </a:t>
            </a:r>
            <a:r>
              <a:rPr lang="en"/>
              <a:t>occurred</a:t>
            </a:r>
            <a:r>
              <a:rPr lang="en"/>
              <a:t> using the keyword pytest.raises()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pytest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test_zero_division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pytest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raises(</a:t>
            </a:r>
            <a:r>
              <a:rPr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ZeroDivisionError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208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37bfd1cbd_0_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Testing</a:t>
            </a:r>
            <a:endParaRPr/>
          </a:p>
        </p:txBody>
      </p:sp>
      <p:sp>
        <p:nvSpPr>
          <p:cNvPr id="152" name="Google Shape;152;gb37bfd1cbd_0_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SUT, When nodes are not alive and sockets can’t be read from. A ZMQError exception is raised when trying to </a:t>
            </a:r>
            <a:r>
              <a:rPr lang="en"/>
              <a:t>receive data</a:t>
            </a:r>
            <a:r>
              <a:rPr lang="en"/>
              <a:t> from the socket.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tested by passing invalid input and asserting if ZMQError exception will be raised as follows for otsu and contours nodes: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test_otsu_no_recieve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pytest.raises(zmq.ZMQError):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………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in_message = {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'frame'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………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ret_message =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.out_socket.recv_pyobj(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zmq.NOBLOCK)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b37bfd1cbd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37bfd1cbd_0_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Warnings Testing</a:t>
            </a:r>
            <a:endParaRPr/>
          </a:p>
        </p:txBody>
      </p:sp>
      <p:sp>
        <p:nvSpPr>
          <p:cNvPr id="159" name="Google Shape;159;gb37bfd1cbd_0_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a similar way that PyTest uses to test Exceptions. The </a:t>
            </a:r>
            <a:r>
              <a:rPr lang="en"/>
              <a:t>occurrence</a:t>
            </a:r>
            <a:r>
              <a:rPr lang="en"/>
              <a:t> of warnings can be asserted by the keyword </a:t>
            </a:r>
            <a:r>
              <a:rPr b="1" lang="en"/>
              <a:t>pytest.warns()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test_warning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pytest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warns(</a:t>
            </a:r>
            <a:r>
              <a:rPr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UserWarning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    warnings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warn(</a:t>
            </a:r>
            <a:r>
              <a:rPr lang="en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"my warning"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UserWarning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b37bfd1cbd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37bfd1cbd_0_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 Testing</a:t>
            </a:r>
            <a:endParaRPr/>
          </a:p>
        </p:txBody>
      </p:sp>
      <p:sp>
        <p:nvSpPr>
          <p:cNvPr id="166" name="Google Shape;166;gb37bfd1cbd_0_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SUT, The nodes operates on just numpy arrays. If any different type of input is </a:t>
            </a:r>
            <a:r>
              <a:rPr lang="en"/>
              <a:t>received</a:t>
            </a:r>
            <a:r>
              <a:rPr lang="en"/>
              <a:t> a UserWarning will be generated. This </a:t>
            </a:r>
            <a:r>
              <a:rPr lang="en"/>
              <a:t>behaviour</a:t>
            </a:r>
            <a:r>
              <a:rPr lang="en"/>
              <a:t> is tested in otsu and contour nodes as follows: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test_contour_user_warning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pytest.warns(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UserWarning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in_message = {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'binary'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b37bfd1cbd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37bfd1cbd_0_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</a:t>
            </a:r>
            <a:r>
              <a:rPr lang="en"/>
              <a:t>Defined</a:t>
            </a:r>
            <a:r>
              <a:rPr lang="en"/>
              <a:t> </a:t>
            </a:r>
            <a:r>
              <a:rPr lang="en"/>
              <a:t>explanation</a:t>
            </a:r>
            <a:r>
              <a:rPr lang="en"/>
              <a:t> of failed assertions.</a:t>
            </a:r>
            <a:endParaRPr/>
          </a:p>
        </p:txBody>
      </p:sp>
      <p:sp>
        <p:nvSpPr>
          <p:cNvPr id="173" name="Google Shape;173;gb37bfd1cbd_0_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Pytest enables the user to specify his special definition for failed assertions by specifying this in conftest.py as follows: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, val):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val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__eq__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, other):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pytest_assertrepr_compare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(op, left, right):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isinstance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(left, Foo) </a:t>
            </a:r>
            <a:r>
              <a:rPr b="1"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isinstance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(right, Foo) </a:t>
            </a:r>
            <a:r>
              <a:rPr b="1"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op 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"=="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"Comparing Foo instances:"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   vals: </a:t>
            </a:r>
            <a:r>
              <a:rPr i="1" lang="en" sz="1000">
                <a:solidFill>
                  <a:srgbClr val="70A0D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i="1" lang="en" sz="1000">
                <a:solidFill>
                  <a:srgbClr val="70A0D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format(left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val, right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val),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    ]</a:t>
            </a:r>
            <a:endParaRPr/>
          </a:p>
        </p:txBody>
      </p:sp>
      <p:sp>
        <p:nvSpPr>
          <p:cNvPr id="174" name="Google Shape;174;gb37bfd1cbd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37bfd1cbd_0_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User-Defined explanation of failed assertions.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b37bfd1cbd_0_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SUT, When 2 contours lists are compared we can have 2 </a:t>
            </a:r>
            <a:r>
              <a:rPr lang="en"/>
              <a:t>explanations</a:t>
            </a:r>
            <a:r>
              <a:rPr lang="en"/>
              <a:t> for failed assertions: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2 lists doesn’t have the same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2 lists matches in size but contour values doesn’t match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</a:t>
            </a:r>
            <a:r>
              <a:rPr lang="en"/>
              <a:t>explanations</a:t>
            </a:r>
            <a:r>
              <a:rPr lang="en"/>
              <a:t> is defined as follows: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pytest_assertrepr_compare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isinstance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(left, Contour) </a:t>
            </a:r>
            <a:r>
              <a:rPr lang="en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isinstance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(right, Contour) </a:t>
            </a:r>
            <a:r>
              <a:rPr lang="en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op == </a:t>
            </a:r>
            <a:r>
              <a:rPr lang="en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"=="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(left.contour_array) != </a:t>
            </a:r>
            <a:r>
              <a:rPr lang="en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(right.contour_array)):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"equality of 2 contour lists"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"Lengths: </a:t>
            </a:r>
            <a:r>
              <a:rPr lang="en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of contour 1 != </a:t>
            </a:r>
            <a:r>
              <a:rPr lang="en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of contour 2"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.format(</a:t>
            </a:r>
            <a:r>
              <a:rPr lang="en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(left.contour_array), </a:t>
            </a:r>
            <a:r>
              <a:rPr lang="en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(right.contour_array))]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"equality of 2 contour lists"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"Contour inner values are different"</a:t>
            </a:r>
            <a:r>
              <a:rPr lang="en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b37bfd1cbd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Fixtures</a:t>
            </a:r>
            <a:endParaRPr/>
          </a:p>
        </p:txBody>
      </p:sp>
      <p:pic>
        <p:nvPicPr>
          <p:cNvPr id="187" name="Google Shape;1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Fixtures</a:t>
            </a:r>
            <a:endParaRPr/>
          </a:p>
        </p:txBody>
      </p:sp>
      <p:sp>
        <p:nvSpPr>
          <p:cNvPr id="194" name="Google Shape;194;p13"/>
          <p:cNvSpPr txBox="1"/>
          <p:nvPr>
            <p:ph idx="1" type="body"/>
          </p:nvPr>
        </p:nvSpPr>
        <p:spPr>
          <a:xfrm>
            <a:off x="311700" y="136435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Fixtures</a:t>
            </a:r>
            <a:r>
              <a:rPr lang="en"/>
              <a:t> provide a fixed baseline so that tests execute reliably and produce consistent and repeatable results.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Fixture management scales from simple unit to complex functional testing.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Fixtures are implemented in a modular manner, as each fixture can use other fixtures.</a:t>
            </a:r>
            <a:endParaRPr/>
          </a:p>
        </p:txBody>
      </p:sp>
      <p:pic>
        <p:nvPicPr>
          <p:cNvPr id="195" name="Google Shape;1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>
            <p:ph idx="1" type="subTitle"/>
          </p:nvPr>
        </p:nvSpPr>
        <p:spPr>
          <a:xfrm>
            <a:off x="544550" y="3618887"/>
            <a:ext cx="8118600" cy="16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D9D9D9"/>
                </a:solidFill>
              </a:rPr>
              <a:t>Ahmed Mohamed Zakaria					SEC.1	 BN.3</a:t>
            </a:r>
            <a:endParaRPr sz="16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D9D9D9"/>
                </a:solidFill>
              </a:rPr>
              <a:t>Remonda Talaat Eskarous				SEC.1	 BN.19</a:t>
            </a:r>
            <a:endParaRPr sz="16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D9D9D9"/>
                </a:solidFill>
              </a:rPr>
              <a:t>Mohamed Ahmed Mohamed Ahmed			SEC.2	 BN.10</a:t>
            </a:r>
            <a:endParaRPr sz="16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D9D9D9"/>
                </a:solidFill>
              </a:rPr>
              <a:t>Mohamed Shawky Zaky					SEC.2	 BN.15</a:t>
            </a:r>
            <a:endParaRPr sz="16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D9D9D9"/>
                </a:solidFill>
              </a:rPr>
              <a:t>Mohamed Ramzy Helmy					SEC.2	 BN.13</a:t>
            </a:r>
            <a:endParaRPr sz="16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D9D9D9"/>
              </a:solidFill>
            </a:endParaRPr>
          </a:p>
        </p:txBody>
      </p:sp>
      <p:sp>
        <p:nvSpPr>
          <p:cNvPr id="69" name="Google Shape;69;p2"/>
          <p:cNvSpPr txBox="1"/>
          <p:nvPr>
            <p:ph type="ctrTitle"/>
          </p:nvPr>
        </p:nvSpPr>
        <p:spPr>
          <a:xfrm>
            <a:off x="512700" y="1293450"/>
            <a:ext cx="8118600" cy="22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rgbClr val="FFFFFF"/>
                </a:solidFill>
              </a:rPr>
              <a:t>Pytest </a:t>
            </a:r>
            <a:r>
              <a:rPr lang="en">
                <a:solidFill>
                  <a:schemeClr val="lt1"/>
                </a:solidFill>
              </a:rPr>
              <a:t>(Unit Testing)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200">
                <a:solidFill>
                  <a:srgbClr val="FFFFFF"/>
                </a:solidFill>
              </a:rPr>
              <a:t>SUT: Distributed Contour Extraction System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300">
                <a:solidFill>
                  <a:srgbClr val="FFFFFF"/>
                </a:solidFill>
              </a:rPr>
              <a:t>Jan. 6. 2021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70" name="Google Shape;7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314a9825a_0_18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Fixtures</a:t>
            </a:r>
            <a:endParaRPr/>
          </a:p>
        </p:txBody>
      </p:sp>
      <p:sp>
        <p:nvSpPr>
          <p:cNvPr id="202" name="Google Shape;202;gb314a9825a_0_18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Node Termination</a:t>
            </a:r>
            <a:endParaRPr/>
          </a:p>
        </p:txBody>
      </p:sp>
      <p:pic>
        <p:nvPicPr>
          <p:cNvPr id="203" name="Google Shape;203;gb314a9825a_0_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b314a9825a_0_1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gb314a9825a_0_185"/>
          <p:cNvSpPr/>
          <p:nvPr/>
        </p:nvSpPr>
        <p:spPr>
          <a:xfrm>
            <a:off x="6585000" y="2451150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b314a9825a_0_185"/>
          <p:cNvSpPr/>
          <p:nvPr/>
        </p:nvSpPr>
        <p:spPr>
          <a:xfrm>
            <a:off x="6173400" y="3203425"/>
            <a:ext cx="393600" cy="3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b314a9825a_0_185"/>
          <p:cNvSpPr/>
          <p:nvPr/>
        </p:nvSpPr>
        <p:spPr>
          <a:xfrm>
            <a:off x="5371700" y="3203425"/>
            <a:ext cx="393600" cy="3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b314a9825a_0_185"/>
          <p:cNvSpPr/>
          <p:nvPr/>
        </p:nvSpPr>
        <p:spPr>
          <a:xfrm>
            <a:off x="6975100" y="3203425"/>
            <a:ext cx="393600" cy="3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b314a9825a_0_185"/>
          <p:cNvSpPr/>
          <p:nvPr/>
        </p:nvSpPr>
        <p:spPr>
          <a:xfrm>
            <a:off x="7776800" y="3203425"/>
            <a:ext cx="393600" cy="3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b314a9825a_0_185"/>
          <p:cNvSpPr/>
          <p:nvPr/>
        </p:nvSpPr>
        <p:spPr>
          <a:xfrm>
            <a:off x="5371700" y="1659200"/>
            <a:ext cx="393600" cy="3936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b314a9825a_0_185"/>
          <p:cNvSpPr/>
          <p:nvPr/>
        </p:nvSpPr>
        <p:spPr>
          <a:xfrm>
            <a:off x="6173400" y="1659200"/>
            <a:ext cx="393600" cy="3936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b314a9825a_0_185"/>
          <p:cNvSpPr/>
          <p:nvPr/>
        </p:nvSpPr>
        <p:spPr>
          <a:xfrm>
            <a:off x="6975100" y="1659200"/>
            <a:ext cx="393600" cy="3936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b314a9825a_0_185"/>
          <p:cNvSpPr/>
          <p:nvPr/>
        </p:nvSpPr>
        <p:spPr>
          <a:xfrm>
            <a:off x="7776800" y="1659200"/>
            <a:ext cx="393600" cy="3936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gb314a9825a_0_185"/>
          <p:cNvCxnSpPr>
            <a:stCxn id="207" idx="0"/>
            <a:endCxn id="205" idx="3"/>
          </p:cNvCxnSpPr>
          <p:nvPr/>
        </p:nvCxnSpPr>
        <p:spPr>
          <a:xfrm flipH="1" rot="10800000">
            <a:off x="5568500" y="2787025"/>
            <a:ext cx="10740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gb314a9825a_0_185"/>
          <p:cNvCxnSpPr>
            <a:stCxn id="206" idx="0"/>
            <a:endCxn id="205" idx="4"/>
          </p:cNvCxnSpPr>
          <p:nvPr/>
        </p:nvCxnSpPr>
        <p:spPr>
          <a:xfrm flipH="1" rot="10800000">
            <a:off x="6370200" y="2844625"/>
            <a:ext cx="4116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gb314a9825a_0_185"/>
          <p:cNvCxnSpPr>
            <a:stCxn id="208" idx="0"/>
            <a:endCxn id="205" idx="4"/>
          </p:cNvCxnSpPr>
          <p:nvPr/>
        </p:nvCxnSpPr>
        <p:spPr>
          <a:xfrm rot="10800000">
            <a:off x="6781900" y="2844625"/>
            <a:ext cx="3900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gb314a9825a_0_185"/>
          <p:cNvCxnSpPr>
            <a:stCxn id="209" idx="0"/>
            <a:endCxn id="205" idx="5"/>
          </p:cNvCxnSpPr>
          <p:nvPr/>
        </p:nvCxnSpPr>
        <p:spPr>
          <a:xfrm rot="10800000">
            <a:off x="6920900" y="2787025"/>
            <a:ext cx="10527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gb314a9825a_0_185"/>
          <p:cNvCxnSpPr>
            <a:stCxn id="205" idx="1"/>
            <a:endCxn id="210" idx="4"/>
          </p:cNvCxnSpPr>
          <p:nvPr/>
        </p:nvCxnSpPr>
        <p:spPr>
          <a:xfrm rot="10800000">
            <a:off x="5568641" y="2052791"/>
            <a:ext cx="10740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gb314a9825a_0_185"/>
          <p:cNvCxnSpPr>
            <a:stCxn id="205" idx="0"/>
            <a:endCxn id="211" idx="4"/>
          </p:cNvCxnSpPr>
          <p:nvPr/>
        </p:nvCxnSpPr>
        <p:spPr>
          <a:xfrm rot="10800000">
            <a:off x="6370200" y="2052750"/>
            <a:ext cx="4116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gb314a9825a_0_185"/>
          <p:cNvCxnSpPr>
            <a:stCxn id="205" idx="0"/>
            <a:endCxn id="212" idx="4"/>
          </p:cNvCxnSpPr>
          <p:nvPr/>
        </p:nvCxnSpPr>
        <p:spPr>
          <a:xfrm flipH="1" rot="10800000">
            <a:off x="6781800" y="2052750"/>
            <a:ext cx="3900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gb314a9825a_0_185"/>
          <p:cNvCxnSpPr>
            <a:stCxn id="205" idx="7"/>
            <a:endCxn id="213" idx="4"/>
          </p:cNvCxnSpPr>
          <p:nvPr/>
        </p:nvCxnSpPr>
        <p:spPr>
          <a:xfrm flipH="1" rot="10800000">
            <a:off x="6920959" y="2052791"/>
            <a:ext cx="10527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gb314a9825a_0_185"/>
          <p:cNvSpPr txBox="1"/>
          <p:nvPr>
            <p:ph idx="1" type="body"/>
          </p:nvPr>
        </p:nvSpPr>
        <p:spPr>
          <a:xfrm>
            <a:off x="982075" y="3141025"/>
            <a:ext cx="31236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Children send terminations to node</a:t>
            </a:r>
            <a:endParaRPr/>
          </a:p>
        </p:txBody>
      </p:sp>
      <p:sp>
        <p:nvSpPr>
          <p:cNvPr id="223" name="Google Shape;223;gb314a9825a_0_185"/>
          <p:cNvSpPr txBox="1"/>
          <p:nvPr>
            <p:ph idx="1" type="body"/>
          </p:nvPr>
        </p:nvSpPr>
        <p:spPr>
          <a:xfrm>
            <a:off x="982075" y="2388750"/>
            <a:ext cx="31236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Node sends Terminations to parents then dies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314a9825a_0_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Fixtures</a:t>
            </a:r>
            <a:endParaRPr/>
          </a:p>
        </p:txBody>
      </p:sp>
      <p:sp>
        <p:nvSpPr>
          <p:cNvPr id="229" name="Google Shape;229;gb314a9825a_0_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Node Termination</a:t>
            </a:r>
            <a:endParaRPr/>
          </a:p>
        </p:txBody>
      </p:sp>
      <p:pic>
        <p:nvPicPr>
          <p:cNvPr id="230" name="Google Shape;230;gb314a9825a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b314a9825a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gb314a9825a_0_20"/>
          <p:cNvSpPr/>
          <p:nvPr/>
        </p:nvSpPr>
        <p:spPr>
          <a:xfrm>
            <a:off x="6585000" y="2451150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gb314a9825a_0_20"/>
          <p:cNvCxnSpPr>
            <a:stCxn id="234" idx="0"/>
            <a:endCxn id="232" idx="3"/>
          </p:cNvCxnSpPr>
          <p:nvPr/>
        </p:nvCxnSpPr>
        <p:spPr>
          <a:xfrm flipH="1" rot="10800000">
            <a:off x="5568641" y="2787109"/>
            <a:ext cx="10740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gb314a9825a_0_20"/>
          <p:cNvCxnSpPr>
            <a:stCxn id="236" idx="0"/>
            <a:endCxn id="232" idx="4"/>
          </p:cNvCxnSpPr>
          <p:nvPr/>
        </p:nvCxnSpPr>
        <p:spPr>
          <a:xfrm flipH="1" rot="10800000">
            <a:off x="6370200" y="2844750"/>
            <a:ext cx="4116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gb314a9825a_0_20"/>
          <p:cNvCxnSpPr>
            <a:stCxn id="238" idx="0"/>
            <a:endCxn id="232" idx="4"/>
          </p:cNvCxnSpPr>
          <p:nvPr/>
        </p:nvCxnSpPr>
        <p:spPr>
          <a:xfrm rot="10800000">
            <a:off x="6781800" y="2844750"/>
            <a:ext cx="3900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gb314a9825a_0_20"/>
          <p:cNvCxnSpPr>
            <a:stCxn id="240" idx="0"/>
            <a:endCxn id="232" idx="5"/>
          </p:cNvCxnSpPr>
          <p:nvPr/>
        </p:nvCxnSpPr>
        <p:spPr>
          <a:xfrm rot="10800000">
            <a:off x="6920959" y="2787109"/>
            <a:ext cx="10527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gb314a9825a_0_20"/>
          <p:cNvCxnSpPr>
            <a:stCxn id="232" idx="1"/>
            <a:endCxn id="242" idx="4"/>
          </p:cNvCxnSpPr>
          <p:nvPr/>
        </p:nvCxnSpPr>
        <p:spPr>
          <a:xfrm rot="10800000">
            <a:off x="5568641" y="2052791"/>
            <a:ext cx="10740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gb314a9825a_0_20"/>
          <p:cNvCxnSpPr>
            <a:stCxn id="232" idx="0"/>
            <a:endCxn id="244" idx="4"/>
          </p:cNvCxnSpPr>
          <p:nvPr/>
        </p:nvCxnSpPr>
        <p:spPr>
          <a:xfrm rot="10800000">
            <a:off x="6370200" y="2052750"/>
            <a:ext cx="4116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gb314a9825a_0_20"/>
          <p:cNvCxnSpPr>
            <a:stCxn id="232" idx="0"/>
            <a:endCxn id="246" idx="4"/>
          </p:cNvCxnSpPr>
          <p:nvPr/>
        </p:nvCxnSpPr>
        <p:spPr>
          <a:xfrm flipH="1" rot="10800000">
            <a:off x="6781800" y="2052750"/>
            <a:ext cx="3900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gb314a9825a_0_20"/>
          <p:cNvCxnSpPr>
            <a:stCxn id="232" idx="7"/>
            <a:endCxn id="248" idx="4"/>
          </p:cNvCxnSpPr>
          <p:nvPr/>
        </p:nvCxnSpPr>
        <p:spPr>
          <a:xfrm flipH="1" rot="10800000">
            <a:off x="6920959" y="2052791"/>
            <a:ext cx="10527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gb314a9825a_0_20"/>
          <p:cNvSpPr txBox="1"/>
          <p:nvPr>
            <p:ph idx="1" type="body"/>
          </p:nvPr>
        </p:nvSpPr>
        <p:spPr>
          <a:xfrm>
            <a:off x="982075" y="3141025"/>
            <a:ext cx="31236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Test</a:t>
            </a:r>
            <a:r>
              <a:rPr lang="en"/>
              <a:t> sends terminations to node</a:t>
            </a:r>
            <a:endParaRPr/>
          </a:p>
        </p:txBody>
      </p:sp>
      <p:sp>
        <p:nvSpPr>
          <p:cNvPr id="250" name="Google Shape;250;gb314a9825a_0_20"/>
          <p:cNvSpPr txBox="1"/>
          <p:nvPr>
            <p:ph idx="1" type="body"/>
          </p:nvPr>
        </p:nvSpPr>
        <p:spPr>
          <a:xfrm>
            <a:off x="982075" y="2388750"/>
            <a:ext cx="31236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Node sends Terminations to Test then dies</a:t>
            </a:r>
            <a:endParaRPr/>
          </a:p>
        </p:txBody>
      </p:sp>
      <p:sp>
        <p:nvSpPr>
          <p:cNvPr id="251" name="Google Shape;251;gb314a9825a_0_20"/>
          <p:cNvSpPr/>
          <p:nvPr/>
        </p:nvSpPr>
        <p:spPr>
          <a:xfrm>
            <a:off x="5492325" y="3198500"/>
            <a:ext cx="2565000" cy="358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gb314a9825a_0_20"/>
          <p:cNvSpPr/>
          <p:nvPr/>
        </p:nvSpPr>
        <p:spPr>
          <a:xfrm>
            <a:off x="5492325" y="1694000"/>
            <a:ext cx="2565000" cy="358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314a9825a_0_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Fixtures</a:t>
            </a:r>
            <a:endParaRPr/>
          </a:p>
        </p:txBody>
      </p:sp>
      <p:sp>
        <p:nvSpPr>
          <p:cNvPr id="258" name="Google Shape;258;gb314a9825a_0_4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Node Termination</a:t>
            </a:r>
            <a:endParaRPr/>
          </a:p>
        </p:txBody>
      </p:sp>
      <p:pic>
        <p:nvPicPr>
          <p:cNvPr id="259" name="Google Shape;259;gb314a9825a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b314a9825a_0_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gb314a9825a_0_49"/>
          <p:cNvSpPr/>
          <p:nvPr/>
        </p:nvSpPr>
        <p:spPr>
          <a:xfrm>
            <a:off x="6585000" y="2451150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gb314a9825a_0_49"/>
          <p:cNvCxnSpPr>
            <a:stCxn id="263" idx="0"/>
            <a:endCxn id="261" idx="3"/>
          </p:cNvCxnSpPr>
          <p:nvPr/>
        </p:nvCxnSpPr>
        <p:spPr>
          <a:xfrm flipH="1" rot="10800000">
            <a:off x="5568641" y="2787109"/>
            <a:ext cx="10740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gb314a9825a_0_49"/>
          <p:cNvCxnSpPr>
            <a:stCxn id="265" idx="0"/>
            <a:endCxn id="261" idx="4"/>
          </p:cNvCxnSpPr>
          <p:nvPr/>
        </p:nvCxnSpPr>
        <p:spPr>
          <a:xfrm flipH="1" rot="10800000">
            <a:off x="6370200" y="2844750"/>
            <a:ext cx="4116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gb314a9825a_0_49"/>
          <p:cNvCxnSpPr>
            <a:stCxn id="267" idx="0"/>
            <a:endCxn id="261" idx="4"/>
          </p:cNvCxnSpPr>
          <p:nvPr/>
        </p:nvCxnSpPr>
        <p:spPr>
          <a:xfrm rot="10800000">
            <a:off x="6781800" y="2844750"/>
            <a:ext cx="3900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gb314a9825a_0_49"/>
          <p:cNvCxnSpPr>
            <a:stCxn id="269" idx="0"/>
            <a:endCxn id="261" idx="5"/>
          </p:cNvCxnSpPr>
          <p:nvPr/>
        </p:nvCxnSpPr>
        <p:spPr>
          <a:xfrm rot="10800000">
            <a:off x="6920959" y="2787109"/>
            <a:ext cx="10527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gb314a9825a_0_49"/>
          <p:cNvCxnSpPr>
            <a:stCxn id="261" idx="1"/>
            <a:endCxn id="271" idx="4"/>
          </p:cNvCxnSpPr>
          <p:nvPr/>
        </p:nvCxnSpPr>
        <p:spPr>
          <a:xfrm rot="10800000">
            <a:off x="5568641" y="2052791"/>
            <a:ext cx="10740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gb314a9825a_0_49"/>
          <p:cNvCxnSpPr>
            <a:stCxn id="261" idx="0"/>
            <a:endCxn id="273" idx="4"/>
          </p:cNvCxnSpPr>
          <p:nvPr/>
        </p:nvCxnSpPr>
        <p:spPr>
          <a:xfrm rot="10800000">
            <a:off x="6370200" y="2052750"/>
            <a:ext cx="4116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gb314a9825a_0_49"/>
          <p:cNvCxnSpPr>
            <a:stCxn id="261" idx="0"/>
            <a:endCxn id="275" idx="4"/>
          </p:cNvCxnSpPr>
          <p:nvPr/>
        </p:nvCxnSpPr>
        <p:spPr>
          <a:xfrm flipH="1" rot="10800000">
            <a:off x="6781800" y="2052750"/>
            <a:ext cx="3900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gb314a9825a_0_49"/>
          <p:cNvCxnSpPr>
            <a:stCxn id="261" idx="7"/>
            <a:endCxn id="277" idx="4"/>
          </p:cNvCxnSpPr>
          <p:nvPr/>
        </p:nvCxnSpPr>
        <p:spPr>
          <a:xfrm flipH="1" rot="10800000">
            <a:off x="6920959" y="2052791"/>
            <a:ext cx="10527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gb314a9825a_0_49"/>
          <p:cNvSpPr/>
          <p:nvPr/>
        </p:nvSpPr>
        <p:spPr>
          <a:xfrm>
            <a:off x="5492325" y="3198500"/>
            <a:ext cx="2565000" cy="358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gb314a9825a_0_49"/>
          <p:cNvSpPr/>
          <p:nvPr/>
        </p:nvSpPr>
        <p:spPr>
          <a:xfrm>
            <a:off x="5492325" y="1694000"/>
            <a:ext cx="2565000" cy="358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cxnSp>
        <p:nvCxnSpPr>
          <p:cNvPr id="280" name="Google Shape;280;gb314a9825a_0_49"/>
          <p:cNvCxnSpPr/>
          <p:nvPr/>
        </p:nvCxnSpPr>
        <p:spPr>
          <a:xfrm flipH="1">
            <a:off x="5078375" y="2306325"/>
            <a:ext cx="1005300" cy="18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gb314a9825a_0_49"/>
          <p:cNvCxnSpPr/>
          <p:nvPr/>
        </p:nvCxnSpPr>
        <p:spPr>
          <a:xfrm rot="10800000">
            <a:off x="5078375" y="2777800"/>
            <a:ext cx="1005300" cy="18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gb314a9825a_0_49"/>
          <p:cNvSpPr txBox="1"/>
          <p:nvPr>
            <p:ph idx="1" type="body"/>
          </p:nvPr>
        </p:nvSpPr>
        <p:spPr>
          <a:xfrm>
            <a:off x="3548200" y="2119350"/>
            <a:ext cx="1881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/>
              <a:t>Sockets Initialization is </a:t>
            </a:r>
            <a:r>
              <a:rPr lang="en" sz="1500">
                <a:solidFill>
                  <a:srgbClr val="FF0000"/>
                </a:solidFill>
              </a:rPr>
              <a:t>Common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283" name="Google Shape;283;gb314a9825a_0_49"/>
          <p:cNvSpPr txBox="1"/>
          <p:nvPr>
            <p:ph idx="1" type="body"/>
          </p:nvPr>
        </p:nvSpPr>
        <p:spPr>
          <a:xfrm>
            <a:off x="176675" y="1777825"/>
            <a:ext cx="3888900" cy="26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Autouse fixtures</a:t>
            </a:r>
            <a:r>
              <a:rPr lang="en"/>
              <a:t>: </a:t>
            </a:r>
            <a:r>
              <a:rPr lang="en"/>
              <a:t>called by default with each test function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@pytest.fixture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autouse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_init_sockets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314a9825a_0_8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Fixtures</a:t>
            </a:r>
            <a:endParaRPr/>
          </a:p>
        </p:txBody>
      </p:sp>
      <p:sp>
        <p:nvSpPr>
          <p:cNvPr id="289" name="Google Shape;289;gb314a9825a_0_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Node Termination</a:t>
            </a:r>
            <a:endParaRPr/>
          </a:p>
        </p:txBody>
      </p:sp>
      <p:pic>
        <p:nvPicPr>
          <p:cNvPr id="290" name="Google Shape;290;gb314a9825a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b314a9825a_0_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gb314a9825a_0_84"/>
          <p:cNvSpPr/>
          <p:nvPr/>
        </p:nvSpPr>
        <p:spPr>
          <a:xfrm>
            <a:off x="6585000" y="2451150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gb314a9825a_0_84"/>
          <p:cNvCxnSpPr>
            <a:stCxn id="294" idx="0"/>
            <a:endCxn id="292" idx="3"/>
          </p:cNvCxnSpPr>
          <p:nvPr/>
        </p:nvCxnSpPr>
        <p:spPr>
          <a:xfrm flipH="1" rot="10800000">
            <a:off x="5568641" y="2787109"/>
            <a:ext cx="10740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gb314a9825a_0_84"/>
          <p:cNvCxnSpPr>
            <a:stCxn id="296" idx="0"/>
            <a:endCxn id="292" idx="4"/>
          </p:cNvCxnSpPr>
          <p:nvPr/>
        </p:nvCxnSpPr>
        <p:spPr>
          <a:xfrm flipH="1" rot="10800000">
            <a:off x="6370200" y="2844750"/>
            <a:ext cx="4116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gb314a9825a_0_84"/>
          <p:cNvCxnSpPr>
            <a:stCxn id="298" idx="0"/>
            <a:endCxn id="292" idx="4"/>
          </p:cNvCxnSpPr>
          <p:nvPr/>
        </p:nvCxnSpPr>
        <p:spPr>
          <a:xfrm rot="10800000">
            <a:off x="6781800" y="2844750"/>
            <a:ext cx="3900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gb314a9825a_0_84"/>
          <p:cNvCxnSpPr>
            <a:stCxn id="300" idx="0"/>
            <a:endCxn id="292" idx="5"/>
          </p:cNvCxnSpPr>
          <p:nvPr/>
        </p:nvCxnSpPr>
        <p:spPr>
          <a:xfrm rot="10800000">
            <a:off x="6920959" y="2787109"/>
            <a:ext cx="10527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gb314a9825a_0_84"/>
          <p:cNvCxnSpPr>
            <a:stCxn id="292" idx="1"/>
            <a:endCxn id="302" idx="4"/>
          </p:cNvCxnSpPr>
          <p:nvPr/>
        </p:nvCxnSpPr>
        <p:spPr>
          <a:xfrm rot="10800000">
            <a:off x="5568641" y="2052791"/>
            <a:ext cx="10740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gb314a9825a_0_84"/>
          <p:cNvCxnSpPr>
            <a:stCxn id="292" idx="0"/>
            <a:endCxn id="304" idx="4"/>
          </p:cNvCxnSpPr>
          <p:nvPr/>
        </p:nvCxnSpPr>
        <p:spPr>
          <a:xfrm rot="10800000">
            <a:off x="6370200" y="2052750"/>
            <a:ext cx="4116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gb314a9825a_0_84"/>
          <p:cNvCxnSpPr>
            <a:stCxn id="292" idx="0"/>
            <a:endCxn id="306" idx="4"/>
          </p:cNvCxnSpPr>
          <p:nvPr/>
        </p:nvCxnSpPr>
        <p:spPr>
          <a:xfrm flipH="1" rot="10800000">
            <a:off x="6781800" y="2052750"/>
            <a:ext cx="3900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gb314a9825a_0_84"/>
          <p:cNvCxnSpPr>
            <a:stCxn id="292" idx="7"/>
            <a:endCxn id="308" idx="4"/>
          </p:cNvCxnSpPr>
          <p:nvPr/>
        </p:nvCxnSpPr>
        <p:spPr>
          <a:xfrm flipH="1" rot="10800000">
            <a:off x="6920959" y="2052791"/>
            <a:ext cx="10527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gb314a9825a_0_84"/>
          <p:cNvSpPr/>
          <p:nvPr/>
        </p:nvSpPr>
        <p:spPr>
          <a:xfrm>
            <a:off x="5492325" y="3198500"/>
            <a:ext cx="2565000" cy="358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gb314a9825a_0_84"/>
          <p:cNvSpPr/>
          <p:nvPr/>
        </p:nvSpPr>
        <p:spPr>
          <a:xfrm>
            <a:off x="5492325" y="1694000"/>
            <a:ext cx="2565000" cy="358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311" name="Google Shape;311;gb314a9825a_0_84"/>
          <p:cNvSpPr txBox="1"/>
          <p:nvPr>
            <p:ph idx="1" type="body"/>
          </p:nvPr>
        </p:nvSpPr>
        <p:spPr>
          <a:xfrm>
            <a:off x="3954750" y="2033250"/>
            <a:ext cx="18813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>
                <a:solidFill>
                  <a:srgbClr val="FF0000"/>
                </a:solidFill>
              </a:rPr>
              <a:t>Different</a:t>
            </a:r>
            <a:r>
              <a:rPr lang="en" sz="1500"/>
              <a:t> types of sockets in </a:t>
            </a:r>
            <a:r>
              <a:rPr lang="en" sz="1500">
                <a:solidFill>
                  <a:srgbClr val="FF0000"/>
                </a:solidFill>
              </a:rPr>
              <a:t>different</a:t>
            </a:r>
            <a:r>
              <a:rPr lang="en" sz="1500"/>
              <a:t> nodes (bind/connect)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312" name="Google Shape;312;gb314a9825a_0_84"/>
          <p:cNvSpPr txBox="1"/>
          <p:nvPr>
            <p:ph idx="1" type="body"/>
          </p:nvPr>
        </p:nvSpPr>
        <p:spPr>
          <a:xfrm>
            <a:off x="24275" y="1701625"/>
            <a:ext cx="40341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introspect the requesting test context</a:t>
            </a:r>
            <a:r>
              <a:rPr lang="en"/>
              <a:t>: called by def</a:t>
            </a:r>
            <a:r>
              <a:rPr lang="en"/>
              <a:t>ault with each test functio</a:t>
            </a:r>
            <a:r>
              <a:rPr lang="en"/>
              <a:t>n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init_sockets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socket_type = request.node.get_closest_marker(</a:t>
            </a:r>
            <a:r>
              <a:rPr lang="en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@pytest.mark.type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'connect'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test_input_terminate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314a9825a_0_1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Fixtures</a:t>
            </a:r>
            <a:endParaRPr/>
          </a:p>
        </p:txBody>
      </p:sp>
      <p:sp>
        <p:nvSpPr>
          <p:cNvPr id="318" name="Google Shape;318;gb314a9825a_0_1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Node Termination</a:t>
            </a:r>
            <a:endParaRPr/>
          </a:p>
        </p:txBody>
      </p:sp>
      <p:pic>
        <p:nvPicPr>
          <p:cNvPr id="319" name="Google Shape;319;gb314a9825a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b314a9825a_0_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gb314a9825a_0_121"/>
          <p:cNvSpPr/>
          <p:nvPr/>
        </p:nvSpPr>
        <p:spPr>
          <a:xfrm>
            <a:off x="6585000" y="2451150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gb314a9825a_0_121"/>
          <p:cNvCxnSpPr>
            <a:stCxn id="323" idx="0"/>
            <a:endCxn id="321" idx="3"/>
          </p:cNvCxnSpPr>
          <p:nvPr/>
        </p:nvCxnSpPr>
        <p:spPr>
          <a:xfrm flipH="1" rot="10800000">
            <a:off x="5568641" y="2787109"/>
            <a:ext cx="10740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gb314a9825a_0_121"/>
          <p:cNvCxnSpPr>
            <a:stCxn id="325" idx="0"/>
            <a:endCxn id="321" idx="4"/>
          </p:cNvCxnSpPr>
          <p:nvPr/>
        </p:nvCxnSpPr>
        <p:spPr>
          <a:xfrm flipH="1" rot="10800000">
            <a:off x="6370200" y="2844750"/>
            <a:ext cx="4116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gb314a9825a_0_121"/>
          <p:cNvCxnSpPr>
            <a:stCxn id="327" idx="0"/>
            <a:endCxn id="321" idx="4"/>
          </p:cNvCxnSpPr>
          <p:nvPr/>
        </p:nvCxnSpPr>
        <p:spPr>
          <a:xfrm rot="10800000">
            <a:off x="6781800" y="2844750"/>
            <a:ext cx="3900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gb314a9825a_0_121"/>
          <p:cNvCxnSpPr>
            <a:stCxn id="329" idx="0"/>
            <a:endCxn id="321" idx="5"/>
          </p:cNvCxnSpPr>
          <p:nvPr/>
        </p:nvCxnSpPr>
        <p:spPr>
          <a:xfrm rot="10800000">
            <a:off x="6920959" y="2787109"/>
            <a:ext cx="10527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gb314a9825a_0_121"/>
          <p:cNvCxnSpPr>
            <a:stCxn id="321" idx="1"/>
            <a:endCxn id="331" idx="4"/>
          </p:cNvCxnSpPr>
          <p:nvPr/>
        </p:nvCxnSpPr>
        <p:spPr>
          <a:xfrm rot="10800000">
            <a:off x="5568641" y="2052791"/>
            <a:ext cx="10740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gb314a9825a_0_121"/>
          <p:cNvCxnSpPr>
            <a:stCxn id="321" idx="0"/>
            <a:endCxn id="333" idx="4"/>
          </p:cNvCxnSpPr>
          <p:nvPr/>
        </p:nvCxnSpPr>
        <p:spPr>
          <a:xfrm rot="10800000">
            <a:off x="6370200" y="2052750"/>
            <a:ext cx="4116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gb314a9825a_0_121"/>
          <p:cNvCxnSpPr>
            <a:stCxn id="321" idx="0"/>
            <a:endCxn id="335" idx="4"/>
          </p:cNvCxnSpPr>
          <p:nvPr/>
        </p:nvCxnSpPr>
        <p:spPr>
          <a:xfrm flipH="1" rot="10800000">
            <a:off x="6781800" y="2052750"/>
            <a:ext cx="3900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gb314a9825a_0_121"/>
          <p:cNvCxnSpPr>
            <a:stCxn id="321" idx="7"/>
            <a:endCxn id="337" idx="4"/>
          </p:cNvCxnSpPr>
          <p:nvPr/>
        </p:nvCxnSpPr>
        <p:spPr>
          <a:xfrm flipH="1" rot="10800000">
            <a:off x="6920959" y="2052791"/>
            <a:ext cx="10527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gb314a9825a_0_121"/>
          <p:cNvSpPr/>
          <p:nvPr/>
        </p:nvSpPr>
        <p:spPr>
          <a:xfrm>
            <a:off x="5492325" y="3198500"/>
            <a:ext cx="2565000" cy="358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gb314a9825a_0_121"/>
          <p:cNvSpPr/>
          <p:nvPr/>
        </p:nvSpPr>
        <p:spPr>
          <a:xfrm>
            <a:off x="5492325" y="1694000"/>
            <a:ext cx="2565000" cy="358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340" name="Google Shape;340;gb314a9825a_0_121"/>
          <p:cNvSpPr txBox="1"/>
          <p:nvPr>
            <p:ph idx="1" type="body"/>
          </p:nvPr>
        </p:nvSpPr>
        <p:spPr>
          <a:xfrm>
            <a:off x="3868900" y="1880850"/>
            <a:ext cx="19812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FF0000"/>
                </a:solidFill>
              </a:rPr>
              <a:t>Scope: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</a:rPr>
              <a:t>Context(defined once) </a:t>
            </a:r>
            <a:r>
              <a:rPr lang="en" sz="1500">
                <a:solidFill>
                  <a:srgbClr val="FF0000"/>
                </a:solidFill>
              </a:rPr>
              <a:t>vs </a:t>
            </a:r>
            <a:r>
              <a:rPr lang="en" sz="1500">
                <a:solidFill>
                  <a:srgbClr val="000000"/>
                </a:solidFill>
              </a:rPr>
              <a:t>Socket</a:t>
            </a:r>
            <a:r>
              <a:rPr lang="en" sz="1500">
                <a:solidFill>
                  <a:srgbClr val="000000"/>
                </a:solidFill>
              </a:rPr>
              <a:t>(defined with each test)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341" name="Google Shape;341;gb314a9825a_0_121"/>
          <p:cNvSpPr txBox="1"/>
          <p:nvPr>
            <p:ph idx="1" type="body"/>
          </p:nvPr>
        </p:nvSpPr>
        <p:spPr>
          <a:xfrm>
            <a:off x="24275" y="1701625"/>
            <a:ext cx="40341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Fixture scope, sharing fixtures</a:t>
            </a:r>
            <a:r>
              <a:rPr lang="en"/>
              <a:t>: called by default with </a:t>
            </a:r>
            <a:r>
              <a:rPr lang="en"/>
              <a:t>each test function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@pytest.fixture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'module'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@pytest.fixture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'function'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init_sockets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/>
              <a:t>Other scopes  : </a:t>
            </a:r>
            <a:r>
              <a:rPr lang="en">
                <a:solidFill>
                  <a:srgbClr val="FF0000"/>
                </a:solidFill>
              </a:rPr>
              <a:t>class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package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session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314a9825a_0_15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Fixtures</a:t>
            </a:r>
            <a:endParaRPr/>
          </a:p>
        </p:txBody>
      </p:sp>
      <p:sp>
        <p:nvSpPr>
          <p:cNvPr id="347" name="Google Shape;347;gb314a9825a_0_15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Node Termination</a:t>
            </a:r>
            <a:endParaRPr/>
          </a:p>
        </p:txBody>
      </p:sp>
      <p:pic>
        <p:nvPicPr>
          <p:cNvPr id="348" name="Google Shape;348;gb314a9825a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b314a9825a_0_1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gb314a9825a_0_155"/>
          <p:cNvSpPr/>
          <p:nvPr/>
        </p:nvSpPr>
        <p:spPr>
          <a:xfrm>
            <a:off x="6585000" y="2451150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gb314a9825a_0_155"/>
          <p:cNvCxnSpPr>
            <a:stCxn id="352" idx="0"/>
            <a:endCxn id="350" idx="3"/>
          </p:cNvCxnSpPr>
          <p:nvPr/>
        </p:nvCxnSpPr>
        <p:spPr>
          <a:xfrm flipH="1" rot="10800000">
            <a:off x="5568641" y="2787109"/>
            <a:ext cx="10740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gb314a9825a_0_155"/>
          <p:cNvCxnSpPr>
            <a:stCxn id="354" idx="0"/>
            <a:endCxn id="350" idx="4"/>
          </p:cNvCxnSpPr>
          <p:nvPr/>
        </p:nvCxnSpPr>
        <p:spPr>
          <a:xfrm flipH="1" rot="10800000">
            <a:off x="6370200" y="2844750"/>
            <a:ext cx="4116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gb314a9825a_0_155"/>
          <p:cNvCxnSpPr>
            <a:stCxn id="356" idx="0"/>
            <a:endCxn id="350" idx="4"/>
          </p:cNvCxnSpPr>
          <p:nvPr/>
        </p:nvCxnSpPr>
        <p:spPr>
          <a:xfrm rot="10800000">
            <a:off x="6781800" y="2844750"/>
            <a:ext cx="3900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gb314a9825a_0_155"/>
          <p:cNvCxnSpPr>
            <a:stCxn id="358" idx="0"/>
            <a:endCxn id="350" idx="5"/>
          </p:cNvCxnSpPr>
          <p:nvPr/>
        </p:nvCxnSpPr>
        <p:spPr>
          <a:xfrm rot="10800000">
            <a:off x="6920959" y="2787109"/>
            <a:ext cx="10527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gb314a9825a_0_155"/>
          <p:cNvCxnSpPr>
            <a:stCxn id="350" idx="1"/>
            <a:endCxn id="360" idx="4"/>
          </p:cNvCxnSpPr>
          <p:nvPr/>
        </p:nvCxnSpPr>
        <p:spPr>
          <a:xfrm rot="10800000">
            <a:off x="5568641" y="2052791"/>
            <a:ext cx="10740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gb314a9825a_0_155"/>
          <p:cNvCxnSpPr>
            <a:stCxn id="350" idx="0"/>
            <a:endCxn id="362" idx="4"/>
          </p:cNvCxnSpPr>
          <p:nvPr/>
        </p:nvCxnSpPr>
        <p:spPr>
          <a:xfrm rot="10800000">
            <a:off x="6370200" y="2052750"/>
            <a:ext cx="4116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gb314a9825a_0_155"/>
          <p:cNvCxnSpPr>
            <a:stCxn id="350" idx="0"/>
            <a:endCxn id="364" idx="4"/>
          </p:cNvCxnSpPr>
          <p:nvPr/>
        </p:nvCxnSpPr>
        <p:spPr>
          <a:xfrm flipH="1" rot="10800000">
            <a:off x="6781800" y="2052750"/>
            <a:ext cx="3900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gb314a9825a_0_155"/>
          <p:cNvCxnSpPr>
            <a:stCxn id="350" idx="7"/>
            <a:endCxn id="366" idx="4"/>
          </p:cNvCxnSpPr>
          <p:nvPr/>
        </p:nvCxnSpPr>
        <p:spPr>
          <a:xfrm flipH="1" rot="10800000">
            <a:off x="6920959" y="2052791"/>
            <a:ext cx="10527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gb314a9825a_0_155"/>
          <p:cNvSpPr/>
          <p:nvPr/>
        </p:nvSpPr>
        <p:spPr>
          <a:xfrm>
            <a:off x="5492325" y="3198500"/>
            <a:ext cx="2565000" cy="358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8" name="Google Shape;368;gb314a9825a_0_155"/>
          <p:cNvSpPr/>
          <p:nvPr/>
        </p:nvSpPr>
        <p:spPr>
          <a:xfrm>
            <a:off x="5492325" y="1694000"/>
            <a:ext cx="2565000" cy="358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369" name="Google Shape;369;gb314a9825a_0_155"/>
          <p:cNvSpPr txBox="1"/>
          <p:nvPr>
            <p:ph idx="1" type="body"/>
          </p:nvPr>
        </p:nvSpPr>
        <p:spPr>
          <a:xfrm>
            <a:off x="3868900" y="2235675"/>
            <a:ext cx="19812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</a:rPr>
              <a:t>Sockets closing to be </a:t>
            </a:r>
            <a:r>
              <a:rPr lang="en" sz="1500">
                <a:solidFill>
                  <a:srgbClr val="000000"/>
                </a:solidFill>
              </a:rPr>
              <a:t>reused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370" name="Google Shape;370;gb314a9825a_0_155"/>
          <p:cNvSpPr txBox="1"/>
          <p:nvPr>
            <p:ph idx="1" type="body"/>
          </p:nvPr>
        </p:nvSpPr>
        <p:spPr>
          <a:xfrm>
            <a:off x="24275" y="1701625"/>
            <a:ext cx="40341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Fix</a:t>
            </a:r>
            <a:r>
              <a:rPr lang="en">
                <a:solidFill>
                  <a:srgbClr val="FF0000"/>
                </a:solidFill>
              </a:rPr>
              <a:t>ture finalization and teardown code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</a:rPr>
              <a:t>Code to be executed with destroying of fixture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init_sockets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  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sockets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sockets.in_socket.close()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sockets.out_socket.close()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Skip and Xfail</a:t>
            </a:r>
            <a:endParaRPr/>
          </a:p>
        </p:txBody>
      </p:sp>
      <p:pic>
        <p:nvPicPr>
          <p:cNvPr id="376" name="Google Shape;3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Skip and Xfail</a:t>
            </a:r>
            <a:endParaRPr/>
          </a:p>
        </p:txBody>
      </p:sp>
      <p:sp>
        <p:nvSpPr>
          <p:cNvPr id="383" name="Google Shape;38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</a:t>
            </a:r>
            <a:r>
              <a:rPr b="1" lang="en"/>
              <a:t>ytest</a:t>
            </a:r>
            <a:r>
              <a:rPr lang="en"/>
              <a:t> can deal with tests that </a:t>
            </a:r>
            <a:r>
              <a:rPr lang="en">
                <a:solidFill>
                  <a:srgbClr val="FF0000"/>
                </a:solidFill>
              </a:rPr>
              <a:t>cannot</a:t>
            </a:r>
            <a:r>
              <a:rPr lang="en"/>
              <a:t> run on a certain platform or are expected to fail due to </a:t>
            </a:r>
            <a:r>
              <a:rPr lang="en">
                <a:solidFill>
                  <a:srgbClr val="FF0000"/>
                </a:solidFill>
              </a:rPr>
              <a:t>unsolved bugs</a:t>
            </a:r>
            <a:r>
              <a:rPr lang="en"/>
              <a:t> or </a:t>
            </a:r>
            <a:r>
              <a:rPr lang="en">
                <a:solidFill>
                  <a:srgbClr val="FF0000"/>
                </a:solidFill>
              </a:rPr>
              <a:t>software migration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Skip marker</a:t>
            </a:r>
            <a:r>
              <a:rPr lang="en"/>
              <a:t> is used to mark a specific test or set of tests as </a:t>
            </a:r>
            <a:r>
              <a:rPr lang="en">
                <a:solidFill>
                  <a:srgbClr val="FF0000"/>
                </a:solidFill>
              </a:rPr>
              <a:t>skippable</a:t>
            </a:r>
            <a:r>
              <a:rPr lang="en"/>
              <a:t> given a certain condition.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Xfail marker</a:t>
            </a:r>
            <a:r>
              <a:rPr lang="en"/>
              <a:t> is used to show that a specific test is </a:t>
            </a:r>
            <a:r>
              <a:rPr lang="en">
                <a:solidFill>
                  <a:srgbClr val="FF0000"/>
                </a:solidFill>
              </a:rPr>
              <a:t>expected to fail</a:t>
            </a:r>
            <a:r>
              <a:rPr lang="en"/>
              <a:t> for some reason, so that the test suite remain </a:t>
            </a:r>
            <a:r>
              <a:rPr lang="en">
                <a:solidFill>
                  <a:srgbClr val="FF0000"/>
                </a:solidFill>
              </a:rPr>
              <a:t>green</a:t>
            </a:r>
            <a:r>
              <a:rPr lang="en"/>
              <a:t>. In case of pass, the test case will be marked as </a:t>
            </a:r>
            <a:r>
              <a:rPr lang="en">
                <a:solidFill>
                  <a:srgbClr val="FF0000"/>
                </a:solidFill>
              </a:rPr>
              <a:t>xpassed</a:t>
            </a:r>
            <a:r>
              <a:rPr lang="en"/>
              <a:t>.</a:t>
            </a:r>
            <a:endParaRPr/>
          </a:p>
        </p:txBody>
      </p:sp>
      <p:pic>
        <p:nvPicPr>
          <p:cNvPr id="384" name="Google Shape;3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30f81cd25_0_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Skip and Xfail</a:t>
            </a:r>
            <a:endParaRPr/>
          </a:p>
        </p:txBody>
      </p:sp>
      <p:sp>
        <p:nvSpPr>
          <p:cNvPr id="391" name="Google Shape;391;gb30f81cd25_0_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Skip marker </a:t>
            </a:r>
            <a:r>
              <a:rPr lang="en"/>
              <a:t>is defined using </a:t>
            </a:r>
            <a:r>
              <a:rPr lang="en">
                <a:solidFill>
                  <a:srgbClr val="FF0000"/>
                </a:solidFill>
              </a:rPr>
              <a:t>“skip”</a:t>
            </a:r>
            <a:r>
              <a:rPr lang="en"/>
              <a:t> and </a:t>
            </a:r>
            <a:r>
              <a:rPr lang="en">
                <a:solidFill>
                  <a:srgbClr val="FF0000"/>
                </a:solidFill>
              </a:rPr>
              <a:t>“skipif”</a:t>
            </a:r>
            <a:r>
              <a:rPr lang="en"/>
              <a:t> decorators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@pytest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mark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skip(reason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"no way of currently testing this"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test_the_unknown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0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@pytest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mark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skipif(sys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version_info 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), reason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"requires python3.7 or higher"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test_function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0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Xfail</a:t>
            </a:r>
            <a:r>
              <a:rPr b="1" lang="en"/>
              <a:t> marker </a:t>
            </a:r>
            <a:r>
              <a:rPr lang="en"/>
              <a:t>is defined using </a:t>
            </a:r>
            <a:r>
              <a:rPr lang="en">
                <a:solidFill>
                  <a:srgbClr val="FF0000"/>
                </a:solidFill>
              </a:rPr>
              <a:t>“xfail”</a:t>
            </a:r>
            <a:r>
              <a:rPr lang="en"/>
              <a:t> decorator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@pytest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mark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xfail(sys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platform 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"win32"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, reason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"bug in a 3rd party library"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test_function</a:t>
            </a: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solidFill>
                <a:srgbClr val="3E43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0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2" name="Google Shape;392;gb30f81cd2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b30f81cd25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30f81cd25_0_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Skip and Xfail</a:t>
            </a:r>
            <a:endParaRPr/>
          </a:p>
        </p:txBody>
      </p:sp>
      <p:pic>
        <p:nvPicPr>
          <p:cNvPr id="399" name="Google Shape;399;gb30f81cd25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b30f81cd25_0_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Skip and Xfail marker </a:t>
            </a:r>
            <a:r>
              <a:rPr lang="en"/>
              <a:t>are used in </a:t>
            </a:r>
            <a:r>
              <a:rPr lang="en">
                <a:solidFill>
                  <a:srgbClr val="FF0000"/>
                </a:solidFill>
              </a:rPr>
              <a:t>our test scripts</a:t>
            </a:r>
            <a:r>
              <a:rPr lang="en"/>
              <a:t> in the following ways 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@pytest.mark.skip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reason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connection test is skipped as it's already included in output test"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@pytest.mark.skipif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(cv2.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__version__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'4.4.0'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reason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"Requires OpenCV version '4.4.0'"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@pytest.mark.xfail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strict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reason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test can pass or fail based on termination implementation"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@pytest.mark.xfail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(port_counter !=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reason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test cannot pass as port counter is wrong"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,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raises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RuntimeError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@pytest.mark.xfail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reason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test cannot succeed as no output socket is given"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gb30f81cd25_0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476825" y="282650"/>
            <a:ext cx="81186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800"/>
              <a:t>Agenda</a:t>
            </a:r>
            <a:endParaRPr sz="3800"/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/>
          <p:nvPr>
            <p:ph type="title"/>
          </p:nvPr>
        </p:nvSpPr>
        <p:spPr>
          <a:xfrm>
            <a:off x="476825" y="1123475"/>
            <a:ext cx="8118600" cy="23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SUT Overview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Pytest Overview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Assert Statements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Exceptions and Warnings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Fixtures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Skip and Xfail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Plugins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Hooks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Mock Property</a:t>
            </a:r>
            <a:endParaRPr sz="1700"/>
          </a:p>
        </p:txBody>
      </p:sp>
      <p:sp>
        <p:nvSpPr>
          <p:cNvPr id="78" name="Google Shape;7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Plugins</a:t>
            </a:r>
            <a:endParaRPr/>
          </a:p>
        </p:txBody>
      </p:sp>
      <p:pic>
        <p:nvPicPr>
          <p:cNvPr id="407" name="Google Shape;4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Plugins</a:t>
            </a:r>
            <a:endParaRPr/>
          </a:p>
        </p:txBody>
      </p:sp>
      <p:sp>
        <p:nvSpPr>
          <p:cNvPr id="414" name="Google Shape;41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xtend PyTest core functionalities. Ex. </a:t>
            </a:r>
            <a:r>
              <a:rPr b="1" lang="en"/>
              <a:t>pytest-cov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with other frameworks. Ex. </a:t>
            </a:r>
            <a:r>
              <a:rPr b="1" lang="en"/>
              <a:t>pytest-django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38d96b1d9_0_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Plugins</a:t>
            </a:r>
            <a:endParaRPr/>
          </a:p>
        </p:txBody>
      </p:sp>
      <p:sp>
        <p:nvSpPr>
          <p:cNvPr id="422" name="Google Shape;422;gb38d96b1d9_0_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can either: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their own plugin for their projects.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plugins through </a:t>
            </a:r>
            <a:r>
              <a:rPr b="1" lang="en"/>
              <a:t>PyPI</a:t>
            </a:r>
            <a:r>
              <a:rPr lang="en"/>
              <a:t>.</a:t>
            </a:r>
            <a:endParaRPr/>
          </a:p>
        </p:txBody>
      </p:sp>
      <p:sp>
        <p:nvSpPr>
          <p:cNvPr id="423" name="Google Shape;423;gb38d96b1d9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38d96b1d9_0_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Plugins</a:t>
            </a:r>
            <a:endParaRPr/>
          </a:p>
        </p:txBody>
      </p:sp>
      <p:sp>
        <p:nvSpPr>
          <p:cNvPr id="429" name="Google Shape;429;gb38d96b1d9_0_1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plugin contains one or multiple </a:t>
            </a:r>
            <a:r>
              <a:rPr lang="en">
                <a:solidFill>
                  <a:srgbClr val="FF0000"/>
                </a:solidFill>
              </a:rPr>
              <a:t>hook functions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</a:t>
            </a:r>
            <a:r>
              <a:rPr b="1" lang="en"/>
              <a:t>“testplan”</a:t>
            </a:r>
            <a:r>
              <a:rPr lang="en"/>
              <a:t> plugin: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Enumerates tests into a </a:t>
            </a:r>
            <a:r>
              <a:rPr b="1" lang="en"/>
              <a:t>csv</a:t>
            </a:r>
            <a:r>
              <a:rPr lang="en"/>
              <a:t> file with their </a:t>
            </a:r>
            <a:r>
              <a:rPr lang="en">
                <a:solidFill>
                  <a:srgbClr val="FF0000"/>
                </a:solidFill>
              </a:rPr>
              <a:t>descriptions</a:t>
            </a:r>
            <a:r>
              <a:rPr lang="en"/>
              <a:t> and </a:t>
            </a:r>
            <a:r>
              <a:rPr lang="en">
                <a:solidFill>
                  <a:srgbClr val="FF0000"/>
                </a:solidFill>
              </a:rPr>
              <a:t>types</a:t>
            </a:r>
            <a:r>
              <a:rPr lang="en"/>
              <a:t> without running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reports and documentations of tests.</a:t>
            </a:r>
            <a:endParaRPr/>
          </a:p>
        </p:txBody>
      </p:sp>
      <p:sp>
        <p:nvSpPr>
          <p:cNvPr id="430" name="Google Shape;430;gb38d96b1d9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38d96b1d9_0_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“testplan” plugin</a:t>
            </a:r>
            <a:endParaRPr/>
          </a:p>
        </p:txBody>
      </p:sp>
      <p:sp>
        <p:nvSpPr>
          <p:cNvPr id="436" name="Google Shape;436;gb38d96b1d9_0_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plugin can be used by specifying a csv file name while running the tests: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python -m pytest test_scripts/ --testplan=&lt;filename&gt;.csv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plugin uses two hook functions: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“Pytest_addoption”</a:t>
            </a:r>
            <a:r>
              <a:rPr lang="en"/>
              <a:t>: used to define the </a:t>
            </a:r>
            <a:r>
              <a:rPr lang="en">
                <a:solidFill>
                  <a:srgbClr val="FF0000"/>
                </a:solidFill>
              </a:rPr>
              <a:t>“--testplan"</a:t>
            </a:r>
            <a:r>
              <a:rPr lang="en"/>
              <a:t> parameter while running the tests.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“Pytest_collection_modifyitems”</a:t>
            </a:r>
            <a:r>
              <a:rPr lang="en"/>
              <a:t>: which is called on tests by pytest before they are run.</a:t>
            </a:r>
            <a:endParaRPr/>
          </a:p>
        </p:txBody>
      </p:sp>
      <p:sp>
        <p:nvSpPr>
          <p:cNvPr id="437" name="Google Shape;437;gb38d96b1d9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b38d96b1d9_0_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“testplan” plugin sample output</a:t>
            </a:r>
            <a:endParaRPr/>
          </a:p>
        </p:txBody>
      </p:sp>
      <p:sp>
        <p:nvSpPr>
          <p:cNvPr id="443" name="Google Shape;443;gb38d96b1d9_0_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4" name="Google Shape;444;gb38d96b1d9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25" y="831649"/>
            <a:ext cx="8618525" cy="29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b38d96b1d9_0_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Third-party Plugins</a:t>
            </a:r>
            <a:endParaRPr/>
          </a:p>
        </p:txBody>
      </p:sp>
      <p:sp>
        <p:nvSpPr>
          <p:cNvPr id="450" name="Google Shape;450;gb38d96b1d9_0_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Plugins can be installed using </a:t>
            </a:r>
            <a:r>
              <a:rPr lang="en">
                <a:solidFill>
                  <a:srgbClr val="FF0000"/>
                </a:solidFill>
              </a:rPr>
              <a:t>PyPI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pip install pytest-NAME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Plugins are automatically integrated.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require plugins in a </a:t>
            </a:r>
            <a:r>
              <a:rPr lang="en">
                <a:solidFill>
                  <a:srgbClr val="FF0000"/>
                </a:solidFill>
              </a:rPr>
              <a:t>test module</a:t>
            </a:r>
            <a:r>
              <a:rPr lang="en"/>
              <a:t> or a </a:t>
            </a:r>
            <a:r>
              <a:rPr lang="en">
                <a:solidFill>
                  <a:srgbClr val="FF0000"/>
                </a:solidFill>
              </a:rPr>
              <a:t>conftest</a:t>
            </a:r>
            <a:r>
              <a:rPr lang="en"/>
              <a:t> file through </a:t>
            </a:r>
            <a:r>
              <a:rPr b="1" lang="en"/>
              <a:t>pytest_plugins </a:t>
            </a:r>
            <a:r>
              <a:rPr lang="en"/>
              <a:t>variable: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pytest_plugins = ("myapp.myplugin",)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b38d96b1d9_0_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38d96b1d9_0_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“pytest-html” plugin</a:t>
            </a:r>
            <a:endParaRPr/>
          </a:p>
        </p:txBody>
      </p:sp>
      <p:sp>
        <p:nvSpPr>
          <p:cNvPr id="457" name="Google Shape;457;gb38d96b1d9_0_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eports the test results into an </a:t>
            </a:r>
            <a:r>
              <a:rPr lang="en">
                <a:solidFill>
                  <a:srgbClr val="FF0000"/>
                </a:solidFill>
              </a:rPr>
              <a:t>html</a:t>
            </a:r>
            <a:r>
              <a:rPr lang="en"/>
              <a:t> report.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for documentation of the test process and its progress.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Pip install pytest-html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python -m pytest test_scripts/ --html=&lt;filename&gt;.html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gb38d96b1d9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38d96b1d9_0_61"/>
          <p:cNvSpPr txBox="1"/>
          <p:nvPr>
            <p:ph idx="1" type="body"/>
          </p:nvPr>
        </p:nvSpPr>
        <p:spPr>
          <a:xfrm>
            <a:off x="381000" y="4230575"/>
            <a:ext cx="84159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“pytest-html” plugin sample output</a:t>
            </a:r>
            <a:endParaRPr/>
          </a:p>
        </p:txBody>
      </p:sp>
      <p:sp>
        <p:nvSpPr>
          <p:cNvPr id="464" name="Google Shape;464;gb38d96b1d9_0_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5" name="Google Shape;465;gb38d96b1d9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8575196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Hooks</a:t>
            </a:r>
            <a:endParaRPr/>
          </a:p>
        </p:txBody>
      </p:sp>
      <p:pic>
        <p:nvPicPr>
          <p:cNvPr id="471" name="Google Shape;4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SUT Overview</a:t>
            </a:r>
            <a:endParaRPr/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Hooks</a:t>
            </a:r>
            <a:endParaRPr/>
          </a:p>
        </p:txBody>
      </p:sp>
      <p:sp>
        <p:nvSpPr>
          <p:cNvPr id="478" name="Google Shape;478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Pytest</a:t>
            </a:r>
            <a:r>
              <a:rPr lang="en">
                <a:solidFill>
                  <a:srgbClr val="FF0000"/>
                </a:solidFill>
              </a:rPr>
              <a:t> test suite</a:t>
            </a:r>
            <a:r>
              <a:rPr lang="en"/>
              <a:t> reports all test results, whether it is a </a:t>
            </a:r>
            <a:r>
              <a:rPr lang="en">
                <a:solidFill>
                  <a:srgbClr val="FF0000"/>
                </a:solidFill>
              </a:rPr>
              <a:t>pass</a:t>
            </a:r>
            <a:r>
              <a:rPr lang="en"/>
              <a:t> or a </a:t>
            </a:r>
            <a:r>
              <a:rPr lang="en">
                <a:solidFill>
                  <a:srgbClr val="FF0000"/>
                </a:solidFill>
              </a:rPr>
              <a:t>failure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Pytest</a:t>
            </a:r>
            <a:r>
              <a:rPr lang="en"/>
              <a:t> provides </a:t>
            </a:r>
            <a:r>
              <a:rPr lang="en">
                <a:solidFill>
                  <a:srgbClr val="FF0000"/>
                </a:solidFill>
              </a:rPr>
              <a:t>hook</a:t>
            </a:r>
            <a:r>
              <a:rPr lang="en"/>
              <a:t> functions that can be used to organize tests execution.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More importantly, it can be used to </a:t>
            </a:r>
            <a:r>
              <a:rPr lang="en">
                <a:solidFill>
                  <a:srgbClr val="FF0000"/>
                </a:solidFill>
              </a:rPr>
              <a:t>dump</a:t>
            </a:r>
            <a:r>
              <a:rPr lang="en"/>
              <a:t> all test failures into </a:t>
            </a:r>
            <a:r>
              <a:rPr lang="en">
                <a:solidFill>
                  <a:srgbClr val="FF0000"/>
                </a:solidFill>
              </a:rPr>
              <a:t>failures.txt</a:t>
            </a:r>
            <a:r>
              <a:rPr lang="en"/>
              <a:t> file, which can be much easier to search through.</a:t>
            </a:r>
            <a:endParaRPr/>
          </a:p>
        </p:txBody>
      </p:sp>
      <p:pic>
        <p:nvPicPr>
          <p:cNvPr id="479" name="Google Shape;4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aaad0f7dd7_0_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Hooks</a:t>
            </a:r>
            <a:endParaRPr/>
          </a:p>
        </p:txBody>
      </p:sp>
      <p:sp>
        <p:nvSpPr>
          <p:cNvPr id="486" name="Google Shape;486;gaaad0f7dd7_0_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Hook functions</a:t>
            </a:r>
            <a:r>
              <a:rPr lang="en"/>
              <a:t> are defined in pytest </a:t>
            </a:r>
            <a:r>
              <a:rPr lang="en">
                <a:solidFill>
                  <a:srgbClr val="FF0000"/>
                </a:solidFill>
              </a:rPr>
              <a:t>configuration</a:t>
            </a:r>
            <a:r>
              <a:rPr lang="en"/>
              <a:t> file, which is named </a:t>
            </a:r>
            <a:r>
              <a:rPr lang="en">
                <a:solidFill>
                  <a:srgbClr val="FF0000"/>
                </a:solidFill>
              </a:rPr>
              <a:t>conftest.py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Mainly, </a:t>
            </a:r>
            <a:r>
              <a:rPr lang="en">
                <a:solidFill>
                  <a:srgbClr val="FF0000"/>
                </a:solidFill>
              </a:rPr>
              <a:t>@pytest.hookimpl() </a:t>
            </a:r>
            <a:r>
              <a:rPr lang="en">
                <a:solidFill>
                  <a:srgbClr val="000000"/>
                </a:solidFill>
              </a:rPr>
              <a:t>decorator</a:t>
            </a:r>
            <a:r>
              <a:rPr lang="en"/>
              <a:t> is used as follows 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@pytest.hookimpl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pytest_sessionstart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Session):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@pytest.hookimpl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hookwrapper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pytest_runtest_makereport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Item,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CallInfo):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7" name="Google Shape;487;gaaad0f7dd7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gaaad0f7dd7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Mock Property</a:t>
            </a:r>
            <a:endParaRPr/>
          </a:p>
        </p:txBody>
      </p:sp>
      <p:pic>
        <p:nvPicPr>
          <p:cNvPr id="494" name="Google Shape;4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Mock Property</a:t>
            </a:r>
            <a:endParaRPr/>
          </a:p>
        </p:txBody>
      </p:sp>
      <p:sp>
        <p:nvSpPr>
          <p:cNvPr id="501" name="Google Shape;501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</a:t>
            </a:r>
            <a:r>
              <a:rPr b="1" lang="en"/>
              <a:t>Python</a:t>
            </a:r>
            <a:r>
              <a:rPr lang="en"/>
              <a:t>, an </a:t>
            </a:r>
            <a:r>
              <a:rPr lang="en">
                <a:solidFill>
                  <a:srgbClr val="FF0000"/>
                </a:solidFill>
              </a:rPr>
              <a:t>API function</a:t>
            </a:r>
            <a:r>
              <a:rPr lang="en"/>
              <a:t> call can </a:t>
            </a:r>
            <a:r>
              <a:rPr lang="en">
                <a:solidFill>
                  <a:srgbClr val="FF0000"/>
                </a:solidFill>
              </a:rPr>
              <a:t>1,000</a:t>
            </a:r>
            <a:r>
              <a:rPr lang="en"/>
              <a:t> seconds to run.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Consequently, testing an </a:t>
            </a:r>
            <a:r>
              <a:rPr lang="en">
                <a:solidFill>
                  <a:srgbClr val="FF0000"/>
                </a:solidFill>
              </a:rPr>
              <a:t>interface (or wrapper)</a:t>
            </a:r>
            <a:r>
              <a:rPr lang="en"/>
              <a:t> that calls an </a:t>
            </a:r>
            <a:r>
              <a:rPr lang="en">
                <a:solidFill>
                  <a:srgbClr val="FF0000"/>
                </a:solidFill>
              </a:rPr>
              <a:t>API function</a:t>
            </a:r>
            <a:r>
              <a:rPr lang="en"/>
              <a:t> consumes a lot of time to perform a simple test.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This is the main use of the </a:t>
            </a:r>
            <a:r>
              <a:rPr lang="en">
                <a:solidFill>
                  <a:srgbClr val="FF0000"/>
                </a:solidFill>
              </a:rPr>
              <a:t>mocks</a:t>
            </a:r>
            <a:r>
              <a:rPr lang="en"/>
              <a:t> in </a:t>
            </a:r>
            <a:r>
              <a:rPr b="1" lang="en"/>
              <a:t>Pytest</a:t>
            </a:r>
            <a:r>
              <a:rPr lang="en"/>
              <a:t>, which allow the tester to set a fixed return of the API calls.</a:t>
            </a:r>
            <a:endParaRPr/>
          </a:p>
        </p:txBody>
      </p:sp>
      <p:pic>
        <p:nvPicPr>
          <p:cNvPr id="502" name="Google Shape;5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aaad0f7dd7_0_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Mock Property</a:t>
            </a:r>
            <a:endParaRPr/>
          </a:p>
        </p:txBody>
      </p:sp>
      <p:sp>
        <p:nvSpPr>
          <p:cNvPr id="509" name="Google Shape;509;gaaad0f7dd7_0_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define </a:t>
            </a:r>
            <a:r>
              <a:rPr lang="en">
                <a:solidFill>
                  <a:srgbClr val="FF0000"/>
                </a:solidFill>
              </a:rPr>
              <a:t>mock</a:t>
            </a:r>
            <a:r>
              <a:rPr lang="en">
                <a:solidFill>
                  <a:srgbClr val="FF0000"/>
                </a:solidFill>
              </a:rPr>
              <a:t>s</a:t>
            </a:r>
            <a:r>
              <a:rPr lang="en"/>
              <a:t> for </a:t>
            </a:r>
            <a:r>
              <a:rPr b="1" lang="en"/>
              <a:t>Pytest</a:t>
            </a:r>
            <a:r>
              <a:rPr lang="en"/>
              <a:t> by using</a:t>
            </a:r>
            <a:r>
              <a:rPr lang="en">
                <a:solidFill>
                  <a:srgbClr val="FF0000"/>
                </a:solidFill>
              </a:rPr>
              <a:t> @mock.patch()</a:t>
            </a:r>
            <a:r>
              <a:rPr lang="en"/>
              <a:t> python decorator.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following </a:t>
            </a:r>
            <a:r>
              <a:rPr lang="en">
                <a:solidFill>
                  <a:srgbClr val="FF0000"/>
                </a:solidFill>
              </a:rPr>
              <a:t>code snippet</a:t>
            </a:r>
            <a:r>
              <a:rPr lang="en"/>
              <a:t> shows how </a:t>
            </a:r>
            <a:r>
              <a:rPr b="1" lang="en"/>
              <a:t>mocks</a:t>
            </a:r>
            <a:r>
              <a:rPr lang="en"/>
              <a:t> are integrated to out scripts 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@mock.patch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"back_machine.ostu_node.cv2.threshold"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,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autospec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test_otsu_threshold_fail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,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mock_threshold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#set the mock side effects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mock_threshold.side_effect = [[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.binary1], [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.binary2]]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10" name="Google Shape;510;gaaad0f7dd7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aaad0f7dd7_0_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314a9825a_0_214"/>
          <p:cNvSpPr txBox="1"/>
          <p:nvPr>
            <p:ph type="title"/>
          </p:nvPr>
        </p:nvSpPr>
        <p:spPr>
          <a:xfrm>
            <a:off x="3053550" y="2265150"/>
            <a:ext cx="30369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200"/>
              <a:t>Thanks!</a:t>
            </a:r>
            <a:endParaRPr sz="5200"/>
          </a:p>
        </p:txBody>
      </p:sp>
      <p:pic>
        <p:nvPicPr>
          <p:cNvPr id="517" name="Google Shape;517;gb314a9825a_0_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gb314a9825a_0_2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SUT Overview</a:t>
            </a:r>
            <a:endParaRPr/>
          </a:p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solidFill>
                  <a:srgbClr val="000000"/>
                </a:solidFill>
              </a:rPr>
              <a:t>Distributed system</a:t>
            </a:r>
            <a:r>
              <a:rPr lang="en"/>
              <a:t> that produces </a:t>
            </a:r>
            <a:r>
              <a:rPr lang="en">
                <a:solidFill>
                  <a:srgbClr val="FF0000"/>
                </a:solidFill>
              </a:rPr>
              <a:t>contours</a:t>
            </a:r>
            <a:r>
              <a:rPr lang="en"/>
              <a:t> for a video on </a:t>
            </a:r>
            <a:r>
              <a:rPr lang="en">
                <a:solidFill>
                  <a:srgbClr val="FF0000"/>
                </a:solidFill>
              </a:rPr>
              <a:t>frame</a:t>
            </a:r>
            <a:r>
              <a:rPr lang="en"/>
              <a:t> level.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Frames are read from </a:t>
            </a:r>
            <a:r>
              <a:rPr b="1" lang="en"/>
              <a:t>producers</a:t>
            </a:r>
            <a:r>
              <a:rPr lang="en"/>
              <a:t> and are passed to </a:t>
            </a:r>
            <a:r>
              <a:rPr b="1" lang="en"/>
              <a:t>consumers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Consumers</a:t>
            </a:r>
            <a:r>
              <a:rPr lang="en"/>
              <a:t> apply </a:t>
            </a:r>
            <a:r>
              <a:rPr lang="en">
                <a:solidFill>
                  <a:srgbClr val="FF0000"/>
                </a:solidFill>
              </a:rPr>
              <a:t>OTSU</a:t>
            </a:r>
            <a:r>
              <a:rPr lang="en"/>
              <a:t> threshold on frames and send them to </a:t>
            </a:r>
            <a:r>
              <a:rPr b="1" lang="en"/>
              <a:t>collectors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Consumers</a:t>
            </a:r>
            <a:r>
              <a:rPr lang="en"/>
              <a:t> </a:t>
            </a:r>
            <a:r>
              <a:rPr lang="en"/>
              <a:t>receive</a:t>
            </a:r>
            <a:r>
              <a:rPr lang="en"/>
              <a:t> binarized frames from </a:t>
            </a:r>
            <a:r>
              <a:rPr b="1" lang="en"/>
              <a:t>collectors</a:t>
            </a:r>
            <a:r>
              <a:rPr lang="en"/>
              <a:t> and calculate </a:t>
            </a:r>
            <a:r>
              <a:rPr lang="en">
                <a:solidFill>
                  <a:srgbClr val="FF0000"/>
                </a:solidFill>
              </a:rPr>
              <a:t>contours</a:t>
            </a:r>
            <a:r>
              <a:rPr lang="en"/>
              <a:t> for each frame.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Contours</a:t>
            </a:r>
            <a:r>
              <a:rPr lang="en"/>
              <a:t> are send to </a:t>
            </a:r>
            <a:r>
              <a:rPr lang="en"/>
              <a:t>the </a:t>
            </a:r>
            <a:r>
              <a:rPr lang="en">
                <a:solidFill>
                  <a:srgbClr val="FF0000"/>
                </a:solidFill>
              </a:rPr>
              <a:t>final collector</a:t>
            </a:r>
            <a:r>
              <a:rPr lang="en"/>
              <a:t> to be written in the output file.</a:t>
            </a:r>
            <a:endParaRPr/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Pytest Overview</a:t>
            </a:r>
            <a:endParaRPr/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30f81cd25_0_5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Pytest Overview</a:t>
            </a:r>
            <a:endParaRPr/>
          </a:p>
        </p:txBody>
      </p:sp>
      <p:sp>
        <p:nvSpPr>
          <p:cNvPr id="106" name="Google Shape;106;gb30f81cd25_0_5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Pytest </a:t>
            </a:r>
            <a:r>
              <a:rPr lang="en"/>
              <a:t>is a python </a:t>
            </a:r>
            <a:r>
              <a:rPr lang="en">
                <a:solidFill>
                  <a:srgbClr val="FF0000"/>
                </a:solidFill>
              </a:rPr>
              <a:t>unit testing</a:t>
            </a:r>
            <a:r>
              <a:rPr lang="en"/>
              <a:t> framework that 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makes it easy to write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small tests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, yet scales to support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complex functional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 testing for applications and libraries.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A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command line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-based tool that can run huge number of tests and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report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 the test output using a set of different features.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</a:rPr>
              <a:t>Pytest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 has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plugins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 for different python development environments.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07" name="Google Shape;107;gb30f81cd25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b30f81cd25_0_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Pytest Installation</a:t>
            </a:r>
            <a:endParaRPr/>
          </a:p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1 - To install </a:t>
            </a:r>
            <a:r>
              <a:rPr b="1" lang="en"/>
              <a:t>pytest</a:t>
            </a:r>
            <a:r>
              <a:rPr lang="en"/>
              <a:t> on your system you need to meet the following </a:t>
            </a:r>
            <a:r>
              <a:rPr lang="en">
                <a:solidFill>
                  <a:srgbClr val="FF0000"/>
                </a:solidFill>
              </a:rPr>
              <a:t>dependencies</a:t>
            </a:r>
            <a:r>
              <a:rPr lang="en"/>
              <a:t> </a:t>
            </a:r>
            <a:r>
              <a:rPr lang="en"/>
              <a:t>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Python version:</a:t>
            </a:r>
            <a:r>
              <a:rPr lang="en"/>
              <a:t> 3.6, 3.7, 3.8, 3.9, PyPy3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Platform:</a:t>
            </a:r>
            <a:r>
              <a:rPr lang="en"/>
              <a:t> Linux and Windows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2 - Install </a:t>
            </a:r>
            <a:r>
              <a:rPr b="1" lang="en"/>
              <a:t>pytest</a:t>
            </a:r>
            <a:r>
              <a:rPr lang="en"/>
              <a:t> using the following command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b="1" lang="en"/>
              <a:t>pip install pytest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3 - Test installation and check </a:t>
            </a:r>
            <a:r>
              <a:rPr lang="en"/>
              <a:t>the </a:t>
            </a:r>
            <a:r>
              <a:rPr lang="en">
                <a:solidFill>
                  <a:srgbClr val="FF0000"/>
                </a:solidFill>
              </a:rPr>
              <a:t>current</a:t>
            </a:r>
            <a:r>
              <a:rPr lang="en">
                <a:solidFill>
                  <a:srgbClr val="FF0000"/>
                </a:solidFill>
              </a:rPr>
              <a:t> installed version</a:t>
            </a:r>
            <a:r>
              <a:rPr lang="en"/>
              <a:t> by running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	pytest --version</a:t>
            </a:r>
            <a:endParaRPr b="1"/>
          </a:p>
        </p:txBody>
      </p:sp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Assert Statements</a:t>
            </a:r>
            <a:endParaRPr/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075" y="76200"/>
            <a:ext cx="921725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