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34"/>
  </p:notesMasterIdLst>
  <p:sldIdLst>
    <p:sldId id="322" r:id="rId4"/>
    <p:sldId id="321" r:id="rId5"/>
    <p:sldId id="274" r:id="rId6"/>
    <p:sldId id="323" r:id="rId7"/>
    <p:sldId id="324" r:id="rId8"/>
    <p:sldId id="325" r:id="rId9"/>
    <p:sldId id="326" r:id="rId10"/>
    <p:sldId id="327" r:id="rId11"/>
    <p:sldId id="328" r:id="rId12"/>
    <p:sldId id="329" r:id="rId13"/>
    <p:sldId id="330" r:id="rId14"/>
    <p:sldId id="335" r:id="rId15"/>
    <p:sldId id="331" r:id="rId16"/>
    <p:sldId id="332" r:id="rId17"/>
    <p:sldId id="278" r:id="rId18"/>
    <p:sldId id="336" r:id="rId19"/>
    <p:sldId id="333" r:id="rId20"/>
    <p:sldId id="334" r:id="rId21"/>
    <p:sldId id="337" r:id="rId22"/>
    <p:sldId id="338" r:id="rId23"/>
    <p:sldId id="339" r:id="rId24"/>
    <p:sldId id="340" r:id="rId25"/>
    <p:sldId id="342" r:id="rId26"/>
    <p:sldId id="341" r:id="rId27"/>
    <p:sldId id="343" r:id="rId28"/>
    <p:sldId id="344" r:id="rId29"/>
    <p:sldId id="345" r:id="rId30"/>
    <p:sldId id="346" r:id="rId31"/>
    <p:sldId id="277" r:id="rId32"/>
    <p:sldId id="34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91" autoAdjust="0"/>
    <p:restoredTop sz="94660"/>
  </p:normalViewPr>
  <p:slideViewPr>
    <p:cSldViewPr snapToGrid="0" showGuides="1">
      <p:cViewPr varScale="1">
        <p:scale>
          <a:sx n="71" d="100"/>
          <a:sy n="71" d="100"/>
        </p:scale>
        <p:origin x="540" y="78"/>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74DD0-C749-470F-B0D7-7ABCDF5C46D0}" type="doc">
      <dgm:prSet loTypeId="urn:microsoft.com/office/officeart/2005/8/layout/hList7" loCatId="list" qsTypeId="urn:microsoft.com/office/officeart/2005/8/quickstyle/simple1" qsCatId="simple" csTypeId="urn:microsoft.com/office/officeart/2005/8/colors/accent1_2" csCatId="accent1" phldr="1"/>
      <dgm:spPr/>
    </dgm:pt>
    <dgm:pt modelId="{1D2BC2CC-55C3-42AD-922C-3E0C046A9C5A}">
      <dgm:prSet phldrT="[Text]"/>
      <dgm:spPr/>
      <dgm:t>
        <a:bodyPr/>
        <a:lstStyle/>
        <a:p>
          <a:r>
            <a:rPr lang="en-US"/>
            <a:t>Front end</a:t>
          </a:r>
        </a:p>
      </dgm:t>
    </dgm:pt>
    <dgm:pt modelId="{FB5E5D9D-8AFD-4C32-9356-E8B0826D8079}" type="parTrans" cxnId="{CF00C669-AA84-429C-B8D9-8AE15A501F92}">
      <dgm:prSet/>
      <dgm:spPr/>
      <dgm:t>
        <a:bodyPr/>
        <a:lstStyle/>
        <a:p>
          <a:endParaRPr lang="en-US"/>
        </a:p>
      </dgm:t>
    </dgm:pt>
    <dgm:pt modelId="{C8B05507-1836-4FE2-90DB-71DB71179009}" type="sibTrans" cxnId="{CF00C669-AA84-429C-B8D9-8AE15A501F92}">
      <dgm:prSet/>
      <dgm:spPr/>
      <dgm:t>
        <a:bodyPr/>
        <a:lstStyle/>
        <a:p>
          <a:endParaRPr lang="en-US"/>
        </a:p>
      </dgm:t>
    </dgm:pt>
    <dgm:pt modelId="{20BDA923-C026-4DD1-8FFF-E212F98F426F}">
      <dgm:prSet phldrT="[Text]"/>
      <dgm:spPr/>
      <dgm:t>
        <a:bodyPr/>
        <a:lstStyle/>
        <a:p>
          <a:r>
            <a:rPr lang="en-US"/>
            <a:t>Fullstack</a:t>
          </a:r>
        </a:p>
      </dgm:t>
    </dgm:pt>
    <dgm:pt modelId="{D5ACF541-88FD-4414-A139-3FF81FFE99B5}" type="parTrans" cxnId="{9C2FC923-FBDB-4E40-8EAA-D0261C47665B}">
      <dgm:prSet/>
      <dgm:spPr/>
      <dgm:t>
        <a:bodyPr/>
        <a:lstStyle/>
        <a:p>
          <a:endParaRPr lang="en-US"/>
        </a:p>
      </dgm:t>
    </dgm:pt>
    <dgm:pt modelId="{CDD796EC-F930-44F1-9FF7-F188D6F13F8B}" type="sibTrans" cxnId="{9C2FC923-FBDB-4E40-8EAA-D0261C47665B}">
      <dgm:prSet/>
      <dgm:spPr/>
      <dgm:t>
        <a:bodyPr/>
        <a:lstStyle/>
        <a:p>
          <a:endParaRPr lang="en-US"/>
        </a:p>
      </dgm:t>
    </dgm:pt>
    <dgm:pt modelId="{6F5D53D5-2B94-4706-82D9-B2487FCCEE35}">
      <dgm:prSet phldrT="[Text]"/>
      <dgm:spPr/>
      <dgm:t>
        <a:bodyPr/>
        <a:lstStyle/>
        <a:p>
          <a:r>
            <a:rPr lang="en-US"/>
            <a:t>Back end</a:t>
          </a:r>
        </a:p>
      </dgm:t>
    </dgm:pt>
    <dgm:pt modelId="{B976BFF2-E3C6-462F-A603-37F97194276E}" type="parTrans" cxnId="{ED8812E2-1EFB-49B6-8831-3BA892082B18}">
      <dgm:prSet/>
      <dgm:spPr/>
      <dgm:t>
        <a:bodyPr/>
        <a:lstStyle/>
        <a:p>
          <a:endParaRPr lang="en-US"/>
        </a:p>
      </dgm:t>
    </dgm:pt>
    <dgm:pt modelId="{41D4B5FF-FF91-4020-A261-585638503AED}" type="sibTrans" cxnId="{ED8812E2-1EFB-49B6-8831-3BA892082B18}">
      <dgm:prSet/>
      <dgm:spPr/>
      <dgm:t>
        <a:bodyPr/>
        <a:lstStyle/>
        <a:p>
          <a:endParaRPr lang="en-US"/>
        </a:p>
      </dgm:t>
    </dgm:pt>
    <dgm:pt modelId="{C1C4C29C-DC2D-41B3-94BD-82AAE391A12A}" type="pres">
      <dgm:prSet presAssocID="{92D74DD0-C749-470F-B0D7-7ABCDF5C46D0}" presName="Name0" presStyleCnt="0">
        <dgm:presLayoutVars>
          <dgm:dir/>
          <dgm:resizeHandles val="exact"/>
        </dgm:presLayoutVars>
      </dgm:prSet>
      <dgm:spPr/>
    </dgm:pt>
    <dgm:pt modelId="{76DAF249-F1A6-4FB6-B8C2-55E535A40295}" type="pres">
      <dgm:prSet presAssocID="{92D74DD0-C749-470F-B0D7-7ABCDF5C46D0}" presName="fgShape" presStyleLbl="fgShp" presStyleIdx="0" presStyleCnt="1"/>
      <dgm:spPr/>
    </dgm:pt>
    <dgm:pt modelId="{4D326B71-C4EC-4352-898D-EA4F9B3A7D94}" type="pres">
      <dgm:prSet presAssocID="{92D74DD0-C749-470F-B0D7-7ABCDF5C46D0}" presName="linComp" presStyleCnt="0"/>
      <dgm:spPr/>
    </dgm:pt>
    <dgm:pt modelId="{4580CE12-3855-470F-B87A-FD4DA7D1089E}" type="pres">
      <dgm:prSet presAssocID="{1D2BC2CC-55C3-42AD-922C-3E0C046A9C5A}" presName="compNode" presStyleCnt="0"/>
      <dgm:spPr/>
    </dgm:pt>
    <dgm:pt modelId="{CBE0B043-14A9-4A76-90D9-B8C12EA8874D}" type="pres">
      <dgm:prSet presAssocID="{1D2BC2CC-55C3-42AD-922C-3E0C046A9C5A}" presName="bkgdShape" presStyleLbl="node1" presStyleIdx="0" presStyleCnt="3"/>
      <dgm:spPr/>
    </dgm:pt>
    <dgm:pt modelId="{77F53BE5-73B4-46BF-BDA9-5F4FA1A6D4A6}" type="pres">
      <dgm:prSet presAssocID="{1D2BC2CC-55C3-42AD-922C-3E0C046A9C5A}" presName="nodeTx" presStyleLbl="node1" presStyleIdx="0" presStyleCnt="3">
        <dgm:presLayoutVars>
          <dgm:bulletEnabled val="1"/>
        </dgm:presLayoutVars>
      </dgm:prSet>
      <dgm:spPr/>
    </dgm:pt>
    <dgm:pt modelId="{9DF02E89-A135-490E-96E0-14BF0BCB6FA2}" type="pres">
      <dgm:prSet presAssocID="{1D2BC2CC-55C3-42AD-922C-3E0C046A9C5A}" presName="invisiNode" presStyleLbl="node1" presStyleIdx="0" presStyleCnt="3"/>
      <dgm:spPr/>
    </dgm:pt>
    <dgm:pt modelId="{6D7B494E-30AF-4FDB-B4AF-379CEA7980A8}" type="pres">
      <dgm:prSet presAssocID="{1D2BC2CC-55C3-42AD-922C-3E0C046A9C5A}"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CF3BB46-708F-4E03-8A4A-D4D290D16128}" type="pres">
      <dgm:prSet presAssocID="{C8B05507-1836-4FE2-90DB-71DB71179009}" presName="sibTrans" presStyleLbl="sibTrans2D1" presStyleIdx="0" presStyleCnt="0"/>
      <dgm:spPr/>
    </dgm:pt>
    <dgm:pt modelId="{6E0A4173-6EBE-4055-8AFC-E97ABCB52FC2}" type="pres">
      <dgm:prSet presAssocID="{20BDA923-C026-4DD1-8FFF-E212F98F426F}" presName="compNode" presStyleCnt="0"/>
      <dgm:spPr/>
    </dgm:pt>
    <dgm:pt modelId="{0B32717B-522A-46CD-AE2C-96CC8FD4938B}" type="pres">
      <dgm:prSet presAssocID="{20BDA923-C026-4DD1-8FFF-E212F98F426F}" presName="bkgdShape" presStyleLbl="node1" presStyleIdx="1" presStyleCnt="3" custLinFactNeighborX="525" custLinFactNeighborY="-259"/>
      <dgm:spPr/>
    </dgm:pt>
    <dgm:pt modelId="{F4592BF4-7514-4107-919B-CF4BBA8661B2}" type="pres">
      <dgm:prSet presAssocID="{20BDA923-C026-4DD1-8FFF-E212F98F426F}" presName="nodeTx" presStyleLbl="node1" presStyleIdx="1" presStyleCnt="3">
        <dgm:presLayoutVars>
          <dgm:bulletEnabled val="1"/>
        </dgm:presLayoutVars>
      </dgm:prSet>
      <dgm:spPr/>
    </dgm:pt>
    <dgm:pt modelId="{181CB95D-5CE4-4F52-B985-DDEAE86D28E8}" type="pres">
      <dgm:prSet presAssocID="{20BDA923-C026-4DD1-8FFF-E212F98F426F}" presName="invisiNode" presStyleLbl="node1" presStyleIdx="1" presStyleCnt="3"/>
      <dgm:spPr/>
    </dgm:pt>
    <dgm:pt modelId="{43710B0B-D127-4C06-99B1-B190E04346C5}" type="pres">
      <dgm:prSet presAssocID="{20BDA923-C026-4DD1-8FFF-E212F98F426F}"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757D378-B86B-432B-B91D-B22EF5BA5349}" type="pres">
      <dgm:prSet presAssocID="{CDD796EC-F930-44F1-9FF7-F188D6F13F8B}" presName="sibTrans" presStyleLbl="sibTrans2D1" presStyleIdx="0" presStyleCnt="0"/>
      <dgm:spPr/>
    </dgm:pt>
    <dgm:pt modelId="{A39E035E-A774-4186-B9BA-DCADD26244CC}" type="pres">
      <dgm:prSet presAssocID="{6F5D53D5-2B94-4706-82D9-B2487FCCEE35}" presName="compNode" presStyleCnt="0"/>
      <dgm:spPr/>
    </dgm:pt>
    <dgm:pt modelId="{324A650C-7DFD-4CE7-B499-151AFC2F596D}" type="pres">
      <dgm:prSet presAssocID="{6F5D53D5-2B94-4706-82D9-B2487FCCEE35}" presName="bkgdShape" presStyleLbl="node1" presStyleIdx="2" presStyleCnt="3" custLinFactNeighborY="259"/>
      <dgm:spPr/>
    </dgm:pt>
    <dgm:pt modelId="{58739442-71BB-485F-9A4C-9222D6ADD9D1}" type="pres">
      <dgm:prSet presAssocID="{6F5D53D5-2B94-4706-82D9-B2487FCCEE35}" presName="nodeTx" presStyleLbl="node1" presStyleIdx="2" presStyleCnt="3">
        <dgm:presLayoutVars>
          <dgm:bulletEnabled val="1"/>
        </dgm:presLayoutVars>
      </dgm:prSet>
      <dgm:spPr/>
    </dgm:pt>
    <dgm:pt modelId="{F5192065-0162-429B-90F3-6094A1957FD0}" type="pres">
      <dgm:prSet presAssocID="{6F5D53D5-2B94-4706-82D9-B2487FCCEE35}" presName="invisiNode" presStyleLbl="node1" presStyleIdx="2" presStyleCnt="3"/>
      <dgm:spPr/>
    </dgm:pt>
    <dgm:pt modelId="{9F4389EC-2552-4DF3-89FE-4C4CF350869C}" type="pres">
      <dgm:prSet presAssocID="{6F5D53D5-2B94-4706-82D9-B2487FCCEE35}"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9C2FC923-FBDB-4E40-8EAA-D0261C47665B}" srcId="{92D74DD0-C749-470F-B0D7-7ABCDF5C46D0}" destId="{20BDA923-C026-4DD1-8FFF-E212F98F426F}" srcOrd="1" destOrd="0" parTransId="{D5ACF541-88FD-4414-A139-3FF81FFE99B5}" sibTransId="{CDD796EC-F930-44F1-9FF7-F188D6F13F8B}"/>
    <dgm:cxn modelId="{D64EB23D-50B3-46A2-9867-D17F8F64F450}" type="presOf" srcId="{1D2BC2CC-55C3-42AD-922C-3E0C046A9C5A}" destId="{77F53BE5-73B4-46BF-BDA9-5F4FA1A6D4A6}" srcOrd="1" destOrd="0" presId="urn:microsoft.com/office/officeart/2005/8/layout/hList7"/>
    <dgm:cxn modelId="{C7C3465C-8A94-4281-AFF9-B30D922E3911}" type="presOf" srcId="{C8B05507-1836-4FE2-90DB-71DB71179009}" destId="{ACF3BB46-708F-4E03-8A4A-D4D290D16128}" srcOrd="0" destOrd="0" presId="urn:microsoft.com/office/officeart/2005/8/layout/hList7"/>
    <dgm:cxn modelId="{CF00C669-AA84-429C-B8D9-8AE15A501F92}" srcId="{92D74DD0-C749-470F-B0D7-7ABCDF5C46D0}" destId="{1D2BC2CC-55C3-42AD-922C-3E0C046A9C5A}" srcOrd="0" destOrd="0" parTransId="{FB5E5D9D-8AFD-4C32-9356-E8B0826D8079}" sibTransId="{C8B05507-1836-4FE2-90DB-71DB71179009}"/>
    <dgm:cxn modelId="{F1A87059-7EAF-4FCB-8E81-B74A7CDF4A65}" type="presOf" srcId="{92D74DD0-C749-470F-B0D7-7ABCDF5C46D0}" destId="{C1C4C29C-DC2D-41B3-94BD-82AAE391A12A}" srcOrd="0" destOrd="0" presId="urn:microsoft.com/office/officeart/2005/8/layout/hList7"/>
    <dgm:cxn modelId="{525C107F-19E6-4653-A15F-5BDFE949A39C}" type="presOf" srcId="{6F5D53D5-2B94-4706-82D9-B2487FCCEE35}" destId="{324A650C-7DFD-4CE7-B499-151AFC2F596D}" srcOrd="0" destOrd="0" presId="urn:microsoft.com/office/officeart/2005/8/layout/hList7"/>
    <dgm:cxn modelId="{CAC7E7B6-47FE-492A-A993-9FDBB820E7F9}" type="presOf" srcId="{CDD796EC-F930-44F1-9FF7-F188D6F13F8B}" destId="{9757D378-B86B-432B-B91D-B22EF5BA5349}" srcOrd="0" destOrd="0" presId="urn:microsoft.com/office/officeart/2005/8/layout/hList7"/>
    <dgm:cxn modelId="{13FC8CBA-799A-444A-8CE5-C16D53B62737}" type="presOf" srcId="{20BDA923-C026-4DD1-8FFF-E212F98F426F}" destId="{0B32717B-522A-46CD-AE2C-96CC8FD4938B}" srcOrd="0" destOrd="0" presId="urn:microsoft.com/office/officeart/2005/8/layout/hList7"/>
    <dgm:cxn modelId="{503AE9BD-F559-4CD3-974C-5B3A0B742AD6}" type="presOf" srcId="{20BDA923-C026-4DD1-8FFF-E212F98F426F}" destId="{F4592BF4-7514-4107-919B-CF4BBA8661B2}" srcOrd="1" destOrd="0" presId="urn:microsoft.com/office/officeart/2005/8/layout/hList7"/>
    <dgm:cxn modelId="{2B0F3AD6-4F73-4CEF-B570-81E4D4CD5C16}" type="presOf" srcId="{6F5D53D5-2B94-4706-82D9-B2487FCCEE35}" destId="{58739442-71BB-485F-9A4C-9222D6ADD9D1}" srcOrd="1" destOrd="0" presId="urn:microsoft.com/office/officeart/2005/8/layout/hList7"/>
    <dgm:cxn modelId="{ED8812E2-1EFB-49B6-8831-3BA892082B18}" srcId="{92D74DD0-C749-470F-B0D7-7ABCDF5C46D0}" destId="{6F5D53D5-2B94-4706-82D9-B2487FCCEE35}" srcOrd="2" destOrd="0" parTransId="{B976BFF2-E3C6-462F-A603-37F97194276E}" sibTransId="{41D4B5FF-FF91-4020-A261-585638503AED}"/>
    <dgm:cxn modelId="{36E6F7EB-47E0-4D61-987E-D10FFAE70786}" type="presOf" srcId="{1D2BC2CC-55C3-42AD-922C-3E0C046A9C5A}" destId="{CBE0B043-14A9-4A76-90D9-B8C12EA8874D}" srcOrd="0" destOrd="0" presId="urn:microsoft.com/office/officeart/2005/8/layout/hList7"/>
    <dgm:cxn modelId="{D557356E-C0B2-4541-8750-A76973B4F92D}" type="presParOf" srcId="{C1C4C29C-DC2D-41B3-94BD-82AAE391A12A}" destId="{76DAF249-F1A6-4FB6-B8C2-55E535A40295}" srcOrd="0" destOrd="0" presId="urn:microsoft.com/office/officeart/2005/8/layout/hList7"/>
    <dgm:cxn modelId="{21639665-A315-4370-85DB-D50138743FBD}" type="presParOf" srcId="{C1C4C29C-DC2D-41B3-94BD-82AAE391A12A}" destId="{4D326B71-C4EC-4352-898D-EA4F9B3A7D94}" srcOrd="1" destOrd="0" presId="urn:microsoft.com/office/officeart/2005/8/layout/hList7"/>
    <dgm:cxn modelId="{B7F898E5-D08E-47A7-8894-BE56865D87CB}" type="presParOf" srcId="{4D326B71-C4EC-4352-898D-EA4F9B3A7D94}" destId="{4580CE12-3855-470F-B87A-FD4DA7D1089E}" srcOrd="0" destOrd="0" presId="urn:microsoft.com/office/officeart/2005/8/layout/hList7"/>
    <dgm:cxn modelId="{91FEED83-543A-4E43-9345-09892A58DA42}" type="presParOf" srcId="{4580CE12-3855-470F-B87A-FD4DA7D1089E}" destId="{CBE0B043-14A9-4A76-90D9-B8C12EA8874D}" srcOrd="0" destOrd="0" presId="urn:microsoft.com/office/officeart/2005/8/layout/hList7"/>
    <dgm:cxn modelId="{975F37C4-12C7-4882-A4EB-414C5BC3D3B8}" type="presParOf" srcId="{4580CE12-3855-470F-B87A-FD4DA7D1089E}" destId="{77F53BE5-73B4-46BF-BDA9-5F4FA1A6D4A6}" srcOrd="1" destOrd="0" presId="urn:microsoft.com/office/officeart/2005/8/layout/hList7"/>
    <dgm:cxn modelId="{0FF507FE-71F2-4B34-B660-DE1D05F18458}" type="presParOf" srcId="{4580CE12-3855-470F-B87A-FD4DA7D1089E}" destId="{9DF02E89-A135-490E-96E0-14BF0BCB6FA2}" srcOrd="2" destOrd="0" presId="urn:microsoft.com/office/officeart/2005/8/layout/hList7"/>
    <dgm:cxn modelId="{F246AB2A-30FA-44E8-B7DB-865C30BFDA1F}" type="presParOf" srcId="{4580CE12-3855-470F-B87A-FD4DA7D1089E}" destId="{6D7B494E-30AF-4FDB-B4AF-379CEA7980A8}" srcOrd="3" destOrd="0" presId="urn:microsoft.com/office/officeart/2005/8/layout/hList7"/>
    <dgm:cxn modelId="{7F65FF4D-A2C5-4A5F-ABCF-54736964E6D3}" type="presParOf" srcId="{4D326B71-C4EC-4352-898D-EA4F9B3A7D94}" destId="{ACF3BB46-708F-4E03-8A4A-D4D290D16128}" srcOrd="1" destOrd="0" presId="urn:microsoft.com/office/officeart/2005/8/layout/hList7"/>
    <dgm:cxn modelId="{9516B8CF-AECD-437B-A1B8-3215B43B3A60}" type="presParOf" srcId="{4D326B71-C4EC-4352-898D-EA4F9B3A7D94}" destId="{6E0A4173-6EBE-4055-8AFC-E97ABCB52FC2}" srcOrd="2" destOrd="0" presId="urn:microsoft.com/office/officeart/2005/8/layout/hList7"/>
    <dgm:cxn modelId="{B5349DC5-2CD8-438C-A7FC-63DF40771940}" type="presParOf" srcId="{6E0A4173-6EBE-4055-8AFC-E97ABCB52FC2}" destId="{0B32717B-522A-46CD-AE2C-96CC8FD4938B}" srcOrd="0" destOrd="0" presId="urn:microsoft.com/office/officeart/2005/8/layout/hList7"/>
    <dgm:cxn modelId="{C2D2547E-0136-41B8-A6B6-B61D5E2CD7AD}" type="presParOf" srcId="{6E0A4173-6EBE-4055-8AFC-E97ABCB52FC2}" destId="{F4592BF4-7514-4107-919B-CF4BBA8661B2}" srcOrd="1" destOrd="0" presId="urn:microsoft.com/office/officeart/2005/8/layout/hList7"/>
    <dgm:cxn modelId="{B015D0B8-195E-4267-AFD8-CA61B3554A11}" type="presParOf" srcId="{6E0A4173-6EBE-4055-8AFC-E97ABCB52FC2}" destId="{181CB95D-5CE4-4F52-B985-DDEAE86D28E8}" srcOrd="2" destOrd="0" presId="urn:microsoft.com/office/officeart/2005/8/layout/hList7"/>
    <dgm:cxn modelId="{1EEADF01-4211-4FE6-8258-85C2005CE5AD}" type="presParOf" srcId="{6E0A4173-6EBE-4055-8AFC-E97ABCB52FC2}" destId="{43710B0B-D127-4C06-99B1-B190E04346C5}" srcOrd="3" destOrd="0" presId="urn:microsoft.com/office/officeart/2005/8/layout/hList7"/>
    <dgm:cxn modelId="{68AF6793-1CFE-45BE-80CB-A41A1391F9E0}" type="presParOf" srcId="{4D326B71-C4EC-4352-898D-EA4F9B3A7D94}" destId="{9757D378-B86B-432B-B91D-B22EF5BA5349}" srcOrd="3" destOrd="0" presId="urn:microsoft.com/office/officeart/2005/8/layout/hList7"/>
    <dgm:cxn modelId="{CE57554A-A528-4043-BB6C-AE9A4A511920}" type="presParOf" srcId="{4D326B71-C4EC-4352-898D-EA4F9B3A7D94}" destId="{A39E035E-A774-4186-B9BA-DCADD26244CC}" srcOrd="4" destOrd="0" presId="urn:microsoft.com/office/officeart/2005/8/layout/hList7"/>
    <dgm:cxn modelId="{08D59013-8594-442A-A66F-CBD62E0B920B}" type="presParOf" srcId="{A39E035E-A774-4186-B9BA-DCADD26244CC}" destId="{324A650C-7DFD-4CE7-B499-151AFC2F596D}" srcOrd="0" destOrd="0" presId="urn:microsoft.com/office/officeart/2005/8/layout/hList7"/>
    <dgm:cxn modelId="{6648D683-478D-4E00-B5A8-0BF6DAA7D85E}" type="presParOf" srcId="{A39E035E-A774-4186-B9BA-DCADD26244CC}" destId="{58739442-71BB-485F-9A4C-9222D6ADD9D1}" srcOrd="1" destOrd="0" presId="urn:microsoft.com/office/officeart/2005/8/layout/hList7"/>
    <dgm:cxn modelId="{E65A3F6D-2678-45F0-BFE8-21B121DF8EF1}" type="presParOf" srcId="{A39E035E-A774-4186-B9BA-DCADD26244CC}" destId="{F5192065-0162-429B-90F3-6094A1957FD0}" srcOrd="2" destOrd="0" presId="urn:microsoft.com/office/officeart/2005/8/layout/hList7"/>
    <dgm:cxn modelId="{C80CB7E7-76DC-4D2F-8CF5-D9ADD1164EE2}" type="presParOf" srcId="{A39E035E-A774-4186-B9BA-DCADD26244CC}" destId="{9F4389EC-2552-4DF3-89FE-4C4CF350869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0B043-14A9-4A76-90D9-B8C12EA8874D}">
      <dsp:nvSpPr>
        <dsp:cNvPr id="0" name=""/>
        <dsp:cNvSpPr/>
      </dsp:nvSpPr>
      <dsp:spPr>
        <a:xfrm>
          <a:off x="1647" y="0"/>
          <a:ext cx="2563336" cy="5198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a:t>Front end</a:t>
          </a:r>
        </a:p>
      </dsp:txBody>
      <dsp:txXfrm>
        <a:off x="1647" y="2079472"/>
        <a:ext cx="2563336" cy="2079472"/>
      </dsp:txXfrm>
    </dsp:sp>
    <dsp:sp modelId="{6D7B494E-30AF-4FDB-B4AF-379CEA7980A8}">
      <dsp:nvSpPr>
        <dsp:cNvPr id="0" name=""/>
        <dsp:cNvSpPr/>
      </dsp:nvSpPr>
      <dsp:spPr>
        <a:xfrm>
          <a:off x="417735" y="311920"/>
          <a:ext cx="1731160" cy="17311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32717B-522A-46CD-AE2C-96CC8FD4938B}">
      <dsp:nvSpPr>
        <dsp:cNvPr id="0" name=""/>
        <dsp:cNvSpPr/>
      </dsp:nvSpPr>
      <dsp:spPr>
        <a:xfrm>
          <a:off x="2655341" y="0"/>
          <a:ext cx="2563336" cy="5198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a:t>Fullstack</a:t>
          </a:r>
        </a:p>
      </dsp:txBody>
      <dsp:txXfrm>
        <a:off x="2655341" y="2079472"/>
        <a:ext cx="2563336" cy="2079472"/>
      </dsp:txXfrm>
    </dsp:sp>
    <dsp:sp modelId="{43710B0B-D127-4C06-99B1-B190E04346C5}">
      <dsp:nvSpPr>
        <dsp:cNvPr id="0" name=""/>
        <dsp:cNvSpPr/>
      </dsp:nvSpPr>
      <dsp:spPr>
        <a:xfrm>
          <a:off x="3057972" y="311920"/>
          <a:ext cx="1731160" cy="173116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4A650C-7DFD-4CE7-B499-151AFC2F596D}">
      <dsp:nvSpPr>
        <dsp:cNvPr id="0" name=""/>
        <dsp:cNvSpPr/>
      </dsp:nvSpPr>
      <dsp:spPr>
        <a:xfrm>
          <a:off x="5282120" y="0"/>
          <a:ext cx="2563336" cy="5198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a:t>Back end</a:t>
          </a:r>
        </a:p>
      </dsp:txBody>
      <dsp:txXfrm>
        <a:off x="5282120" y="2079472"/>
        <a:ext cx="2563336" cy="2079472"/>
      </dsp:txXfrm>
    </dsp:sp>
    <dsp:sp modelId="{9F4389EC-2552-4DF3-89FE-4C4CF350869C}">
      <dsp:nvSpPr>
        <dsp:cNvPr id="0" name=""/>
        <dsp:cNvSpPr/>
      </dsp:nvSpPr>
      <dsp:spPr>
        <a:xfrm>
          <a:off x="5698208" y="311920"/>
          <a:ext cx="1731160" cy="173116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AF249-F1A6-4FB6-B8C2-55E535A40295}">
      <dsp:nvSpPr>
        <dsp:cNvPr id="0" name=""/>
        <dsp:cNvSpPr/>
      </dsp:nvSpPr>
      <dsp:spPr>
        <a:xfrm>
          <a:off x="313884" y="4158943"/>
          <a:ext cx="7219336" cy="779802"/>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C3C3B-EF1C-4FA3-B9FB-604361B211F5}"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A2A6F1-9492-4A71-B680-90BDBC8B418C}" type="slidenum">
              <a:rPr lang="en-US" smtClean="0"/>
              <a:t>‹#›</a:t>
            </a:fld>
            <a:endParaRPr lang="en-US"/>
          </a:p>
        </p:txBody>
      </p:sp>
    </p:spTree>
    <p:extLst>
      <p:ext uri="{BB962C8B-B14F-4D97-AF65-F5344CB8AC3E}">
        <p14:creationId xmlns:p14="http://schemas.microsoft.com/office/powerpoint/2010/main" val="404758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53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51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8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20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a:t>Place Your Picture Here And Send To Back</a:t>
            </a:r>
            <a:endParaRPr lang="ko-KR" altLang="en-US"/>
          </a:p>
        </p:txBody>
      </p:sp>
      <p:sp>
        <p:nvSpPr>
          <p:cNvPr id="5" name="Text Placeholder 9">
            <a:extLst>
              <a:ext uri="{FF2B5EF4-FFF2-40B4-BE49-F238E27FC236}">
                <a16:creationId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088289"/>
      </p:ext>
    </p:extLst>
  </p:cSld>
  <p:clrMapOvr>
    <a:masterClrMapping/>
  </p:clrMapOvr>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reeform: Shape 35">
              <a:extLst>
                <a:ext uri="{FF2B5EF4-FFF2-40B4-BE49-F238E27FC236}">
                  <a16:creationId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7" name="Rectangle: Rounded Corners 36">
              <a:extLst>
                <a:ext uri="{FF2B5EF4-FFF2-40B4-BE49-F238E27FC236}">
                  <a16:creationId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2838726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1937512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1122646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5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a:t>Place Your Picture Here And Send To Back</a:t>
            </a:r>
            <a:endParaRPr lang="ko-KR" altLang="en-US"/>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6175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1789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802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25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3" r:id="rId3"/>
    <p:sldLayoutId id="214748368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80" r:id="rId15"/>
    <p:sldLayoutId id="214748368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34EDE-40AC-90F4-EEA8-F74BF1B8A10F}"/>
              </a:ext>
            </a:extLst>
          </p:cNvPr>
          <p:cNvSpPr txBox="1"/>
          <p:nvPr/>
        </p:nvSpPr>
        <p:spPr>
          <a:xfrm>
            <a:off x="2329785" y="112147"/>
            <a:ext cx="7532430" cy="2308324"/>
          </a:xfrm>
          <a:prstGeom prst="rect">
            <a:avLst/>
          </a:prstGeom>
          <a:noFill/>
        </p:spPr>
        <p:txBody>
          <a:bodyPr wrap="square" rtlCol="0" anchor="ctr">
            <a:spAutoFit/>
          </a:bodyPr>
          <a:lstStyle/>
          <a:p>
            <a:pPr algn="ctr"/>
            <a:r>
              <a:rPr lang="en-US" altLang="ko-KR" sz="4800" b="1">
                <a:solidFill>
                  <a:schemeClr val="bg1"/>
                </a:solidFill>
                <a:latin typeface="Times New Roman" panose="02020603050405020304" pitchFamily="18" charset="0"/>
                <a:cs typeface="Times New Roman" panose="02020603050405020304" pitchFamily="18" charset="0"/>
              </a:rPr>
              <a:t>BÁO CÁO </a:t>
            </a:r>
          </a:p>
          <a:p>
            <a:pPr algn="ctr"/>
            <a:r>
              <a:rPr lang="en-US" altLang="ko-KR" sz="4800" b="1">
                <a:solidFill>
                  <a:schemeClr val="bg1"/>
                </a:solidFill>
                <a:latin typeface="Times New Roman" panose="02020603050405020304" pitchFamily="18" charset="0"/>
                <a:cs typeface="Times New Roman" panose="02020603050405020304" pitchFamily="18" charset="0"/>
              </a:rPr>
              <a:t>THỰC TẬP NGHỀ NGHIỆP</a:t>
            </a:r>
            <a:endParaRPr lang="ko-KR" altLang="en-US" sz="4800" b="1">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EC2C19C-C195-D1E7-0AA1-DC69E7F1D93E}"/>
              </a:ext>
            </a:extLst>
          </p:cNvPr>
          <p:cNvSpPr txBox="1"/>
          <p:nvPr/>
        </p:nvSpPr>
        <p:spPr>
          <a:xfrm>
            <a:off x="281869" y="2526014"/>
            <a:ext cx="11251746" cy="4154984"/>
          </a:xfrm>
          <a:prstGeom prst="rect">
            <a:avLst/>
          </a:prstGeom>
          <a:noFill/>
        </p:spPr>
        <p:txBody>
          <a:bodyPr wrap="square" rtlCol="0" anchor="ctr">
            <a:spAutoFit/>
          </a:bodyPr>
          <a:lstStyle/>
          <a:p>
            <a:r>
              <a:rPr lang="en-US" altLang="ko-KR" sz="4400" b="1" err="1">
                <a:solidFill>
                  <a:schemeClr val="bg1"/>
                </a:solidFill>
                <a:latin typeface="Times New Roman" panose="02020603050405020304" pitchFamily="18" charset="0"/>
                <a:cs typeface="Times New Roman" panose="02020603050405020304" pitchFamily="18" charset="0"/>
              </a:rPr>
              <a:t>Đơn</a:t>
            </a:r>
            <a:r>
              <a:rPr lang="en-US" altLang="ko-KR" sz="4400" b="1">
                <a:solidFill>
                  <a:schemeClr val="bg1"/>
                </a:solidFill>
                <a:latin typeface="Times New Roman" panose="02020603050405020304" pitchFamily="18" charset="0"/>
                <a:cs typeface="Times New Roman" panose="02020603050405020304" pitchFamily="18" charset="0"/>
              </a:rPr>
              <a:t> </a:t>
            </a:r>
            <a:r>
              <a:rPr lang="en-US" altLang="ko-KR" sz="4400" b="1" err="1">
                <a:solidFill>
                  <a:schemeClr val="bg1"/>
                </a:solidFill>
                <a:latin typeface="Times New Roman" panose="02020603050405020304" pitchFamily="18" charset="0"/>
                <a:cs typeface="Times New Roman" panose="02020603050405020304" pitchFamily="18" charset="0"/>
              </a:rPr>
              <a:t>vị</a:t>
            </a:r>
            <a:r>
              <a:rPr lang="en-US" altLang="ko-KR" sz="4400" b="1">
                <a:solidFill>
                  <a:schemeClr val="bg1"/>
                </a:solidFill>
                <a:latin typeface="Times New Roman" panose="02020603050405020304" pitchFamily="18" charset="0"/>
                <a:cs typeface="Times New Roman" panose="02020603050405020304" pitchFamily="18" charset="0"/>
              </a:rPr>
              <a:t> </a:t>
            </a:r>
            <a:r>
              <a:rPr lang="en-US" altLang="ko-KR" sz="4400" b="1" err="1">
                <a:solidFill>
                  <a:schemeClr val="bg1"/>
                </a:solidFill>
                <a:latin typeface="Times New Roman" panose="02020603050405020304" pitchFamily="18" charset="0"/>
                <a:cs typeface="Times New Roman" panose="02020603050405020304" pitchFamily="18" charset="0"/>
              </a:rPr>
              <a:t>thực</a:t>
            </a:r>
            <a:r>
              <a:rPr lang="en-US" altLang="ko-KR" sz="4400" b="1">
                <a:solidFill>
                  <a:schemeClr val="bg1"/>
                </a:solidFill>
                <a:latin typeface="Times New Roman" panose="02020603050405020304" pitchFamily="18" charset="0"/>
                <a:cs typeface="Times New Roman" panose="02020603050405020304" pitchFamily="18" charset="0"/>
              </a:rPr>
              <a:t> </a:t>
            </a:r>
            <a:r>
              <a:rPr lang="en-US" altLang="ko-KR" sz="4400" b="1" err="1">
                <a:solidFill>
                  <a:schemeClr val="bg1"/>
                </a:solidFill>
                <a:latin typeface="Times New Roman" panose="02020603050405020304" pitchFamily="18" charset="0"/>
                <a:cs typeface="Times New Roman" panose="02020603050405020304" pitchFamily="18" charset="0"/>
              </a:rPr>
              <a:t>tập</a:t>
            </a:r>
            <a:r>
              <a:rPr lang="en-US" altLang="ko-KR" sz="4400" b="1">
                <a:solidFill>
                  <a:schemeClr val="bg1"/>
                </a:solidFill>
                <a:latin typeface="Times New Roman" panose="02020603050405020304" pitchFamily="18" charset="0"/>
                <a:cs typeface="Times New Roman" panose="02020603050405020304" pitchFamily="18" charset="0"/>
              </a:rPr>
              <a:t>:</a:t>
            </a:r>
          </a:p>
          <a:p>
            <a:pPr algn="ctr"/>
            <a:r>
              <a:rPr lang="en-US" altLang="ko-KR" sz="4800" b="1">
                <a:solidFill>
                  <a:schemeClr val="bg1"/>
                </a:solidFill>
                <a:latin typeface="Times New Roman" panose="02020603050405020304" pitchFamily="18" charset="0"/>
                <a:cs typeface="Times New Roman" panose="02020603050405020304" pitchFamily="18" charset="0"/>
              </a:rPr>
              <a:t>       - </a:t>
            </a:r>
            <a:r>
              <a:rPr lang="en-US" altLang="ko-KR" sz="4000">
                <a:solidFill>
                  <a:schemeClr val="bg1"/>
                </a:solidFill>
                <a:latin typeface="Times New Roman" panose="02020603050405020304" pitchFamily="18" charset="0"/>
                <a:cs typeface="Times New Roman" panose="02020603050405020304" pitchFamily="18" charset="0"/>
              </a:rPr>
              <a:t>Công ty </a:t>
            </a:r>
            <a:r>
              <a:rPr lang="en-US" altLang="ko-KR" sz="4000" err="1">
                <a:solidFill>
                  <a:schemeClr val="bg1"/>
                </a:solidFill>
                <a:latin typeface="Times New Roman" panose="02020603050405020304" pitchFamily="18" charset="0"/>
                <a:cs typeface="Times New Roman" panose="02020603050405020304" pitchFamily="18" charset="0"/>
              </a:rPr>
              <a:t>cổ</a:t>
            </a:r>
            <a:r>
              <a:rPr lang="en-US" altLang="ko-KR" sz="4000">
                <a:solidFill>
                  <a:schemeClr val="bg1"/>
                </a:solidFill>
                <a:latin typeface="Times New Roman" panose="02020603050405020304" pitchFamily="18" charset="0"/>
                <a:cs typeface="Times New Roman" panose="02020603050405020304" pitchFamily="18" charset="0"/>
              </a:rPr>
              <a:t> </a:t>
            </a:r>
            <a:r>
              <a:rPr lang="en-US" altLang="ko-KR" sz="4000" err="1">
                <a:solidFill>
                  <a:schemeClr val="bg1"/>
                </a:solidFill>
                <a:latin typeface="Times New Roman" panose="02020603050405020304" pitchFamily="18" charset="0"/>
                <a:cs typeface="Times New Roman" panose="02020603050405020304" pitchFamily="18" charset="0"/>
              </a:rPr>
              <a:t>phần</a:t>
            </a:r>
            <a:r>
              <a:rPr lang="en-US" altLang="ko-KR" sz="4000">
                <a:solidFill>
                  <a:schemeClr val="bg1"/>
                </a:solidFill>
                <a:latin typeface="Times New Roman" panose="02020603050405020304" pitchFamily="18" charset="0"/>
                <a:cs typeface="Times New Roman" panose="02020603050405020304" pitchFamily="18" charset="0"/>
              </a:rPr>
              <a:t> </a:t>
            </a:r>
            <a:r>
              <a:rPr lang="en-US" altLang="ko-KR" sz="4000" err="1">
                <a:solidFill>
                  <a:schemeClr val="bg1"/>
                </a:solidFill>
                <a:latin typeface="Times New Roman" panose="02020603050405020304" pitchFamily="18" charset="0"/>
                <a:cs typeface="Times New Roman" panose="02020603050405020304" pitchFamily="18" charset="0"/>
              </a:rPr>
              <a:t>công</a:t>
            </a:r>
            <a:r>
              <a:rPr lang="en-US" altLang="ko-KR" sz="4000">
                <a:solidFill>
                  <a:schemeClr val="bg1"/>
                </a:solidFill>
                <a:latin typeface="Times New Roman" panose="02020603050405020304" pitchFamily="18" charset="0"/>
                <a:cs typeface="Times New Roman" panose="02020603050405020304" pitchFamily="18" charset="0"/>
              </a:rPr>
              <a:t> </a:t>
            </a:r>
            <a:r>
              <a:rPr lang="en-US" altLang="ko-KR" sz="4000" err="1">
                <a:solidFill>
                  <a:schemeClr val="bg1"/>
                </a:solidFill>
                <a:latin typeface="Times New Roman" panose="02020603050405020304" pitchFamily="18" charset="0"/>
                <a:cs typeface="Times New Roman" panose="02020603050405020304" pitchFamily="18" charset="0"/>
              </a:rPr>
              <a:t>nghệ</a:t>
            </a:r>
            <a:r>
              <a:rPr lang="en-US" altLang="ko-KR" sz="4000">
                <a:solidFill>
                  <a:schemeClr val="bg1"/>
                </a:solidFill>
                <a:latin typeface="Times New Roman" panose="02020603050405020304" pitchFamily="18" charset="0"/>
                <a:cs typeface="Times New Roman" panose="02020603050405020304" pitchFamily="18" charset="0"/>
              </a:rPr>
              <a:t> </a:t>
            </a:r>
            <a:r>
              <a:rPr lang="en-US" altLang="ko-KR" sz="4000" err="1">
                <a:solidFill>
                  <a:schemeClr val="bg1"/>
                </a:solidFill>
                <a:latin typeface="Times New Roman" panose="02020603050405020304" pitchFamily="18" charset="0"/>
                <a:cs typeface="Times New Roman" panose="02020603050405020304" pitchFamily="18" charset="0"/>
              </a:rPr>
              <a:t>TiTan</a:t>
            </a:r>
            <a:endParaRPr lang="en-US" altLang="ko-KR" sz="4000">
              <a:solidFill>
                <a:schemeClr val="bg1"/>
              </a:solidFill>
              <a:latin typeface="Times New Roman" panose="02020603050405020304" pitchFamily="18" charset="0"/>
              <a:cs typeface="Times New Roman" panose="02020603050405020304" pitchFamily="18" charset="0"/>
            </a:endParaRPr>
          </a:p>
          <a:p>
            <a:pPr algn="ctr"/>
            <a:r>
              <a:rPr lang="en-US" altLang="ko-KR" sz="4000">
                <a:solidFill>
                  <a:schemeClr val="bg1"/>
                </a:solidFill>
                <a:latin typeface="Times New Roman" panose="02020603050405020304" pitchFamily="18" charset="0"/>
                <a:cs typeface="Times New Roman" panose="02020603050405020304" pitchFamily="18" charset="0"/>
              </a:rPr>
              <a:t>Chi </a:t>
            </a:r>
            <a:r>
              <a:rPr lang="en-US" altLang="ko-KR" sz="4000" err="1">
                <a:solidFill>
                  <a:schemeClr val="bg1"/>
                </a:solidFill>
                <a:latin typeface="Times New Roman" panose="02020603050405020304" pitchFamily="18" charset="0"/>
                <a:cs typeface="Times New Roman" panose="02020603050405020304" pitchFamily="18" charset="0"/>
              </a:rPr>
              <a:t>nhánh</a:t>
            </a:r>
            <a:r>
              <a:rPr lang="en-US" altLang="ko-KR" sz="4000">
                <a:solidFill>
                  <a:schemeClr val="bg1"/>
                </a:solidFill>
                <a:latin typeface="Times New Roman" panose="02020603050405020304" pitchFamily="18" charset="0"/>
                <a:cs typeface="Times New Roman" panose="02020603050405020304" pitchFamily="18" charset="0"/>
              </a:rPr>
              <a:t> </a:t>
            </a:r>
            <a:r>
              <a:rPr lang="en-US" altLang="ko-KR" sz="4000" err="1">
                <a:solidFill>
                  <a:schemeClr val="bg1"/>
                </a:solidFill>
                <a:latin typeface="Times New Roman" panose="02020603050405020304" pitchFamily="18" charset="0"/>
                <a:cs typeface="Times New Roman" panose="02020603050405020304" pitchFamily="18" charset="0"/>
              </a:rPr>
              <a:t>Đà</a:t>
            </a:r>
            <a:r>
              <a:rPr lang="en-US" altLang="ko-KR" sz="4000">
                <a:solidFill>
                  <a:schemeClr val="bg1"/>
                </a:solidFill>
                <a:latin typeface="Times New Roman" panose="02020603050405020304" pitchFamily="18" charset="0"/>
                <a:cs typeface="Times New Roman" panose="02020603050405020304" pitchFamily="18" charset="0"/>
              </a:rPr>
              <a:t> Lạt</a:t>
            </a:r>
          </a:p>
          <a:p>
            <a:r>
              <a:rPr lang="en-US" altLang="ko-KR" sz="4400">
                <a:solidFill>
                  <a:schemeClr val="bg1"/>
                </a:solidFill>
                <a:latin typeface="Times New Roman" panose="02020603050405020304" pitchFamily="18" charset="0"/>
                <a:cs typeface="Times New Roman" panose="02020603050405020304" pitchFamily="18" charset="0"/>
              </a:rPr>
              <a:t>Lớp: CTK42</a:t>
            </a:r>
          </a:p>
          <a:p>
            <a:r>
              <a:rPr lang="en-US" altLang="ko-KR" sz="4400">
                <a:solidFill>
                  <a:schemeClr val="bg1"/>
                </a:solidFill>
                <a:latin typeface="Times New Roman" panose="02020603050405020304" pitchFamily="18" charset="0"/>
                <a:cs typeface="Times New Roman" panose="02020603050405020304" pitchFamily="18" charset="0"/>
              </a:rPr>
              <a:t>CBHD: Nguyễn Duy Anh</a:t>
            </a:r>
          </a:p>
          <a:p>
            <a:r>
              <a:rPr lang="en-US" altLang="ko-KR" sz="4400">
                <a:solidFill>
                  <a:schemeClr val="bg1"/>
                </a:solidFill>
                <a:latin typeface="Times New Roman" panose="02020603050405020304" pitchFamily="18" charset="0"/>
                <a:cs typeface="Times New Roman" panose="02020603050405020304" pitchFamily="18" charset="0"/>
              </a:rPr>
              <a:t>GVHD: Ts. Nguyễn Thị Lương</a:t>
            </a:r>
          </a:p>
        </p:txBody>
      </p:sp>
    </p:spTree>
    <p:extLst>
      <p:ext uri="{BB962C8B-B14F-4D97-AF65-F5344CB8AC3E}">
        <p14:creationId xmlns:p14="http://schemas.microsoft.com/office/powerpoint/2010/main" val="16642038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additive="base">
                                        <p:cTn id="3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 calcmode="lin" valueType="num">
                                      <p:cBhvr additive="base">
                                        <p:cTn id="3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429E0C-70B8-29EC-497F-E0BE616AEE90}"/>
              </a:ext>
            </a:extLst>
          </p:cNvPr>
          <p:cNvSpPr>
            <a:spLocks noGrp="1"/>
          </p:cNvSpPr>
          <p:nvPr>
            <p:ph type="body" sz="quarter" idx="10"/>
          </p:nvPr>
        </p:nvSpPr>
        <p:spPr>
          <a:xfrm>
            <a:off x="0" y="602177"/>
            <a:ext cx="11573197" cy="724247"/>
          </a:xfrm>
        </p:spPr>
        <p:txBody>
          <a:bodyPr/>
          <a:lstStyle/>
          <a:p>
            <a:r>
              <a:rPr lang="en-US" sz="4000" b="1">
                <a:latin typeface="Times New Roman" panose="02020603050405020304" pitchFamily="18" charset="0"/>
                <a:cs typeface="Times New Roman" panose="02020603050405020304" pitchFamily="18" charset="0"/>
              </a:rPr>
              <a:t>HTML/CSS/JS</a:t>
            </a:r>
          </a:p>
        </p:txBody>
      </p:sp>
      <p:sp>
        <p:nvSpPr>
          <p:cNvPr id="3" name="TextBox 2">
            <a:extLst>
              <a:ext uri="{FF2B5EF4-FFF2-40B4-BE49-F238E27FC236}">
                <a16:creationId xmlns:a16="http://schemas.microsoft.com/office/drawing/2014/main" id="{CC59A3E0-DCC0-0653-446D-9CCCD1B34C6E}"/>
              </a:ext>
            </a:extLst>
          </p:cNvPr>
          <p:cNvSpPr txBox="1"/>
          <p:nvPr/>
        </p:nvSpPr>
        <p:spPr>
          <a:xfrm>
            <a:off x="1288676" y="1734671"/>
            <a:ext cx="9614647"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Đây là kiến thức đã được học và thực hành nhiều ở trường trong quá trình học tập. Khi được training tại công ty, các anh, chị đã hướng dẫn và giúp nhóm tìm hiểu sâu hơn.</a:t>
            </a:r>
          </a:p>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HTML: Tìm hiểu sâu hơn về việc sử dụng các thẻ HTML. Đặt tên các thẻ div sao cho dễ sử dụng nhất,…</a:t>
            </a:r>
          </a:p>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CSS: Tìm hiểu sâu hơn về các thuộc tính căn chỉnh CSS, quy tắc đặt tên lớp CSS: BEM,…</a:t>
            </a:r>
          </a:p>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JS: Tìm hiểu sâu hơn việc viết các hàm, xây dựng các chức năng, đối tượng trong js hỗ trợ tạo các hiệu ứng, hoạt động của Website hiệu quả hơn, nhanh hơn,…</a:t>
            </a:r>
          </a:p>
          <a:p>
            <a:pPr marL="285750" indent="-28575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7548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9E5085-CABD-E79B-9521-F7390048FE5E}"/>
              </a:ext>
            </a:extLst>
          </p:cNvPr>
          <p:cNvSpPr>
            <a:spLocks noGrp="1"/>
          </p:cNvSpPr>
          <p:nvPr>
            <p:ph type="body" sz="quarter" idx="10"/>
          </p:nvPr>
        </p:nvSpPr>
        <p:spPr>
          <a:xfrm>
            <a:off x="309401" y="561836"/>
            <a:ext cx="11573197" cy="724247"/>
          </a:xfrm>
        </p:spPr>
        <p:txBody>
          <a:bodyPr/>
          <a:lstStyle/>
          <a:p>
            <a:r>
              <a:rPr lang="en-US" sz="4000" b="1">
                <a:latin typeface="Times New Roman" panose="02020603050405020304" pitchFamily="18" charset="0"/>
                <a:cs typeface="Times New Roman" panose="02020603050405020304" pitchFamily="18" charset="0"/>
              </a:rPr>
              <a:t>Local Storage</a:t>
            </a:r>
          </a:p>
        </p:txBody>
      </p:sp>
      <p:sp>
        <p:nvSpPr>
          <p:cNvPr id="3" name="TextBox 2">
            <a:extLst>
              <a:ext uri="{FF2B5EF4-FFF2-40B4-BE49-F238E27FC236}">
                <a16:creationId xmlns:a16="http://schemas.microsoft.com/office/drawing/2014/main" id="{C881F89B-650F-147D-8936-9E5CB54AC2E4}"/>
              </a:ext>
            </a:extLst>
          </p:cNvPr>
          <p:cNvSpPr txBox="1"/>
          <p:nvPr/>
        </p:nvSpPr>
        <p:spPr>
          <a:xfrm>
            <a:off x="509866" y="1636688"/>
            <a:ext cx="11054605"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1">
                <a:latin typeface="Times New Roman" panose="02020603050405020304" pitchFamily="18" charset="0"/>
                <a:cs typeface="Times New Roman" panose="02020603050405020304" pitchFamily="18" charset="0"/>
              </a:rPr>
              <a:t>Local Storage là gì?</a:t>
            </a:r>
          </a:p>
          <a:p>
            <a:pPr lvl="1" algn="just"/>
            <a:endParaRPr lang="en-US">
              <a:latin typeface="Times New Roman" panose="02020603050405020304" pitchFamily="18" charset="0"/>
              <a:cs typeface="Times New Roman" panose="02020603050405020304" pitchFamily="18" charset="0"/>
            </a:endParaRPr>
          </a:p>
          <a:p>
            <a:pPr lvl="1" algn="just"/>
            <a:r>
              <a:rPr lang="vi-VN">
                <a:latin typeface="Times New Roman" panose="02020603050405020304" pitchFamily="18" charset="0"/>
                <a:cs typeface="Times New Roman" panose="02020603050405020304" pitchFamily="18" charset="0"/>
              </a:rPr>
              <a:t>Tương tự như cookie, HTML5 hỗ trợ LocalStorage là một loại lưu trữ web cho phép các trang web và ứng dụng Javascript lưu trữ và truy cập dữ liệu ngay trong trình duyệt mà không có ngày hết hạn. Hay dữ liệu được lưu trữ trong trình duyệt sẽ tồn tại ngay cả sau khi cửa sổ trình duyệt đã bị đóng, Dữ liệu chỉ mất khi bạn sử dụng chức năng clear history của trình duyệt, hoặc bạn sử dụng localStorage API để xóa</a:t>
            </a:r>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4B52E2-14C3-0BF2-D13A-CAA4BEF5D8D1}"/>
              </a:ext>
            </a:extLst>
          </p:cNvPr>
          <p:cNvSpPr txBox="1"/>
          <p:nvPr/>
        </p:nvSpPr>
        <p:spPr>
          <a:xfrm>
            <a:off x="509866" y="3483771"/>
            <a:ext cx="11054606"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1">
                <a:latin typeface="Times New Roman" panose="02020603050405020304" pitchFamily="18" charset="0"/>
                <a:cs typeface="Times New Roman" panose="02020603050405020304" pitchFamily="18" charset="0"/>
              </a:rPr>
              <a:t>Hạn chế</a:t>
            </a:r>
          </a:p>
          <a:p>
            <a:pPr lvl="1" algn="just"/>
            <a:endParaRPr lang="en-US">
              <a:latin typeface="Times New Roman" panose="02020603050405020304" pitchFamily="18" charset="0"/>
              <a:cs typeface="Times New Roman" panose="02020603050405020304" pitchFamily="18" charset="0"/>
            </a:endParaRPr>
          </a:p>
          <a:p>
            <a:pPr lvl="1" algn="just"/>
            <a:r>
              <a:rPr lang="vi-VN">
                <a:latin typeface="Times New Roman" panose="02020603050405020304" pitchFamily="18" charset="0"/>
                <a:cs typeface="Times New Roman" panose="02020603050405020304" pitchFamily="18" charset="0"/>
              </a:rPr>
              <a:t>Thông tin trong LocalStorage chỉ được lưu trữ trong trình duyệt của người dùng (Không lưu trên server) , localStorage được sandbox theo domain name của ứng dụng web. Hay nói cách khác mỗi trang web sẽ có 1 LocalStorage riêng và không thể truy cập đến LocalStorage khác. Đây có thể xem là ưu điểm cũng có thể là nhược điểm của LocalStorage.</a:t>
            </a:r>
          </a:p>
          <a:p>
            <a:pPr lvl="1" algn="just"/>
            <a:endParaRPr lang="vi-VN">
              <a:latin typeface="Times New Roman" panose="02020603050405020304" pitchFamily="18" charset="0"/>
              <a:cs typeface="Times New Roman" panose="02020603050405020304" pitchFamily="18" charset="0"/>
            </a:endParaRPr>
          </a:p>
          <a:p>
            <a:pPr lvl="1" algn="just"/>
            <a:r>
              <a:rPr lang="vi-VN">
                <a:latin typeface="Times New Roman" panose="02020603050405020304" pitchFamily="18" charset="0"/>
                <a:cs typeface="Times New Roman" panose="02020603050405020304" pitchFamily="18" charset="0"/>
              </a:rPr>
              <a:t>Không nên lưu các dữ liệu nhạy cảm của người dùng vào LocalStorage: LocalStorage chỉ được lưu ở phía client nên có thể có 1 số lỗi bảo mật mà hacker có thể tận dụng để lấy ra dữ liệu của người dùng từ Local Storage như Cross Site Scripting (XSS), DNS spoofing attacks. </a:t>
            </a:r>
          </a:p>
        </p:txBody>
      </p:sp>
    </p:spTree>
    <p:extLst>
      <p:ext uri="{BB962C8B-B14F-4D97-AF65-F5344CB8AC3E}">
        <p14:creationId xmlns:p14="http://schemas.microsoft.com/office/powerpoint/2010/main" val="40073612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ocal Storage - What is it? Javascript localstorage.setItem | Digital  product design and development company Boldare">
            <a:extLst>
              <a:ext uri="{FF2B5EF4-FFF2-40B4-BE49-F238E27FC236}">
                <a16:creationId xmlns:a16="http://schemas.microsoft.com/office/drawing/2014/main" id="{65990A9B-03FF-DCDF-9BB3-241B3E346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8906"/>
            <a:ext cx="12192000" cy="619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6620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9296FF-EE03-8F56-6C7D-C6F470A2C5E1}"/>
              </a:ext>
            </a:extLst>
          </p:cNvPr>
          <p:cNvSpPr>
            <a:spLocks noGrp="1"/>
          </p:cNvSpPr>
          <p:nvPr>
            <p:ph type="body" sz="quarter" idx="10"/>
          </p:nvPr>
        </p:nvSpPr>
        <p:spPr>
          <a:xfrm>
            <a:off x="309401" y="873313"/>
            <a:ext cx="11573197" cy="724247"/>
          </a:xfrm>
        </p:spPr>
        <p:txBody>
          <a:bodyPr/>
          <a:lstStyle/>
          <a:p>
            <a:r>
              <a:rPr lang="en-US" sz="4400" b="1">
                <a:latin typeface="Times New Roman" panose="02020603050405020304" pitchFamily="18" charset="0"/>
                <a:cs typeface="Times New Roman" panose="02020603050405020304" pitchFamily="18" charset="0"/>
              </a:rPr>
              <a:t>Một số kiến thức nâng cao</a:t>
            </a:r>
          </a:p>
        </p:txBody>
      </p:sp>
      <p:sp>
        <p:nvSpPr>
          <p:cNvPr id="8" name="TextBox 7">
            <a:extLst>
              <a:ext uri="{FF2B5EF4-FFF2-40B4-BE49-F238E27FC236}">
                <a16:creationId xmlns:a16="http://schemas.microsoft.com/office/drawing/2014/main" id="{01CDABC4-5EF7-B779-605C-581C5D014744}"/>
              </a:ext>
            </a:extLst>
          </p:cNvPr>
          <p:cNvSpPr txBox="1"/>
          <p:nvPr/>
        </p:nvSpPr>
        <p:spPr>
          <a:xfrm>
            <a:off x="948017" y="2184301"/>
            <a:ext cx="6031007" cy="3416320"/>
          </a:xfrm>
          <a:prstGeom prst="rect">
            <a:avLst/>
          </a:prstGeom>
          <a:noFill/>
        </p:spPr>
        <p:txBody>
          <a:bodyPr wrap="square" rtlCol="0">
            <a:spAutoFit/>
          </a:bodyPr>
          <a:lstStyle/>
          <a:p>
            <a:pPr marL="285750" indent="-28575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SCSS</a:t>
            </a:r>
          </a:p>
          <a:p>
            <a:pPr marL="285750" indent="-28575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OOCSS</a:t>
            </a:r>
          </a:p>
          <a:p>
            <a:pPr marL="285750" indent="-28575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Errors and Exceptions</a:t>
            </a:r>
          </a:p>
          <a:p>
            <a:pPr marL="285750" indent="-28575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Regular Expressions</a:t>
            </a:r>
          </a:p>
          <a:p>
            <a:pPr marL="285750" indent="-28575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Closures</a:t>
            </a:r>
          </a:p>
          <a:p>
            <a:endParaRPr lang="en-US" sz="3600"/>
          </a:p>
        </p:txBody>
      </p:sp>
    </p:spTree>
    <p:extLst>
      <p:ext uri="{BB962C8B-B14F-4D97-AF65-F5344CB8AC3E}">
        <p14:creationId xmlns:p14="http://schemas.microsoft.com/office/powerpoint/2010/main" val="11963385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F19191-259F-46FD-80F2-53A5AF16BDEB}"/>
              </a:ext>
            </a:extLst>
          </p:cNvPr>
          <p:cNvSpPr/>
          <p:nvPr/>
        </p:nvSpPr>
        <p:spPr>
          <a:xfrm>
            <a:off x="0" y="654213"/>
            <a:ext cx="6656294" cy="21821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C9ED435-36B6-4A02-9285-0CCAF4E39CA9}"/>
              </a:ext>
            </a:extLst>
          </p:cNvPr>
          <p:cNvSpPr txBox="1"/>
          <p:nvPr/>
        </p:nvSpPr>
        <p:spPr>
          <a:xfrm>
            <a:off x="927847" y="1329772"/>
            <a:ext cx="3899646" cy="830997"/>
          </a:xfrm>
          <a:prstGeom prst="rect">
            <a:avLst/>
          </a:prstGeom>
          <a:noFill/>
        </p:spPr>
        <p:txBody>
          <a:bodyPr wrap="square" rtlCol="0" anchor="ctr">
            <a:spAutoFit/>
          </a:bodyPr>
          <a:lstStyle/>
          <a:p>
            <a:pPr algn="r"/>
            <a:r>
              <a:rPr lang="en-US" altLang="ko-KR" sz="4800" b="1">
                <a:solidFill>
                  <a:schemeClr val="bg1"/>
                </a:solidFill>
                <a:latin typeface="Times New Roman" panose="02020603050405020304" pitchFamily="18" charset="0"/>
                <a:cs typeface="Times New Roman" panose="02020603050405020304" pitchFamily="18" charset="0"/>
              </a:rPr>
              <a:t>03 React JS</a:t>
            </a:r>
          </a:p>
        </p:txBody>
      </p:sp>
      <p:sp>
        <p:nvSpPr>
          <p:cNvPr id="2" name="Rectangle 1">
            <a:extLst>
              <a:ext uri="{FF2B5EF4-FFF2-40B4-BE49-F238E27FC236}">
                <a16:creationId xmlns:a16="http://schemas.microsoft.com/office/drawing/2014/main" id="{F3B3B4F9-30BE-95F2-5A25-DF2B27EA740C}"/>
              </a:ext>
            </a:extLst>
          </p:cNvPr>
          <p:cNvSpPr/>
          <p:nvPr/>
        </p:nvSpPr>
        <p:spPr>
          <a:xfrm>
            <a:off x="1739154" y="4168588"/>
            <a:ext cx="8225118" cy="268941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5954BD1-3351-D44F-795A-F6A060B73000}"/>
              </a:ext>
            </a:extLst>
          </p:cNvPr>
          <p:cNvSpPr txBox="1"/>
          <p:nvPr/>
        </p:nvSpPr>
        <p:spPr>
          <a:xfrm>
            <a:off x="1739154" y="4278372"/>
            <a:ext cx="7754469" cy="3539430"/>
          </a:xfrm>
          <a:prstGeom prst="rect">
            <a:avLst/>
          </a:prstGeom>
          <a:noFill/>
        </p:spPr>
        <p:txBody>
          <a:bodyPr wrap="square" rtlCol="0">
            <a:spAutoFit/>
          </a:bodyPr>
          <a:lstStyle/>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JSX</a:t>
            </a:r>
          </a:p>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Components</a:t>
            </a:r>
          </a:p>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Props</a:t>
            </a:r>
          </a:p>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State</a:t>
            </a:r>
          </a:p>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Life Cycle</a:t>
            </a:r>
          </a:p>
          <a:p>
            <a:pPr marL="342900" indent="-342900">
              <a:buFont typeface="Arial" panose="020B0604020202020204" pitchFamily="34" charset="0"/>
              <a:buChar char="•"/>
            </a:pPr>
            <a:endParaRPr lang="en-US" sz="3200" b="1">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3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8583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 calcmode="lin" valueType="num">
                                      <p:cBhvr additive="base">
                                        <p:cTn id="18"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 calcmode="lin" valueType="num">
                                      <p:cBhvr additive="base">
                                        <p:cTn id="24"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 calcmode="lin" valueType="num">
                                      <p:cBhvr additive="base">
                                        <p:cTn id="30"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2">
                                            <p:txEl>
                                              <p:pRg st="4" end="4"/>
                                            </p:txEl>
                                          </p:spTgt>
                                        </p:tgtEl>
                                        <p:attrNameLst>
                                          <p:attrName>style.visibility</p:attrName>
                                        </p:attrNameLst>
                                      </p:cBhvr>
                                      <p:to>
                                        <p:strVal val="visible"/>
                                      </p:to>
                                    </p:set>
                                    <p:anim calcmode="lin" valueType="num">
                                      <p:cBhvr additive="base">
                                        <p:cTn id="36"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7A9624-2F58-0F8B-1705-3B912241F9A9}"/>
              </a:ext>
            </a:extLst>
          </p:cNvPr>
          <p:cNvSpPr>
            <a:spLocks noGrp="1"/>
          </p:cNvSpPr>
          <p:nvPr>
            <p:ph type="body" sz="quarter" idx="10"/>
          </p:nvPr>
        </p:nvSpPr>
        <p:spPr>
          <a:xfrm>
            <a:off x="3023406" y="588731"/>
            <a:ext cx="6145187" cy="724247"/>
          </a:xfrm>
        </p:spPr>
        <p:txBody>
          <a:bodyPr/>
          <a:lstStyle/>
          <a:p>
            <a:r>
              <a:rPr lang="en-US" sz="4000" b="1">
                <a:latin typeface="Times New Roman" panose="02020603050405020304" pitchFamily="18" charset="0"/>
                <a:cs typeface="Times New Roman" panose="02020603050405020304" pitchFamily="18" charset="0"/>
              </a:rPr>
              <a:t>React JS là gì ?</a:t>
            </a:r>
          </a:p>
        </p:txBody>
      </p:sp>
      <p:sp>
        <p:nvSpPr>
          <p:cNvPr id="5" name="TextBox 4">
            <a:extLst>
              <a:ext uri="{FF2B5EF4-FFF2-40B4-BE49-F238E27FC236}">
                <a16:creationId xmlns:a16="http://schemas.microsoft.com/office/drawing/2014/main" id="{7DC231C3-E3F6-3AF5-02C0-EB05F62F2FB3}"/>
              </a:ext>
            </a:extLst>
          </p:cNvPr>
          <p:cNvSpPr txBox="1"/>
          <p:nvPr/>
        </p:nvSpPr>
        <p:spPr>
          <a:xfrm>
            <a:off x="279025" y="1559859"/>
            <a:ext cx="11311219" cy="2862322"/>
          </a:xfrm>
          <a:prstGeom prst="rect">
            <a:avLst/>
          </a:prstGeom>
          <a:noFill/>
        </p:spPr>
        <p:txBody>
          <a:bodyPr wrap="square" rtlCol="0">
            <a:spAutoFit/>
          </a:bodyPr>
          <a:lstStyle/>
          <a:p>
            <a:pPr marL="285750" indent="-28575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ReactJS là một thư viện JavaScript dùng trong việc xây dựng giao diện người dùng và được phát triển bởi đội ngũ Facebook. ReactJS thường được dùng bởi Frontend Developer trong thiết kế Web Application một cách nhanh chóng hơn.</a:t>
            </a:r>
            <a:endParaRPr lang="en-US"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Một trong những điểm mạnh của React JS là virtual DOM - thứ nằm ẩn bên trong mỗi view và là lí do khiến cho React đạt được hiệu năng tốt. Khi một view yêu cầu gọi, tất cả mọi thứ sẽ được đưa vào trong một bản sao ảo của DOM. Sau khi việc gọi hoàn thành, React tiến hành một phép so sánh giữa DOM ảo và DOM thật, và thực hiện những thay đổi được chỉ ra trong phép so sánh trên.</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4912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FA3139-EE55-8DB9-0C55-F8CA0EC0AA93}"/>
              </a:ext>
            </a:extLst>
          </p:cNvPr>
          <p:cNvPicPr>
            <a:picLocks noChangeAspect="1"/>
          </p:cNvPicPr>
          <p:nvPr/>
        </p:nvPicPr>
        <p:blipFill>
          <a:blip r:embed="rId2"/>
          <a:stretch>
            <a:fillRect/>
          </a:stretch>
        </p:blipFill>
        <p:spPr>
          <a:xfrm>
            <a:off x="2049184" y="643917"/>
            <a:ext cx="8093631" cy="6025823"/>
          </a:xfrm>
          <a:prstGeom prst="rect">
            <a:avLst/>
          </a:prstGeom>
        </p:spPr>
      </p:pic>
    </p:spTree>
    <p:extLst>
      <p:ext uri="{BB962C8B-B14F-4D97-AF65-F5344CB8AC3E}">
        <p14:creationId xmlns:p14="http://schemas.microsoft.com/office/powerpoint/2010/main" val="248608891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BA8E5F-5B4F-50C7-DF4C-A6FCB4E4EA16}"/>
              </a:ext>
            </a:extLst>
          </p:cNvPr>
          <p:cNvSpPr>
            <a:spLocks noGrp="1"/>
          </p:cNvSpPr>
          <p:nvPr>
            <p:ph type="body" sz="quarter" idx="10"/>
          </p:nvPr>
        </p:nvSpPr>
        <p:spPr>
          <a:xfrm>
            <a:off x="309401" y="575284"/>
            <a:ext cx="11573197" cy="724247"/>
          </a:xfrm>
        </p:spPr>
        <p:txBody>
          <a:bodyPr/>
          <a:lstStyle/>
          <a:p>
            <a:r>
              <a:rPr lang="en-US" sz="4000" b="1">
                <a:latin typeface="Times New Roman" panose="02020603050405020304" pitchFamily="18" charset="0"/>
                <a:cs typeface="Times New Roman" panose="02020603050405020304" pitchFamily="18" charset="0"/>
              </a:rPr>
              <a:t>JSX </a:t>
            </a:r>
          </a:p>
        </p:txBody>
      </p:sp>
      <p:sp>
        <p:nvSpPr>
          <p:cNvPr id="3" name="TextBox 2">
            <a:extLst>
              <a:ext uri="{FF2B5EF4-FFF2-40B4-BE49-F238E27FC236}">
                <a16:creationId xmlns:a16="http://schemas.microsoft.com/office/drawing/2014/main" id="{85A349DE-B775-2839-5E4C-7B4138EA6C77}"/>
              </a:ext>
            </a:extLst>
          </p:cNvPr>
          <p:cNvSpPr txBox="1"/>
          <p:nvPr/>
        </p:nvSpPr>
        <p:spPr>
          <a:xfrm>
            <a:off x="551328" y="1466158"/>
            <a:ext cx="10892119"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JSX là gì?</a:t>
            </a:r>
          </a:p>
          <a:p>
            <a:pPr algn="just"/>
            <a:r>
              <a:rPr lang="vi-VN" sz="2000">
                <a:latin typeface="Times New Roman" panose="02020603050405020304" pitchFamily="18" charset="0"/>
                <a:cs typeface="Times New Roman" panose="02020603050405020304" pitchFamily="18" charset="0"/>
              </a:rPr>
              <a:t>JSX là viết tắt của JavaScript XML, một cú pháp mở rộng cho phép lập trình viên viết HTML trong React một cách dễ dàng. React sử dụng JSX để tạo khuôn mẫu thay vì JavaScript thông thường. Bạn không bắt buộc phải sử dụng JSX nhưng phần mở rộng này sẽ giúp bạn viết ứng dụng dễ dàng hơn</a:t>
            </a:r>
            <a:r>
              <a:rPr lang="en-US" sz="200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Sử dụng JSX trong React JS:</a:t>
            </a:r>
          </a:p>
          <a:p>
            <a:pPr algn="just"/>
            <a:r>
              <a:rPr lang="vi-VN" sz="2000">
                <a:latin typeface="Times New Roman" panose="02020603050405020304" pitchFamily="18" charset="0"/>
                <a:cs typeface="Times New Roman" panose="02020603050405020304" pitchFamily="18" charset="0"/>
              </a:rPr>
              <a:t>JSX cho phép lập trình viên viết các phần tử HTML bằng JavaScript và đặt chúng trong DOM mà không cần bất kỳ phương thức nào createElement()  và/hoặc appendChild(). </a:t>
            </a:r>
            <a:endParaRPr lang="en-US" sz="2000" b="1">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Biểu thức trong JSX:</a:t>
            </a:r>
          </a:p>
          <a:p>
            <a:pPr algn="just"/>
            <a:r>
              <a:rPr lang="en-US" sz="2000">
                <a:latin typeface="Times New Roman" panose="02020603050405020304" pitchFamily="18" charset="0"/>
                <a:cs typeface="Times New Roman" panose="02020603050405020304" pitchFamily="18" charset="0"/>
              </a:rPr>
              <a:t>Với JSX, bạn có thể viết các biểu thức bên trong dấu ngoặc nhọn {}. Biểu thức có thể là một biến hoặc thuộc tính hoặc bất kỳ biểu thức JavaScript hợp lệ nào khác. JSX sẽ thực thi biểu thức và trả về kết quả.</a:t>
            </a:r>
          </a:p>
          <a:p>
            <a:pPr marL="342900" indent="-34290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Quy ước đặt tên:</a:t>
            </a:r>
          </a:p>
          <a:p>
            <a:pPr algn="just"/>
            <a:r>
              <a:rPr lang="vi-VN" sz="2000">
                <a:latin typeface="Times New Roman" panose="02020603050405020304" pitchFamily="18" charset="0"/>
                <a:cs typeface="Times New Roman" panose="02020603050405020304" pitchFamily="18" charset="0"/>
              </a:rPr>
              <a:t>Các thẻ HTML luôn sử dụng tên thẻ viết thường, trong khi các thành phần React bắt đầu bằng chữ hoa. Lưu ý: </a:t>
            </a:r>
            <a:r>
              <a:rPr lang="en-US" sz="2000">
                <a:latin typeface="Times New Roman" panose="02020603050405020304" pitchFamily="18" charset="0"/>
                <a:cs typeface="Times New Roman" panose="02020603050405020304" pitchFamily="18" charset="0"/>
              </a:rPr>
              <a:t>Ta</a:t>
            </a:r>
            <a:r>
              <a:rPr lang="vi-VN" sz="2000">
                <a:latin typeface="Times New Roman" panose="02020603050405020304" pitchFamily="18" charset="0"/>
                <a:cs typeface="Times New Roman" panose="02020603050405020304" pitchFamily="18" charset="0"/>
              </a:rPr>
              <a:t> nên sử dụng className và htmlFor làm tên thuộc tính XML thay vì class và for.</a:t>
            </a: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2559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C56861-9919-DC2B-F7BE-2FFADB015BEF}"/>
              </a:ext>
            </a:extLst>
          </p:cNvPr>
          <p:cNvSpPr>
            <a:spLocks noGrp="1"/>
          </p:cNvSpPr>
          <p:nvPr>
            <p:ph type="body" sz="quarter" idx="10"/>
          </p:nvPr>
        </p:nvSpPr>
        <p:spPr>
          <a:xfrm>
            <a:off x="3306135" y="481154"/>
            <a:ext cx="5579730" cy="724247"/>
          </a:xfrm>
        </p:spPr>
        <p:txBody>
          <a:bodyPr/>
          <a:lstStyle/>
          <a:p>
            <a:r>
              <a:rPr lang="en-US" sz="4000" b="1">
                <a:latin typeface="Times New Roman" panose="02020603050405020304" pitchFamily="18" charset="0"/>
                <a:cs typeface="Times New Roman" panose="02020603050405020304" pitchFamily="18" charset="0"/>
              </a:rPr>
              <a:t>Components</a:t>
            </a:r>
          </a:p>
        </p:txBody>
      </p:sp>
      <p:sp>
        <p:nvSpPr>
          <p:cNvPr id="3" name="TextBox 2">
            <a:extLst>
              <a:ext uri="{FF2B5EF4-FFF2-40B4-BE49-F238E27FC236}">
                <a16:creationId xmlns:a16="http://schemas.microsoft.com/office/drawing/2014/main" id="{092B967E-6371-FD2D-06EC-844527F8B44C}"/>
              </a:ext>
            </a:extLst>
          </p:cNvPr>
          <p:cNvSpPr txBox="1"/>
          <p:nvPr/>
        </p:nvSpPr>
        <p:spPr>
          <a:xfrm>
            <a:off x="549088" y="1424569"/>
            <a:ext cx="11093824" cy="3693319"/>
          </a:xfrm>
          <a:prstGeom prst="rect">
            <a:avLst/>
          </a:prstGeom>
          <a:noFill/>
        </p:spPr>
        <p:txBody>
          <a:bodyPr wrap="square" rtlCol="0">
            <a:spAutoFit/>
          </a:bodyPr>
          <a:lstStyle/>
          <a:p>
            <a:pPr marL="285750" indent="-285750" algn="just">
              <a:buFont typeface="Arial" panose="020B0604020202020204" pitchFamily="34" charset="0"/>
              <a:buChar char="•"/>
            </a:pPr>
            <a:r>
              <a:rPr lang="en-US" b="1">
                <a:latin typeface="Times New Roman" panose="02020603050405020304" pitchFamily="18" charset="0"/>
                <a:cs typeface="Times New Roman" panose="02020603050405020304" pitchFamily="18" charset="0"/>
              </a:rPr>
              <a:t>Component là gì? </a:t>
            </a:r>
            <a:r>
              <a:rPr lang="vi-VN">
                <a:latin typeface="Times New Roman" panose="02020603050405020304" pitchFamily="18" charset="0"/>
                <a:cs typeface="Times New Roman" panose="02020603050405020304" pitchFamily="18" charset="0"/>
              </a:rPr>
              <a:t>Component trong ReactJS hay các thành phần là các cấu trúc cốt lõi của React. Nói cách khác, mọi ứng dụng </a:t>
            </a:r>
            <a:r>
              <a:rPr lang="en-US">
                <a:latin typeface="Times New Roman" panose="02020603050405020304" pitchFamily="18" charset="0"/>
                <a:cs typeface="Times New Roman" panose="02020603050405020304" pitchFamily="18" charset="0"/>
              </a:rPr>
              <a:t>ta</a:t>
            </a:r>
            <a:r>
              <a:rPr lang="vi-VN">
                <a:latin typeface="Times New Roman" panose="02020603050405020304" pitchFamily="18" charset="0"/>
                <a:cs typeface="Times New Roman" panose="02020603050405020304" pitchFamily="18" charset="0"/>
              </a:rPr>
              <a:t> sẽ phát triển trong React sẽ được tạo thành từ các phần được gọi là Component. Các Component này làm việc xây dựng UIs trở nên dễ dàng hơn rất nhiều. </a:t>
            </a:r>
            <a:r>
              <a:rPr lang="en-US">
                <a:latin typeface="Times New Roman" panose="02020603050405020304" pitchFamily="18" charset="0"/>
                <a:cs typeface="Times New Roman" panose="02020603050405020304" pitchFamily="18" charset="0"/>
              </a:rPr>
              <a:t>Ta</a:t>
            </a:r>
            <a:r>
              <a:rPr lang="vi-VN">
                <a:latin typeface="Times New Roman" panose="02020603050405020304" pitchFamily="18" charset="0"/>
                <a:cs typeface="Times New Roman" panose="02020603050405020304" pitchFamily="18" charset="0"/>
              </a:rPr>
              <a:t> có thể thấy, giao diện người dùng được chia thành nhiều phần riêng lẻ được gọi là các component và hoạt động độc lập. Khi hợp nhất tất cả các component riêng lẻ này, ta sẽ nhận được giao diện người dùng cuối cùng. </a:t>
            </a: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a:latin typeface="Times New Roman" panose="02020603050405020304" pitchFamily="18" charset="0"/>
                <a:cs typeface="Times New Roman" panose="02020603050405020304" pitchFamily="18" charset="0"/>
              </a:rPr>
              <a:t>Có hai loại Component: </a:t>
            </a:r>
          </a:p>
          <a:p>
            <a:pPr algn="just"/>
            <a:r>
              <a:rPr lang="en-US" b="1">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Các component chức năng (Functional component): </a:t>
            </a:r>
            <a:r>
              <a:rPr lang="vi-VN">
                <a:latin typeface="Times New Roman" panose="02020603050405020304" pitchFamily="18" charset="0"/>
                <a:cs typeface="Times New Roman" panose="02020603050405020304" pitchFamily="18" charset="0"/>
              </a:rPr>
              <a:t>các thành phần chức năng cơ bản là các hàm JavaScript. Chúng ta có thể tạo một thành phần chức năng trong React bằng cách viết một hàm JavaScript. Các hàm này có thể nhận hoặc không nhân dữ liệu dưới dạng tham số.</a:t>
            </a:r>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Class component: </a:t>
            </a:r>
            <a:r>
              <a:rPr lang="vi-VN">
                <a:latin typeface="Times New Roman" panose="02020603050405020304" pitchFamily="18" charset="0"/>
                <a:cs typeface="Times New Roman" panose="02020603050405020304" pitchFamily="18" charset="0"/>
              </a:rPr>
              <a:t>Các class component thường phức tạp hơn một chút so với các thành phần chức năng. Các thành phần chức năng không nhận biết được các thành phần khác trong chương trình trong khi các class component có thể hoạt động với nhau. Chúng ta có thể truyền dữ liệu từ class component này sang class component khác.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9754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DCF75-3821-AD1F-2941-56D30E8E17CF}"/>
              </a:ext>
            </a:extLst>
          </p:cNvPr>
          <p:cNvSpPr>
            <a:spLocks noGrp="1"/>
          </p:cNvSpPr>
          <p:nvPr>
            <p:ph type="body" sz="quarter" idx="10"/>
          </p:nvPr>
        </p:nvSpPr>
        <p:spPr>
          <a:xfrm>
            <a:off x="404212" y="521495"/>
            <a:ext cx="11573197" cy="724247"/>
          </a:xfrm>
        </p:spPr>
        <p:txBody>
          <a:bodyPr/>
          <a:lstStyle/>
          <a:p>
            <a:r>
              <a:rPr lang="en-US" sz="4000" b="1">
                <a:latin typeface="Times New Roman" panose="02020603050405020304" pitchFamily="18" charset="0"/>
                <a:cs typeface="Times New Roman" panose="02020603050405020304" pitchFamily="18" charset="0"/>
              </a:rPr>
              <a:t>Props, State</a:t>
            </a:r>
          </a:p>
        </p:txBody>
      </p:sp>
      <p:sp>
        <p:nvSpPr>
          <p:cNvPr id="3" name="TextBox 2">
            <a:extLst>
              <a:ext uri="{FF2B5EF4-FFF2-40B4-BE49-F238E27FC236}">
                <a16:creationId xmlns:a16="http://schemas.microsoft.com/office/drawing/2014/main" id="{934CD8B8-6571-F108-1EC7-651FBFA0450F}"/>
              </a:ext>
            </a:extLst>
          </p:cNvPr>
          <p:cNvSpPr txBox="1"/>
          <p:nvPr/>
        </p:nvSpPr>
        <p:spPr>
          <a:xfrm>
            <a:off x="564775" y="1428597"/>
            <a:ext cx="10865225"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Props: </a:t>
            </a:r>
            <a:r>
              <a:rPr lang="vi-VN" sz="2000">
                <a:latin typeface="Times New Roman" panose="02020603050405020304" pitchFamily="18" charset="0"/>
                <a:cs typeface="Times New Roman" panose="02020603050405020304" pitchFamily="18" charset="0"/>
              </a:rPr>
              <a:t>là 1 từ viết ngắn gọn của properties , nhưng lại là 1 khái niệm trong ReactJS. props là 1 đối tượng, nó lưu trữ các giá trị của các attribute (thuộc tính) của một thẻ (Tag).Là cách mà component có thể nhận được các giá trị của thuộc tính truyền vào từ bên ngoài vào</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và là cách mà các component có thể </a:t>
            </a:r>
            <a:r>
              <a:rPr lang="en-US" sz="2000">
                <a:latin typeface="Times New Roman" panose="02020603050405020304" pitchFamily="18" charset="0"/>
                <a:cs typeface="Times New Roman" panose="02020603050405020304" pitchFamily="18" charset="0"/>
              </a:rPr>
              <a:t>liên kết</a:t>
            </a:r>
            <a:r>
              <a:rPr lang="vi-VN" sz="2000">
                <a:latin typeface="Times New Roman" panose="02020603050405020304" pitchFamily="18" charset="0"/>
                <a:cs typeface="Times New Roman" panose="02020603050405020304" pitchFamily="18" charset="0"/>
              </a:rPr>
              <a:t> với nhau.</a:t>
            </a:r>
            <a:endParaRPr lang="en-US"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State:</a:t>
            </a:r>
          </a:p>
          <a:p>
            <a:pPr algn="just"/>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Khái niệm: Cũng giống như props , state cũng lưu trữ thông tin về component, nhưng là lưu trữ dữ liệu động của một component.</a:t>
            </a:r>
          </a:p>
          <a:p>
            <a:pPr algn="just"/>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State là dữ liệu động , nó cho phép một component theo dõi thông tin thay đổi giữa các kết xuất (render) và làm cho nó có thể tương tác.</a:t>
            </a:r>
          </a:p>
          <a:p>
            <a:pPr algn="just"/>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State chỉ có thể được sử dụng ở trong một component sinh ra nó.</a:t>
            </a:r>
            <a:endParaRPr lang="en-US"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4612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321CFC-3B7B-ADBD-293B-9B40AC4D6CD1}"/>
              </a:ext>
            </a:extLst>
          </p:cNvPr>
          <p:cNvSpPr txBox="1"/>
          <p:nvPr/>
        </p:nvSpPr>
        <p:spPr>
          <a:xfrm>
            <a:off x="3116355" y="497541"/>
            <a:ext cx="5959289"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DANH SÁCH THÀNH VIÊN</a:t>
            </a:r>
          </a:p>
        </p:txBody>
      </p:sp>
      <p:sp>
        <p:nvSpPr>
          <p:cNvPr id="6" name="TextBox 5">
            <a:extLst>
              <a:ext uri="{FF2B5EF4-FFF2-40B4-BE49-F238E27FC236}">
                <a16:creationId xmlns:a16="http://schemas.microsoft.com/office/drawing/2014/main" id="{B13E4825-9A86-3732-3047-F2908F61875F}"/>
              </a:ext>
            </a:extLst>
          </p:cNvPr>
          <p:cNvSpPr txBox="1"/>
          <p:nvPr/>
        </p:nvSpPr>
        <p:spPr>
          <a:xfrm>
            <a:off x="583825" y="1729493"/>
            <a:ext cx="7121339" cy="4893647"/>
          </a:xfrm>
          <a:prstGeom prst="rect">
            <a:avLst/>
          </a:prstGeom>
          <a:noFill/>
        </p:spPr>
        <p:txBody>
          <a:bodyPr wrap="square" rtlCol="0">
            <a:spAutoFit/>
          </a:bodyPr>
          <a:lstStyle/>
          <a:p>
            <a:pPr marL="285750" indent="-285750">
              <a:buFont typeface="Arial" panose="020B0604020202020204" pitchFamily="34" charset="0"/>
              <a:buChar char="•"/>
            </a:pPr>
            <a:r>
              <a:rPr lang="en-US" sz="2600" b="1">
                <a:latin typeface="Times New Roman" panose="02020603050405020304" pitchFamily="18" charset="0"/>
                <a:cs typeface="Times New Roman" panose="02020603050405020304" pitchFamily="18" charset="0"/>
              </a:rPr>
              <a:t>Trưởng nhóm:</a:t>
            </a:r>
            <a:br>
              <a:rPr lang="en-US" sz="2600">
                <a:latin typeface="Times New Roman" panose="02020603050405020304" pitchFamily="18" charset="0"/>
                <a:cs typeface="Times New Roman" panose="02020603050405020304" pitchFamily="18" charset="0"/>
              </a:rPr>
            </a:br>
            <a:r>
              <a:rPr lang="en-US" sz="2600">
                <a:latin typeface="Times New Roman" panose="02020603050405020304" pitchFamily="18" charset="0"/>
                <a:cs typeface="Times New Roman" panose="02020603050405020304" pitchFamily="18" charset="0"/>
              </a:rPr>
              <a:t>Hà Nguyễn Đức Huy – 1812770</a:t>
            </a:r>
            <a:br>
              <a:rPr lang="en-US" sz="2600">
                <a:latin typeface="Times New Roman" panose="02020603050405020304" pitchFamily="18" charset="0"/>
                <a:cs typeface="Times New Roman" panose="02020603050405020304" pitchFamily="18" charset="0"/>
              </a:rPr>
            </a:br>
            <a:r>
              <a:rPr lang="en-US" sz="260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600" b="1">
                <a:latin typeface="Times New Roman" panose="02020603050405020304" pitchFamily="18" charset="0"/>
                <a:cs typeface="Times New Roman" panose="02020603050405020304" pitchFamily="18" charset="0"/>
              </a:rPr>
              <a:t>Thành viên:</a:t>
            </a:r>
            <a:br>
              <a:rPr lang="en-US" sz="2600">
                <a:latin typeface="Times New Roman" panose="02020603050405020304" pitchFamily="18" charset="0"/>
                <a:cs typeface="Times New Roman" panose="02020603050405020304" pitchFamily="18" charset="0"/>
              </a:rPr>
            </a:br>
            <a:r>
              <a:rPr lang="en-US" sz="2600">
                <a:latin typeface="Times New Roman" panose="02020603050405020304" pitchFamily="18" charset="0"/>
                <a:cs typeface="Times New Roman" panose="02020603050405020304" pitchFamily="18" charset="0"/>
              </a:rPr>
              <a:t>Dương Văn Tứ – 1813766</a:t>
            </a:r>
            <a:br>
              <a:rPr lang="en-US" sz="2600">
                <a:latin typeface="Times New Roman" panose="02020603050405020304" pitchFamily="18" charset="0"/>
                <a:cs typeface="Times New Roman" panose="02020603050405020304" pitchFamily="18" charset="0"/>
              </a:rPr>
            </a:br>
            <a:r>
              <a:rPr lang="en-US" sz="2600">
                <a:latin typeface="Times New Roman" panose="02020603050405020304" pitchFamily="18" charset="0"/>
                <a:cs typeface="Times New Roman" panose="02020603050405020304" pitchFamily="18" charset="0"/>
              </a:rPr>
              <a:t>Võ Thành Duy – 1812747</a:t>
            </a:r>
            <a:br>
              <a:rPr lang="en-US" sz="2600">
                <a:latin typeface="Times New Roman" panose="02020603050405020304" pitchFamily="18" charset="0"/>
                <a:cs typeface="Times New Roman" panose="02020603050405020304" pitchFamily="18" charset="0"/>
              </a:rPr>
            </a:br>
            <a:r>
              <a:rPr lang="en-US" sz="2600">
                <a:latin typeface="Times New Roman" panose="02020603050405020304" pitchFamily="18" charset="0"/>
                <a:cs typeface="Times New Roman" panose="02020603050405020304" pitchFamily="18" charset="0"/>
              </a:rPr>
              <a:t>Vi Văn Phúc – 1812823</a:t>
            </a:r>
            <a:br>
              <a:rPr lang="en-US" sz="2600">
                <a:latin typeface="Times New Roman" panose="02020603050405020304" pitchFamily="18" charset="0"/>
                <a:cs typeface="Times New Roman" panose="02020603050405020304" pitchFamily="18" charset="0"/>
              </a:rPr>
            </a:br>
            <a:r>
              <a:rPr lang="en-US" sz="2600">
                <a:latin typeface="Times New Roman" panose="02020603050405020304" pitchFamily="18" charset="0"/>
                <a:cs typeface="Times New Roman" panose="02020603050405020304" pitchFamily="18" charset="0"/>
              </a:rPr>
              <a:t>Hoàng Ngọc Anh – 1812725</a:t>
            </a:r>
            <a:br>
              <a:rPr lang="en-US" sz="2600">
                <a:latin typeface="Times New Roman" panose="02020603050405020304" pitchFamily="18" charset="0"/>
                <a:cs typeface="Times New Roman" panose="02020603050405020304" pitchFamily="18" charset="0"/>
              </a:rPr>
            </a:br>
            <a:r>
              <a:rPr lang="en-US" sz="2600">
                <a:latin typeface="Times New Roman" panose="02020603050405020304" pitchFamily="18" charset="0"/>
                <a:cs typeface="Times New Roman" panose="02020603050405020304" pitchFamily="18" charset="0"/>
              </a:rPr>
              <a:t>Huỳnh Văn Trung – 1812864</a:t>
            </a:r>
            <a:br>
              <a:rPr lang="en-US" sz="2600">
                <a:latin typeface="Times New Roman" panose="02020603050405020304" pitchFamily="18" charset="0"/>
                <a:cs typeface="Times New Roman" panose="02020603050405020304" pitchFamily="18" charset="0"/>
              </a:rPr>
            </a:br>
            <a:r>
              <a:rPr lang="en-US" sz="2600">
                <a:latin typeface="Times New Roman" panose="02020603050405020304" pitchFamily="18" charset="0"/>
                <a:cs typeface="Times New Roman" panose="02020603050405020304" pitchFamily="18" charset="0"/>
              </a:rPr>
              <a:t>Nguyễn Thị Hồng Vân – 	1812873</a:t>
            </a:r>
            <a:br>
              <a:rPr lang="en-US" sz="2600">
                <a:latin typeface="Times New Roman" panose="02020603050405020304" pitchFamily="18" charset="0"/>
                <a:cs typeface="Times New Roman" panose="02020603050405020304" pitchFamily="18" charset="0"/>
              </a:rPr>
            </a:br>
            <a:r>
              <a:rPr lang="en-US" sz="2600">
                <a:latin typeface="Times New Roman" panose="02020603050405020304" pitchFamily="18" charset="0"/>
                <a:cs typeface="Times New Roman" panose="02020603050405020304" pitchFamily="18" charset="0"/>
              </a:rPr>
              <a:t>Trương Hoàng Anh Việt – 1812877 </a:t>
            </a:r>
          </a:p>
          <a:p>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439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8CBDE-02DC-C8A3-C24B-9151BBD66510}"/>
              </a:ext>
            </a:extLst>
          </p:cNvPr>
          <p:cNvSpPr>
            <a:spLocks noGrp="1"/>
          </p:cNvSpPr>
          <p:nvPr>
            <p:ph type="body" sz="quarter" idx="10"/>
          </p:nvPr>
        </p:nvSpPr>
        <p:spPr>
          <a:xfrm>
            <a:off x="3010299" y="306344"/>
            <a:ext cx="5902459" cy="724247"/>
          </a:xfrm>
        </p:spPr>
        <p:txBody>
          <a:bodyPr/>
          <a:lstStyle/>
          <a:p>
            <a:r>
              <a:rPr lang="en-US" sz="4000" b="1">
                <a:latin typeface="Times New Roman" panose="02020603050405020304" pitchFamily="18" charset="0"/>
                <a:cs typeface="Times New Roman" panose="02020603050405020304" pitchFamily="18" charset="0"/>
              </a:rPr>
              <a:t>Life Cycle</a:t>
            </a:r>
          </a:p>
        </p:txBody>
      </p:sp>
      <p:pic>
        <p:nvPicPr>
          <p:cNvPr id="5130" name="Picture 10">
            <a:extLst>
              <a:ext uri="{FF2B5EF4-FFF2-40B4-BE49-F238E27FC236}">
                <a16:creationId xmlns:a16="http://schemas.microsoft.com/office/drawing/2014/main" id="{975BC07C-19CF-A6F5-8CE8-0970FF36D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97826"/>
            <a:ext cx="12192000" cy="5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1345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130"/>
                                        </p:tgtEl>
                                        <p:attrNameLst>
                                          <p:attrName>style.visibility</p:attrName>
                                        </p:attrNameLst>
                                      </p:cBhvr>
                                      <p:to>
                                        <p:strVal val="visible"/>
                                      </p:to>
                                    </p:set>
                                    <p:animEffect transition="in" filter="fade">
                                      <p:cBhvr>
                                        <p:cTn id="12" dur="1000"/>
                                        <p:tgtEl>
                                          <p:spTgt spid="5130"/>
                                        </p:tgtEl>
                                      </p:cBhvr>
                                    </p:animEffect>
                                    <p:anim calcmode="lin" valueType="num">
                                      <p:cBhvr>
                                        <p:cTn id="13" dur="1000" fill="hold"/>
                                        <p:tgtEl>
                                          <p:spTgt spid="5130"/>
                                        </p:tgtEl>
                                        <p:attrNameLst>
                                          <p:attrName>ppt_x</p:attrName>
                                        </p:attrNameLst>
                                      </p:cBhvr>
                                      <p:tavLst>
                                        <p:tav tm="0">
                                          <p:val>
                                            <p:strVal val="#ppt_x"/>
                                          </p:val>
                                        </p:tav>
                                        <p:tav tm="100000">
                                          <p:val>
                                            <p:strVal val="#ppt_x"/>
                                          </p:val>
                                        </p:tav>
                                      </p:tavLst>
                                    </p:anim>
                                    <p:anim calcmode="lin" valueType="num">
                                      <p:cBhvr>
                                        <p:cTn id="14" dur="1000" fill="hold"/>
                                        <p:tgtEl>
                                          <p:spTgt spid="5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F19191-259F-46FD-80F2-53A5AF16BDEB}"/>
              </a:ext>
            </a:extLst>
          </p:cNvPr>
          <p:cNvSpPr/>
          <p:nvPr/>
        </p:nvSpPr>
        <p:spPr>
          <a:xfrm>
            <a:off x="0" y="654213"/>
            <a:ext cx="6656294" cy="21821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C9ED435-36B6-4A02-9285-0CCAF4E39CA9}"/>
              </a:ext>
            </a:extLst>
          </p:cNvPr>
          <p:cNvSpPr txBox="1"/>
          <p:nvPr/>
        </p:nvSpPr>
        <p:spPr>
          <a:xfrm>
            <a:off x="-293959" y="1208748"/>
            <a:ext cx="6842676" cy="830997"/>
          </a:xfrm>
          <a:prstGeom prst="rect">
            <a:avLst/>
          </a:prstGeom>
          <a:noFill/>
        </p:spPr>
        <p:txBody>
          <a:bodyPr wrap="square" rtlCol="0" anchor="ctr">
            <a:spAutoFit/>
          </a:bodyPr>
          <a:lstStyle/>
          <a:p>
            <a:pPr algn="r"/>
            <a:r>
              <a:rPr lang="en-US" altLang="ko-KR" sz="4800" b="1">
                <a:solidFill>
                  <a:schemeClr val="bg1"/>
                </a:solidFill>
                <a:latin typeface="Times New Roman" panose="02020603050405020304" pitchFamily="18" charset="0"/>
                <a:cs typeface="Times New Roman" panose="02020603050405020304" pitchFamily="18" charset="0"/>
              </a:rPr>
              <a:t>04 Một số nội dung khác </a:t>
            </a:r>
          </a:p>
        </p:txBody>
      </p:sp>
      <p:sp>
        <p:nvSpPr>
          <p:cNvPr id="2" name="Rectangle 1">
            <a:extLst>
              <a:ext uri="{FF2B5EF4-FFF2-40B4-BE49-F238E27FC236}">
                <a16:creationId xmlns:a16="http://schemas.microsoft.com/office/drawing/2014/main" id="{F3B3B4F9-30BE-95F2-5A25-DF2B27EA740C}"/>
              </a:ext>
            </a:extLst>
          </p:cNvPr>
          <p:cNvSpPr/>
          <p:nvPr/>
        </p:nvSpPr>
        <p:spPr>
          <a:xfrm>
            <a:off x="1739153" y="4182036"/>
            <a:ext cx="8225118" cy="267596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5954BD1-3351-D44F-795A-F6A060B73000}"/>
              </a:ext>
            </a:extLst>
          </p:cNvPr>
          <p:cNvSpPr txBox="1"/>
          <p:nvPr/>
        </p:nvSpPr>
        <p:spPr>
          <a:xfrm>
            <a:off x="1739153" y="4287921"/>
            <a:ext cx="8225118" cy="3539430"/>
          </a:xfrm>
          <a:prstGeom prst="rect">
            <a:avLst/>
          </a:prstGeom>
          <a:noFill/>
        </p:spPr>
        <p:txBody>
          <a:bodyPr wrap="square" rtlCol="0">
            <a:spAutoFit/>
          </a:bodyPr>
          <a:lstStyle/>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Git</a:t>
            </a:r>
          </a:p>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Aglie/Scrum</a:t>
            </a:r>
          </a:p>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Career Path</a:t>
            </a:r>
          </a:p>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Proactive</a:t>
            </a:r>
          </a:p>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Ownership</a:t>
            </a:r>
          </a:p>
          <a:p>
            <a:pPr marL="342900" indent="-342900">
              <a:buFont typeface="Arial" panose="020B0604020202020204" pitchFamily="34" charset="0"/>
              <a:buChar char="•"/>
            </a:pPr>
            <a:endParaRPr lang="en-US" sz="3200" b="1">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3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2188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 calcmode="lin" valueType="num">
                                      <p:cBhvr additive="base">
                                        <p:cTn id="18"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 calcmode="lin" valueType="num">
                                      <p:cBhvr additive="base">
                                        <p:cTn id="24"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 calcmode="lin" valueType="num">
                                      <p:cBhvr additive="base">
                                        <p:cTn id="30"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2">
                                            <p:txEl>
                                              <p:pRg st="4" end="4"/>
                                            </p:txEl>
                                          </p:spTgt>
                                        </p:tgtEl>
                                        <p:attrNameLst>
                                          <p:attrName>style.visibility</p:attrName>
                                        </p:attrNameLst>
                                      </p:cBhvr>
                                      <p:to>
                                        <p:strVal val="visible"/>
                                      </p:to>
                                    </p:set>
                                    <p:anim calcmode="lin" valueType="num">
                                      <p:cBhvr additive="base">
                                        <p:cTn id="36"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CCF559-BB8A-F2E9-7269-D67B87AC4FA8}"/>
              </a:ext>
            </a:extLst>
          </p:cNvPr>
          <p:cNvSpPr>
            <a:spLocks noGrp="1"/>
          </p:cNvSpPr>
          <p:nvPr>
            <p:ph type="body" sz="quarter" idx="10"/>
          </p:nvPr>
        </p:nvSpPr>
        <p:spPr>
          <a:xfrm>
            <a:off x="3339752" y="638978"/>
            <a:ext cx="5539389" cy="724247"/>
          </a:xfrm>
        </p:spPr>
        <p:txBody>
          <a:bodyPr/>
          <a:lstStyle/>
          <a:p>
            <a:r>
              <a:rPr lang="en-US" sz="4000" b="1">
                <a:latin typeface="Times New Roman" panose="02020603050405020304" pitchFamily="18" charset="0"/>
                <a:cs typeface="Times New Roman" panose="02020603050405020304" pitchFamily="18" charset="0"/>
              </a:rPr>
              <a:t>Git</a:t>
            </a:r>
          </a:p>
        </p:txBody>
      </p:sp>
      <p:sp>
        <p:nvSpPr>
          <p:cNvPr id="4" name="TextBox 3">
            <a:extLst>
              <a:ext uri="{FF2B5EF4-FFF2-40B4-BE49-F238E27FC236}">
                <a16:creationId xmlns:a16="http://schemas.microsoft.com/office/drawing/2014/main" id="{5B336760-617D-D198-8045-77FFB58A5342}"/>
              </a:ext>
            </a:extLst>
          </p:cNvPr>
          <p:cNvSpPr txBox="1"/>
          <p:nvPr/>
        </p:nvSpPr>
        <p:spPr>
          <a:xfrm>
            <a:off x="1438833" y="1551484"/>
            <a:ext cx="6750423" cy="2246769"/>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Giới thiệu tổng quan về Git</a:t>
            </a:r>
          </a:p>
          <a:p>
            <a:pPr marL="285750" indent="-28575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Một số các lệnh cơ bản trong Git</a:t>
            </a:r>
          </a:p>
          <a:p>
            <a:pPr marL="285750" indent="-28575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Các Rank trong Git</a:t>
            </a:r>
          </a:p>
          <a:p>
            <a:pPr marL="285750" indent="-28575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Cách viết Pull Request</a:t>
            </a:r>
          </a:p>
          <a:p>
            <a:pPr marL="285750" indent="-28575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Cách Git được sử dụng trong Dự án thực tế</a:t>
            </a:r>
          </a:p>
        </p:txBody>
      </p:sp>
    </p:spTree>
    <p:extLst>
      <p:ext uri="{BB962C8B-B14F-4D97-AF65-F5344CB8AC3E}">
        <p14:creationId xmlns:p14="http://schemas.microsoft.com/office/powerpoint/2010/main" val="39184078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Những gì cần biết khi làm việc với Git trong dự án">
            <a:extLst>
              <a:ext uri="{FF2B5EF4-FFF2-40B4-BE49-F238E27FC236}">
                <a16:creationId xmlns:a16="http://schemas.microsoft.com/office/drawing/2014/main" id="{EC109BA9-512A-D8E9-6BA7-69B26FB47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276" y="497860"/>
            <a:ext cx="10681447" cy="5862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31807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8680EC-3C48-392C-F785-F3E01C7ABBCB}"/>
              </a:ext>
            </a:extLst>
          </p:cNvPr>
          <p:cNvSpPr>
            <a:spLocks noGrp="1"/>
          </p:cNvSpPr>
          <p:nvPr>
            <p:ph type="body" sz="quarter" idx="10"/>
          </p:nvPr>
        </p:nvSpPr>
        <p:spPr>
          <a:xfrm>
            <a:off x="309401" y="534943"/>
            <a:ext cx="11573197" cy="724247"/>
          </a:xfrm>
        </p:spPr>
        <p:txBody>
          <a:bodyPr/>
          <a:lstStyle/>
          <a:p>
            <a:r>
              <a:rPr lang="en-US" sz="4000" b="1">
                <a:latin typeface="Times New Roman" panose="02020603050405020304" pitchFamily="18" charset="0"/>
                <a:cs typeface="Times New Roman" panose="02020603050405020304" pitchFamily="18" charset="0"/>
              </a:rPr>
              <a:t>Aglie/Scrum</a:t>
            </a:r>
          </a:p>
        </p:txBody>
      </p:sp>
      <p:sp>
        <p:nvSpPr>
          <p:cNvPr id="4" name="TextBox 3">
            <a:extLst>
              <a:ext uri="{FF2B5EF4-FFF2-40B4-BE49-F238E27FC236}">
                <a16:creationId xmlns:a16="http://schemas.microsoft.com/office/drawing/2014/main" id="{0A403669-B5F9-C580-52D2-15A55A445DDD}"/>
              </a:ext>
            </a:extLst>
          </p:cNvPr>
          <p:cNvSpPr txBox="1"/>
          <p:nvPr/>
        </p:nvSpPr>
        <p:spPr>
          <a:xfrm>
            <a:off x="968187" y="1506072"/>
            <a:ext cx="9399495" cy="2308324"/>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Giới thiệu về một số các mô hình được sử dụng trong Dự án CNTT: Water Fall, Agile/Scrum</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Giới thiệu tổng quan về Agile/Scrum</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Phân tích cách áp dụng mô hình Agile/Scrum trong Dự án thực tế</a:t>
            </a:r>
          </a:p>
          <a:p>
            <a:pPr marL="285750" indent="-28575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Phân tích cách áp dụng mô hình trong công ty</a:t>
            </a:r>
          </a:p>
        </p:txBody>
      </p:sp>
    </p:spTree>
    <p:extLst>
      <p:ext uri="{BB962C8B-B14F-4D97-AF65-F5344CB8AC3E}">
        <p14:creationId xmlns:p14="http://schemas.microsoft.com/office/powerpoint/2010/main" val="2170562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rocess of scrum agile method ">
            <a:extLst>
              <a:ext uri="{FF2B5EF4-FFF2-40B4-BE49-F238E27FC236}">
                <a16:creationId xmlns:a16="http://schemas.microsoft.com/office/drawing/2014/main" id="{DAA1CEBA-F564-6534-F280-45A15811C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467" y="757378"/>
            <a:ext cx="11531065" cy="545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27245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A2685B-85AD-7750-9346-23E25B276C17}"/>
              </a:ext>
            </a:extLst>
          </p:cNvPr>
          <p:cNvSpPr>
            <a:spLocks noGrp="1"/>
          </p:cNvSpPr>
          <p:nvPr>
            <p:ph type="body" sz="quarter" idx="10"/>
          </p:nvPr>
        </p:nvSpPr>
        <p:spPr>
          <a:xfrm>
            <a:off x="309399" y="440813"/>
            <a:ext cx="11573197" cy="724247"/>
          </a:xfrm>
        </p:spPr>
        <p:txBody>
          <a:bodyPr/>
          <a:lstStyle/>
          <a:p>
            <a:r>
              <a:rPr lang="en-US" sz="4000" b="1">
                <a:latin typeface="Times New Roman" panose="02020603050405020304" pitchFamily="18" charset="0"/>
                <a:cs typeface="Times New Roman" panose="02020603050405020304" pitchFamily="18" charset="0"/>
              </a:rPr>
              <a:t>Career Path</a:t>
            </a:r>
          </a:p>
        </p:txBody>
      </p:sp>
      <p:sp>
        <p:nvSpPr>
          <p:cNvPr id="4" name="TextBox 3">
            <a:extLst>
              <a:ext uri="{FF2B5EF4-FFF2-40B4-BE49-F238E27FC236}">
                <a16:creationId xmlns:a16="http://schemas.microsoft.com/office/drawing/2014/main" id="{42711111-5528-DA1D-8EA1-35CC59CDF33D}"/>
              </a:ext>
            </a:extLst>
          </p:cNvPr>
          <p:cNvSpPr txBox="1"/>
          <p:nvPr/>
        </p:nvSpPr>
        <p:spPr>
          <a:xfrm>
            <a:off x="569255" y="1165060"/>
            <a:ext cx="11053483" cy="2554545"/>
          </a:xfrm>
          <a:prstGeom prst="rect">
            <a:avLst/>
          </a:prstGeom>
          <a:noFill/>
        </p:spPr>
        <p:txBody>
          <a:bodyPr wrap="square" rtlCol="0">
            <a:spAutoFit/>
          </a:bodyPr>
          <a:lstStyle/>
          <a:p>
            <a:pPr marL="285750" indent="-28575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Career Path là một trong những con đường sự nghiệp hoặc là lộ trình sự nghiệp của một người. Nó được xem là lộ trình được xác định và có điểm xuất phá, kết thúc vô cùng rõ ràng có thể dựa vào đam mê cũng như mong muốn bạn theo đuổi. </a:t>
            </a:r>
            <a:endParaRPr lang="en-US"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vi-VN"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Đây được xem là một trong những lộ trình dài và cần thiết để đảm bảo cho mỗi người có nhiều thời gian hơn cho việc xác định mục tiêu sự nghiệp của mình. Ngoài ra, Career Path là một trong những việc quan trọng có thể giúp cho sự nghiệp cũng như định hướng của một người được đúng đắn và thành công hơn. </a:t>
            </a:r>
            <a:endParaRPr lang="en-US" sz="2000">
              <a:latin typeface="Times New Roman" panose="02020603050405020304" pitchFamily="18" charset="0"/>
              <a:cs typeface="Times New Roman" panose="02020603050405020304" pitchFamily="18" charset="0"/>
            </a:endParaRPr>
          </a:p>
        </p:txBody>
      </p:sp>
      <p:pic>
        <p:nvPicPr>
          <p:cNvPr id="8196" name="Picture 4" descr="Career Path Là Gì- Nâng Bước Sự Nghiệp Của Lập Trình Viên">
            <a:extLst>
              <a:ext uri="{FF2B5EF4-FFF2-40B4-BE49-F238E27FC236}">
                <a16:creationId xmlns:a16="http://schemas.microsoft.com/office/drawing/2014/main" id="{EAB7263A-C71D-1E4D-96C8-DAC959AA8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095" y="3685464"/>
            <a:ext cx="5323048" cy="3172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8814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barn(inVertical)">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2D70CE-BB22-50CF-1443-7F7CB3B94453}"/>
              </a:ext>
            </a:extLst>
          </p:cNvPr>
          <p:cNvSpPr>
            <a:spLocks noGrp="1"/>
          </p:cNvSpPr>
          <p:nvPr>
            <p:ph type="body" sz="quarter" idx="10"/>
          </p:nvPr>
        </p:nvSpPr>
        <p:spPr>
          <a:xfrm>
            <a:off x="1921088" y="381212"/>
            <a:ext cx="8349824" cy="724247"/>
          </a:xfrm>
        </p:spPr>
        <p:txBody>
          <a:bodyPr/>
          <a:lstStyle/>
          <a:p>
            <a:r>
              <a:rPr lang="en-US" sz="4000" b="1">
                <a:latin typeface="Times New Roman" panose="02020603050405020304" pitchFamily="18" charset="0"/>
                <a:cs typeface="Times New Roman" panose="02020603050405020304" pitchFamily="18" charset="0"/>
              </a:rPr>
              <a:t>Career Path in IT</a:t>
            </a:r>
          </a:p>
        </p:txBody>
      </p:sp>
      <p:pic>
        <p:nvPicPr>
          <p:cNvPr id="9218" name="Picture 2" descr="Con đường phát triển sự nghiệp cho developer (Career Path) - VTI TechBlog!">
            <a:extLst>
              <a:ext uri="{FF2B5EF4-FFF2-40B4-BE49-F238E27FC236}">
                <a16:creationId xmlns:a16="http://schemas.microsoft.com/office/drawing/2014/main" id="{DE8F745B-8817-8147-C056-19F708BBF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781" y="1105459"/>
            <a:ext cx="5500438" cy="5752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8996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1000"/>
                                        <p:tgtEl>
                                          <p:spTgt spid="9218"/>
                                        </p:tgtEl>
                                      </p:cBhvr>
                                    </p:animEffect>
                                    <p:anim calcmode="lin" valueType="num">
                                      <p:cBhvr>
                                        <p:cTn id="13" dur="1000" fill="hold"/>
                                        <p:tgtEl>
                                          <p:spTgt spid="9218"/>
                                        </p:tgtEl>
                                        <p:attrNameLst>
                                          <p:attrName>ppt_x</p:attrName>
                                        </p:attrNameLst>
                                      </p:cBhvr>
                                      <p:tavLst>
                                        <p:tav tm="0">
                                          <p:val>
                                            <p:strVal val="#ppt_x"/>
                                          </p:val>
                                        </p:tav>
                                        <p:tav tm="100000">
                                          <p:val>
                                            <p:strVal val="#ppt_x"/>
                                          </p:val>
                                        </p:tav>
                                      </p:tavLst>
                                    </p:anim>
                                    <p:anim calcmode="lin" valueType="num">
                                      <p:cBhvr>
                                        <p:cTn id="14"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C213E8-A9F3-9998-EF55-0C65E31EAB5D}"/>
              </a:ext>
            </a:extLst>
          </p:cNvPr>
          <p:cNvSpPr>
            <a:spLocks noGrp="1"/>
          </p:cNvSpPr>
          <p:nvPr>
            <p:ph type="body" sz="quarter" idx="10"/>
          </p:nvPr>
        </p:nvSpPr>
        <p:spPr>
          <a:xfrm>
            <a:off x="309400" y="452667"/>
            <a:ext cx="11573197" cy="724247"/>
          </a:xfrm>
        </p:spPr>
        <p:txBody>
          <a:bodyPr/>
          <a:lstStyle/>
          <a:p>
            <a:r>
              <a:rPr lang="en-US" sz="4000" b="1">
                <a:latin typeface="Times New Roman" panose="02020603050405020304" pitchFamily="18" charset="0"/>
                <a:cs typeface="Times New Roman" panose="02020603050405020304" pitchFamily="18" charset="0"/>
              </a:rPr>
              <a:t>Proactive</a:t>
            </a:r>
          </a:p>
        </p:txBody>
      </p:sp>
      <p:sp>
        <p:nvSpPr>
          <p:cNvPr id="4" name="TextBox 3">
            <a:extLst>
              <a:ext uri="{FF2B5EF4-FFF2-40B4-BE49-F238E27FC236}">
                <a16:creationId xmlns:a16="http://schemas.microsoft.com/office/drawing/2014/main" id="{6020CD4E-5271-5615-E31B-0B539FE90925}"/>
              </a:ext>
            </a:extLst>
          </p:cNvPr>
          <p:cNvSpPr txBox="1"/>
          <p:nvPr/>
        </p:nvSpPr>
        <p:spPr>
          <a:xfrm>
            <a:off x="1597957" y="1407505"/>
            <a:ext cx="8996082" cy="1754326"/>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Proactive là gì?</a:t>
            </a:r>
          </a:p>
          <a:p>
            <a:pPr algn="just"/>
            <a:endParaRPr lang="en-US" b="1">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Nó</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là cách thức ta tiếp xúc với công việc một cách sâu sắc, có trách nhiệm nhằm giúp ta hiểu sâu hơn về công việc được giao hiểu được các rủi ro, các vấn đề có thể phát sinh khi thực hiện công việc đó. Giúp cho công việc được thực hiện nhanh hơn, hiệu quả hơn.</a:t>
            </a:r>
          </a:p>
          <a:p>
            <a:pPr marL="285750" indent="-285750" algn="jus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49BE111-F2EA-9A6B-E8A7-ADA1C110DE9E}"/>
              </a:ext>
            </a:extLst>
          </p:cNvPr>
          <p:cNvSpPr txBox="1"/>
          <p:nvPr/>
        </p:nvSpPr>
        <p:spPr>
          <a:xfrm>
            <a:off x="1597957" y="3096589"/>
            <a:ext cx="8996082" cy="3693319"/>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Proactive được áp dụng như thế nào trong công việc?</a:t>
            </a:r>
          </a:p>
          <a:p>
            <a:pPr algn="just"/>
            <a:endParaRPr lang="en-US" b="1">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vi-VN">
                <a:latin typeface="Times New Roman" panose="02020603050405020304" pitchFamily="18" charset="0"/>
                <a:cs typeface="Times New Roman" panose="02020603050405020304" pitchFamily="18" charset="0"/>
              </a:rPr>
              <a:t>Khi bắt đầu cảm thấy có gì đó không ổn thì mình ngồi xuống và nhận diện vấn đề của việc ấy vì ta không thể giải quyết được vấn đề nếu không thể gọi tên vấn đề ấy ra.</a:t>
            </a:r>
          </a:p>
          <a:p>
            <a:pPr marL="285750" indent="-285750" algn="just">
              <a:buFont typeface="Arial" panose="020B0604020202020204" pitchFamily="34" charset="0"/>
              <a:buChar char="•"/>
            </a:pPr>
            <a:r>
              <a:rPr lang="vi-VN">
                <a:latin typeface="Times New Roman" panose="02020603050405020304" pitchFamily="18" charset="0"/>
                <a:cs typeface="Times New Roman" panose="02020603050405020304" pitchFamily="18" charset="0"/>
              </a:rPr>
              <a:t>Tìm một người, hoặc một nhóm người có khả năng giải quyết vấn đề ấy một cách nhanh nhất (có thể là chính mình, hay ngay cả giám đốc).</a:t>
            </a:r>
          </a:p>
          <a:p>
            <a:pPr marL="285750" indent="-285750" algn="just">
              <a:buFont typeface="Arial" panose="020B0604020202020204" pitchFamily="34" charset="0"/>
              <a:buChar char="•"/>
            </a:pPr>
            <a:r>
              <a:rPr lang="vi-VN">
                <a:latin typeface="Times New Roman" panose="02020603050405020304" pitchFamily="18" charset="0"/>
                <a:cs typeface="Times New Roman" panose="02020603050405020304" pitchFamily="18" charset="0"/>
              </a:rPr>
              <a:t>Hẹn gặp, hoặc nếu môi trường làm việc mở và thân thiện có thể vỗ vai và ngồi xuống nói chuyện với nhau. Bước này là bước quan trọng nhất vì phải có đủ can đảm để nói ra vấn đề và nhu cầu của bản thân.</a:t>
            </a:r>
          </a:p>
          <a:p>
            <a:pPr marL="285750" indent="-285750" algn="just">
              <a:buFont typeface="Arial" panose="020B0604020202020204" pitchFamily="34" charset="0"/>
              <a:buChar char="•"/>
            </a:pPr>
            <a:r>
              <a:rPr lang="vi-VN">
                <a:latin typeface="Times New Roman" panose="02020603050405020304" pitchFamily="18" charset="0"/>
                <a:cs typeface="Times New Roman" panose="02020603050405020304" pitchFamily="18" charset="0"/>
              </a:rPr>
              <a:t>Nếu bên bạn muốn gặp không rảnh ngay lúc ấy thì xin một lịch hẹn càng sớm càng tốt để nhanh chóng giải quyết vấn đề.</a:t>
            </a: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6585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D95EDA5-062F-4B22-87D2-BADB8B007B29}"/>
              </a:ext>
            </a:extLst>
          </p:cNvPr>
          <p:cNvSpPr>
            <a:spLocks noGrp="1"/>
          </p:cNvSpPr>
          <p:nvPr>
            <p:ph type="body" sz="quarter" idx="10"/>
          </p:nvPr>
        </p:nvSpPr>
        <p:spPr>
          <a:xfrm>
            <a:off x="3420435" y="466428"/>
            <a:ext cx="5351130" cy="724247"/>
          </a:xfrm>
        </p:spPr>
        <p:txBody>
          <a:bodyPr/>
          <a:lstStyle/>
          <a:p>
            <a:r>
              <a:rPr lang="en-US" sz="4000" b="1">
                <a:solidFill>
                  <a:schemeClr val="tx1"/>
                </a:solidFill>
                <a:latin typeface="Times New Roman" panose="02020603050405020304" pitchFamily="18" charset="0"/>
                <a:cs typeface="Times New Roman" panose="02020603050405020304" pitchFamily="18" charset="0"/>
              </a:rPr>
              <a:t>Ownership</a:t>
            </a:r>
          </a:p>
        </p:txBody>
      </p:sp>
      <p:sp>
        <p:nvSpPr>
          <p:cNvPr id="31" name="Content Placeholder 1">
            <a:extLst>
              <a:ext uri="{FF2B5EF4-FFF2-40B4-BE49-F238E27FC236}">
                <a16:creationId xmlns:a16="http://schemas.microsoft.com/office/drawing/2014/main" id="{3989A0BB-E81A-4C0F-9712-D12C56A8BE6D}"/>
              </a:ext>
            </a:extLst>
          </p:cNvPr>
          <p:cNvSpPr txBox="1">
            <a:spLocks/>
          </p:cNvSpPr>
          <p:nvPr/>
        </p:nvSpPr>
        <p:spPr>
          <a:xfrm>
            <a:off x="1034596" y="4547992"/>
            <a:ext cx="2499912" cy="402077"/>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spcBef>
                <a:spcPts val="0"/>
              </a:spcBef>
            </a:pPr>
            <a:r>
              <a:rPr lang="en-US" altLang="ko-KR"/>
              <a:t>MEMBER NAME</a:t>
            </a:r>
          </a:p>
        </p:txBody>
      </p:sp>
      <p:sp>
        <p:nvSpPr>
          <p:cNvPr id="32" name="Content Placeholder 4">
            <a:extLst>
              <a:ext uri="{FF2B5EF4-FFF2-40B4-BE49-F238E27FC236}">
                <a16:creationId xmlns:a16="http://schemas.microsoft.com/office/drawing/2014/main" id="{029AF10C-8AB1-4293-9819-F566471FCC27}"/>
              </a:ext>
            </a:extLst>
          </p:cNvPr>
          <p:cNvSpPr txBox="1">
            <a:spLocks/>
          </p:cNvSpPr>
          <p:nvPr/>
        </p:nvSpPr>
        <p:spPr>
          <a:xfrm>
            <a:off x="1034596" y="4943920"/>
            <a:ext cx="2499912" cy="280794"/>
          </a:xfrm>
          <a:prstGeom prst="rect">
            <a:avLst/>
          </a:prstGeom>
          <a:noFill/>
        </p:spPr>
        <p:txBody>
          <a:bodyPr anchor="ctr"/>
          <a:lstStyle>
            <a:lvl1pPr marL="0" indent="0" algn="ctr" defTabSz="914400" rtl="0" eaLnBrk="1" latinLnBrk="1" hangingPunct="1">
              <a:spcBef>
                <a:spcPct val="20000"/>
              </a:spcBef>
              <a:buFont typeface="Arial" pitchFamily="34" charset="0"/>
              <a:buNone/>
              <a:defRPr sz="12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a:t>DIRECTOR</a:t>
            </a:r>
            <a:endParaRPr lang="ko-KR" altLang="en-US"/>
          </a:p>
        </p:txBody>
      </p:sp>
      <p:sp>
        <p:nvSpPr>
          <p:cNvPr id="33" name="TextBox 32">
            <a:extLst>
              <a:ext uri="{FF2B5EF4-FFF2-40B4-BE49-F238E27FC236}">
                <a16:creationId xmlns:a16="http://schemas.microsoft.com/office/drawing/2014/main" id="{D07D6167-04AD-4380-8845-26E40C78215C}"/>
              </a:ext>
            </a:extLst>
          </p:cNvPr>
          <p:cNvSpPr txBox="1"/>
          <p:nvPr/>
        </p:nvSpPr>
        <p:spPr>
          <a:xfrm>
            <a:off x="1740876" y="5475496"/>
            <a:ext cx="1869593" cy="461665"/>
          </a:xfrm>
          <a:prstGeom prst="rect">
            <a:avLst/>
          </a:prstGeom>
          <a:noFill/>
        </p:spPr>
        <p:txBody>
          <a:bodyPr wrap="square" rtlCol="0">
            <a:spAutoFit/>
          </a:bodyPr>
          <a:lstStyle/>
          <a:p>
            <a:pPr algn="r"/>
            <a:r>
              <a:rPr lang="en-US" altLang="ko-KR" sz="1200">
                <a:solidFill>
                  <a:schemeClr val="bg1"/>
                </a:solidFill>
              </a:rPr>
              <a:t>Easy to change colors, photos and Text.</a:t>
            </a:r>
            <a:r>
              <a:rPr lang="ko-KR" altLang="en-US" sz="1200">
                <a:solidFill>
                  <a:schemeClr val="bg1"/>
                </a:solidFill>
              </a:rPr>
              <a:t> </a:t>
            </a:r>
            <a:endParaRPr lang="ko-KR" altLang="en-US" sz="1200">
              <a:solidFill>
                <a:schemeClr val="bg1"/>
              </a:solidFill>
              <a:cs typeface="Arial" pitchFamily="34" charset="0"/>
            </a:endParaRPr>
          </a:p>
        </p:txBody>
      </p:sp>
      <p:sp>
        <p:nvSpPr>
          <p:cNvPr id="2" name="TextBox 1">
            <a:extLst>
              <a:ext uri="{FF2B5EF4-FFF2-40B4-BE49-F238E27FC236}">
                <a16:creationId xmlns:a16="http://schemas.microsoft.com/office/drawing/2014/main" id="{91B05F0D-E9C6-0CDF-8A22-EDA9FA2EBB5D}"/>
              </a:ext>
            </a:extLst>
          </p:cNvPr>
          <p:cNvSpPr txBox="1"/>
          <p:nvPr/>
        </p:nvSpPr>
        <p:spPr>
          <a:xfrm>
            <a:off x="914399" y="1448376"/>
            <a:ext cx="10098742" cy="2246769"/>
          </a:xfrm>
          <a:prstGeom prst="rect">
            <a:avLst/>
          </a:prstGeom>
          <a:noFill/>
        </p:spPr>
        <p:txBody>
          <a:bodyPr wrap="square" rtlCol="0">
            <a:spAutoFit/>
          </a:bodyPr>
          <a:lstStyle/>
          <a:p>
            <a:pPr algn="just"/>
            <a:r>
              <a:rPr lang="en-US" sz="2000" b="1">
                <a:latin typeface="Times New Roman" panose="02020603050405020304" pitchFamily="18" charset="0"/>
                <a:cs typeface="Times New Roman" panose="02020603050405020304" pitchFamily="18" charset="0"/>
              </a:rPr>
              <a:t>Ownership</a:t>
            </a:r>
            <a:r>
              <a:rPr lang="en-US" sz="2000">
                <a:latin typeface="Times New Roman" panose="02020603050405020304" pitchFamily="18" charset="0"/>
                <a:cs typeface="Times New Roman" panose="02020603050405020304" pitchFamily="18" charset="0"/>
              </a:rPr>
              <a:t> hay còn gọi là “Tinh thần làm chủ” được thể hiện qua 3 yếu tố sau:</a:t>
            </a:r>
          </a:p>
          <a:p>
            <a:pPr marL="285750" indent="-28575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Chủ động với công việc, không chờ đợi</a:t>
            </a:r>
          </a:p>
          <a:p>
            <a:pPr marL="285750" indent="-28575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Để tâm tới kết quả, nghĩ về điều có lợi nhất cho tổ chức</a:t>
            </a:r>
          </a:p>
          <a:p>
            <a:pPr marL="285750" indent="-28575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Nhận trách nhiệm, không đổ lỗi.Tinh thần “làm tới nơi tới chốn” – plan it, do it, finish it well cũng chính là một cách hiểu về Ownership: Không chỉ hoàn thành công việc, mà phải hoàn thành tốt và dành tâm huyết để nghĩ về việc làm tốt hơn, để ý tới kết quả dài hạn và có lợi nhất cho công ty.</a:t>
            </a:r>
            <a:endParaRPr lang="en-US"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6EA5F8C-F656-E683-2ADC-E2E6927D8E7B}"/>
              </a:ext>
            </a:extLst>
          </p:cNvPr>
          <p:cNvSpPr txBox="1"/>
          <p:nvPr/>
        </p:nvSpPr>
        <p:spPr>
          <a:xfrm>
            <a:off x="914398" y="3777447"/>
            <a:ext cx="10098741" cy="1015663"/>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Có rất nhiều cách diễn đạt khác nhau và kể cả khi người ta không dùng từ Ownership, các công ty đều muốn diễn đạt thứ tinh thần làm việc tích cực mà họ muốn mọi nhân viên của mình có được. Đó chính là sự chuyên nghiệp, nhiệt huyết, làm có tâm, không nề hà.</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0007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C4E829-C98C-406A-899E-9DF9815FA231}"/>
              </a:ext>
            </a:extLst>
          </p:cNvPr>
          <p:cNvSpPr/>
          <p:nvPr/>
        </p:nvSpPr>
        <p:spPr>
          <a:xfrm>
            <a:off x="1234136" y="0"/>
            <a:ext cx="466184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93B75C5-9BDB-4B5F-AB3F-CB12A702F1F8}"/>
              </a:ext>
            </a:extLst>
          </p:cNvPr>
          <p:cNvSpPr txBox="1"/>
          <p:nvPr/>
        </p:nvSpPr>
        <p:spPr>
          <a:xfrm>
            <a:off x="7078414" y="1541526"/>
            <a:ext cx="4661840" cy="523220"/>
          </a:xfrm>
          <a:prstGeom prst="rect">
            <a:avLst/>
          </a:prstGeom>
          <a:noFill/>
        </p:spPr>
        <p:txBody>
          <a:bodyPr wrap="square" rtlCol="0">
            <a:spAutoFit/>
          </a:bodyPr>
          <a:lstStyle/>
          <a:p>
            <a:pPr algn="just"/>
            <a:r>
              <a:rPr lang="en-US" altLang="ko-KR" sz="1400">
                <a:solidFill>
                  <a:schemeClr val="bg1"/>
                </a:solidFill>
                <a:latin typeface="Times New Roman" panose="02020603050405020304" pitchFamily="18" charset="0"/>
                <a:cs typeface="Times New Roman" panose="02020603050405020304" pitchFamily="18" charset="0"/>
              </a:rPr>
              <a:t>Phân loại Website, một số mô hình Website, bố cục một trang web, các hướng phát triển về lập trình website.</a:t>
            </a:r>
          </a:p>
        </p:txBody>
      </p:sp>
      <p:sp>
        <p:nvSpPr>
          <p:cNvPr id="5" name="TextBox 4">
            <a:extLst>
              <a:ext uri="{FF2B5EF4-FFF2-40B4-BE49-F238E27FC236}">
                <a16:creationId xmlns:a16="http://schemas.microsoft.com/office/drawing/2014/main" id="{8591A18A-7559-4485-BC2C-6ACBBA9F87DF}"/>
              </a:ext>
            </a:extLst>
          </p:cNvPr>
          <p:cNvSpPr txBox="1"/>
          <p:nvPr/>
        </p:nvSpPr>
        <p:spPr>
          <a:xfrm>
            <a:off x="7060836" y="993446"/>
            <a:ext cx="4661840" cy="507831"/>
          </a:xfrm>
          <a:prstGeom prst="rect">
            <a:avLst/>
          </a:prstGeom>
          <a:noFill/>
        </p:spPr>
        <p:txBody>
          <a:bodyPr wrap="square" lIns="108000" rIns="108000" rtlCol="0">
            <a:spAutoFit/>
          </a:bodyPr>
          <a:lstStyle/>
          <a:p>
            <a:r>
              <a:rPr lang="en-US" altLang="ko-KR" sz="2700" b="1">
                <a:solidFill>
                  <a:schemeClr val="bg1"/>
                </a:solidFill>
                <a:latin typeface="Times New Roman" panose="02020603050405020304" pitchFamily="18" charset="0"/>
                <a:cs typeface="Times New Roman" panose="02020603050405020304" pitchFamily="18" charset="0"/>
              </a:rPr>
              <a:t>Tổng quan Website</a:t>
            </a:r>
            <a:endParaRPr lang="ko-KR" altLang="en-US" sz="2700" b="1">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987" y="858606"/>
            <a:ext cx="981106" cy="777510"/>
          </a:xfrm>
          <a:prstGeom prst="rect">
            <a:avLst/>
          </a:prstGeom>
          <a:noFill/>
        </p:spPr>
        <p:txBody>
          <a:bodyPr wrap="square" lIns="108000" rIns="108000" rtlCol="0">
            <a:spAutoFit/>
          </a:bodyPr>
          <a:lstStyle/>
          <a:p>
            <a:pPr algn="ctr"/>
            <a:r>
              <a:rPr lang="en-US" altLang="ko-KR" sz="4400" b="1">
                <a:solidFill>
                  <a:schemeClr val="bg1"/>
                </a:solidFill>
                <a:latin typeface="Times New Roman" panose="02020603050405020304" pitchFamily="18" charset="0"/>
                <a:cs typeface="Times New Roman" panose="02020603050405020304" pitchFamily="18" charset="0"/>
              </a:rPr>
              <a:t>01</a:t>
            </a:r>
            <a:endParaRPr lang="ko-KR" altLang="en-US" sz="4400" b="1">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8A41E9E-1812-4ACE-A417-73C9AF47F355}"/>
              </a:ext>
            </a:extLst>
          </p:cNvPr>
          <p:cNvSpPr txBox="1"/>
          <p:nvPr/>
        </p:nvSpPr>
        <p:spPr>
          <a:xfrm>
            <a:off x="7078414" y="2836718"/>
            <a:ext cx="4661840" cy="523220"/>
          </a:xfrm>
          <a:prstGeom prst="rect">
            <a:avLst/>
          </a:prstGeom>
          <a:noFill/>
        </p:spPr>
        <p:txBody>
          <a:bodyPr wrap="square" rtlCol="0">
            <a:spAutoFit/>
          </a:bodyPr>
          <a:lstStyle/>
          <a:p>
            <a:pPr algn="just"/>
            <a:r>
              <a:rPr lang="en-US" altLang="ko-KR" sz="1400">
                <a:solidFill>
                  <a:schemeClr val="bg1"/>
                </a:solidFill>
                <a:latin typeface="Times New Roman" panose="02020603050405020304" pitchFamily="18" charset="0"/>
                <a:cs typeface="Times New Roman" panose="02020603050405020304" pitchFamily="18" charset="0"/>
              </a:rPr>
              <a:t>Tìm hiều về HTML, CSS, JS. Một số các kiến thức nâng cao về HTML, CSS, JS. Local Storage.</a:t>
            </a:r>
          </a:p>
        </p:txBody>
      </p:sp>
      <p:sp>
        <p:nvSpPr>
          <p:cNvPr id="9" name="TextBox 8">
            <a:extLst>
              <a:ext uri="{FF2B5EF4-FFF2-40B4-BE49-F238E27FC236}">
                <a16:creationId xmlns:a16="http://schemas.microsoft.com/office/drawing/2014/main" id="{EC79CA3D-1245-4812-BE2C-A17717D31459}"/>
              </a:ext>
            </a:extLst>
          </p:cNvPr>
          <p:cNvSpPr txBox="1"/>
          <p:nvPr/>
        </p:nvSpPr>
        <p:spPr>
          <a:xfrm>
            <a:off x="7060836" y="2288638"/>
            <a:ext cx="4661840" cy="507831"/>
          </a:xfrm>
          <a:prstGeom prst="rect">
            <a:avLst/>
          </a:prstGeom>
          <a:noFill/>
        </p:spPr>
        <p:txBody>
          <a:bodyPr wrap="square" lIns="108000" rIns="108000" rtlCol="0">
            <a:spAutoFit/>
          </a:bodyPr>
          <a:lstStyle/>
          <a:p>
            <a:r>
              <a:rPr lang="en-US" altLang="ko-KR" sz="2700" b="1">
                <a:solidFill>
                  <a:schemeClr val="bg1"/>
                </a:solidFill>
                <a:latin typeface="Times New Roman" panose="02020603050405020304" pitchFamily="18" charset="0"/>
                <a:cs typeface="Times New Roman" panose="02020603050405020304" pitchFamily="18" charset="0"/>
              </a:rPr>
              <a:t>HTML/CSS/JS</a:t>
            </a:r>
            <a:endParaRPr lang="ko-KR" altLang="en-US" sz="2700" b="1">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987" y="2153798"/>
            <a:ext cx="981106" cy="777510"/>
          </a:xfrm>
          <a:prstGeom prst="rect">
            <a:avLst/>
          </a:prstGeom>
          <a:noFill/>
        </p:spPr>
        <p:txBody>
          <a:bodyPr wrap="square" lIns="108000" rIns="108000" rtlCol="0">
            <a:spAutoFit/>
          </a:bodyPr>
          <a:lstStyle/>
          <a:p>
            <a:pPr algn="ctr"/>
            <a:r>
              <a:rPr lang="en-US" altLang="ko-KR" sz="4400" b="1">
                <a:solidFill>
                  <a:schemeClr val="bg1"/>
                </a:solidFill>
                <a:latin typeface="Times New Roman" panose="02020603050405020304" pitchFamily="18" charset="0"/>
                <a:cs typeface="Times New Roman" panose="02020603050405020304" pitchFamily="18" charset="0"/>
              </a:rPr>
              <a:t>02</a:t>
            </a:r>
            <a:endParaRPr lang="ko-KR" altLang="en-US" sz="4400" b="1">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5E1B5E5-22C6-4CAE-BC59-0EB34CC7C043}"/>
              </a:ext>
            </a:extLst>
          </p:cNvPr>
          <p:cNvSpPr txBox="1"/>
          <p:nvPr/>
        </p:nvSpPr>
        <p:spPr>
          <a:xfrm>
            <a:off x="7078414" y="4131910"/>
            <a:ext cx="4661840" cy="523220"/>
          </a:xfrm>
          <a:prstGeom prst="rect">
            <a:avLst/>
          </a:prstGeom>
          <a:noFill/>
        </p:spPr>
        <p:txBody>
          <a:bodyPr wrap="square" rtlCol="0">
            <a:spAutoFit/>
          </a:bodyPr>
          <a:lstStyle/>
          <a:p>
            <a:pPr algn="just"/>
            <a:r>
              <a:rPr lang="en-US" altLang="ko-KR" sz="1400">
                <a:solidFill>
                  <a:schemeClr val="bg1"/>
                </a:solidFill>
                <a:latin typeface="Times New Roman" panose="02020603050405020304" pitchFamily="18" charset="0"/>
                <a:cs typeface="Times New Roman" panose="02020603050405020304" pitchFamily="18" charset="0"/>
              </a:rPr>
              <a:t>Tìm hiểu về React JS: JSX, Components, Props, State, Life Cycle.</a:t>
            </a:r>
          </a:p>
        </p:txBody>
      </p:sp>
      <p:sp>
        <p:nvSpPr>
          <p:cNvPr id="13" name="TextBox 12">
            <a:extLst>
              <a:ext uri="{FF2B5EF4-FFF2-40B4-BE49-F238E27FC236}">
                <a16:creationId xmlns:a16="http://schemas.microsoft.com/office/drawing/2014/main" id="{5A5757E4-1723-4073-9FC5-1D351F20A151}"/>
              </a:ext>
            </a:extLst>
          </p:cNvPr>
          <p:cNvSpPr txBox="1"/>
          <p:nvPr/>
        </p:nvSpPr>
        <p:spPr>
          <a:xfrm>
            <a:off x="7060836" y="3583830"/>
            <a:ext cx="4661840" cy="507831"/>
          </a:xfrm>
          <a:prstGeom prst="rect">
            <a:avLst/>
          </a:prstGeom>
          <a:noFill/>
        </p:spPr>
        <p:txBody>
          <a:bodyPr wrap="square" lIns="108000" rIns="108000" rtlCol="0">
            <a:spAutoFit/>
          </a:bodyPr>
          <a:lstStyle/>
          <a:p>
            <a:r>
              <a:rPr lang="en-US" altLang="ko-KR" sz="2700" b="1">
                <a:solidFill>
                  <a:schemeClr val="bg1"/>
                </a:solidFill>
                <a:latin typeface="Times New Roman" panose="02020603050405020304" pitchFamily="18" charset="0"/>
                <a:cs typeface="Times New Roman" panose="02020603050405020304" pitchFamily="18" charset="0"/>
              </a:rPr>
              <a:t>React JS</a:t>
            </a:r>
            <a:endParaRPr lang="ko-KR" altLang="en-US" sz="2700" b="1">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987" y="3448990"/>
            <a:ext cx="981106" cy="777510"/>
          </a:xfrm>
          <a:prstGeom prst="rect">
            <a:avLst/>
          </a:prstGeom>
          <a:noFill/>
        </p:spPr>
        <p:txBody>
          <a:bodyPr wrap="square" lIns="108000" rIns="108000" rtlCol="0">
            <a:spAutoFit/>
          </a:bodyPr>
          <a:lstStyle/>
          <a:p>
            <a:pPr algn="ctr"/>
            <a:r>
              <a:rPr lang="en-US" altLang="ko-KR" sz="4400" b="1">
                <a:solidFill>
                  <a:schemeClr val="bg1"/>
                </a:solidFill>
                <a:latin typeface="Times New Roman" panose="02020603050405020304" pitchFamily="18" charset="0"/>
                <a:cs typeface="Times New Roman" panose="02020603050405020304" pitchFamily="18" charset="0"/>
              </a:rPr>
              <a:t>03</a:t>
            </a:r>
            <a:endParaRPr lang="ko-KR" altLang="en-US" sz="4400" b="1">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78414" y="5427101"/>
            <a:ext cx="4661840" cy="738664"/>
          </a:xfrm>
          <a:prstGeom prst="rect">
            <a:avLst/>
          </a:prstGeom>
          <a:noFill/>
        </p:spPr>
        <p:txBody>
          <a:bodyPr wrap="square" rtlCol="0">
            <a:spAutoFit/>
          </a:bodyPr>
          <a:lstStyle/>
          <a:p>
            <a:pPr algn="just"/>
            <a:r>
              <a:rPr lang="en-US" altLang="ko-KR" sz="1400">
                <a:solidFill>
                  <a:schemeClr val="bg1"/>
                </a:solidFill>
                <a:latin typeface="Times New Roman" panose="02020603050405020304" pitchFamily="18" charset="0"/>
                <a:cs typeface="Times New Roman" panose="02020603050405020304" pitchFamily="18" charset="0"/>
              </a:rPr>
              <a:t>Đây là một số nội dung được các anh, chị công ty chia sẻ trong các buổi Sharing tại công ty: Git, Agile/Scrums, Career Path, Proactive, Ownership.</a:t>
            </a:r>
          </a:p>
        </p:txBody>
      </p:sp>
      <p:sp>
        <p:nvSpPr>
          <p:cNvPr id="17" name="TextBox 16">
            <a:extLst>
              <a:ext uri="{FF2B5EF4-FFF2-40B4-BE49-F238E27FC236}">
                <a16:creationId xmlns:a16="http://schemas.microsoft.com/office/drawing/2014/main" id="{493DF382-44DD-45C3-9704-34E8893BC3AC}"/>
              </a:ext>
            </a:extLst>
          </p:cNvPr>
          <p:cNvSpPr txBox="1"/>
          <p:nvPr/>
        </p:nvSpPr>
        <p:spPr>
          <a:xfrm>
            <a:off x="7060836" y="4879021"/>
            <a:ext cx="4661840" cy="507831"/>
          </a:xfrm>
          <a:prstGeom prst="rect">
            <a:avLst/>
          </a:prstGeom>
          <a:noFill/>
        </p:spPr>
        <p:txBody>
          <a:bodyPr wrap="square" lIns="108000" rIns="108000" rtlCol="0">
            <a:spAutoFit/>
          </a:bodyPr>
          <a:lstStyle/>
          <a:p>
            <a:r>
              <a:rPr lang="en-US" altLang="ko-KR" sz="2700" b="1">
                <a:solidFill>
                  <a:schemeClr val="bg1"/>
                </a:solidFill>
                <a:latin typeface="Times New Roman" panose="02020603050405020304" pitchFamily="18" charset="0"/>
                <a:cs typeface="Times New Roman" panose="02020603050405020304" pitchFamily="18" charset="0"/>
              </a:rPr>
              <a:t>Một số nội dung khác</a:t>
            </a:r>
            <a:endParaRPr lang="ko-KR" altLang="en-US" sz="2700" b="1">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987" y="4744181"/>
            <a:ext cx="981106" cy="777510"/>
          </a:xfrm>
          <a:prstGeom prst="rect">
            <a:avLst/>
          </a:prstGeom>
          <a:noFill/>
        </p:spPr>
        <p:txBody>
          <a:bodyPr wrap="square" lIns="108000" rIns="108000" rtlCol="0">
            <a:spAutoFit/>
          </a:bodyPr>
          <a:lstStyle/>
          <a:p>
            <a:pPr algn="ctr"/>
            <a:r>
              <a:rPr lang="en-US" altLang="ko-KR" sz="4400" b="1">
                <a:solidFill>
                  <a:schemeClr val="bg1"/>
                </a:solidFill>
                <a:latin typeface="Times New Roman" panose="02020603050405020304" pitchFamily="18" charset="0"/>
                <a:cs typeface="Times New Roman" panose="02020603050405020304" pitchFamily="18" charset="0"/>
              </a:rPr>
              <a:t>04</a:t>
            </a:r>
            <a:endParaRPr lang="ko-KR" altLang="en-US" sz="4400" b="1">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1464404" y="523949"/>
            <a:ext cx="3427193" cy="1015663"/>
          </a:xfrm>
          <a:prstGeom prst="rect">
            <a:avLst/>
          </a:prstGeom>
          <a:noFill/>
        </p:spPr>
        <p:txBody>
          <a:bodyPr wrap="square" rtlCol="0" anchor="ctr">
            <a:spAutoFit/>
          </a:bodyPr>
          <a:lstStyle/>
          <a:p>
            <a:pPr algn="r"/>
            <a:r>
              <a:rPr lang="en-US" altLang="ko-KR" sz="6000" b="1">
                <a:solidFill>
                  <a:schemeClr val="bg1"/>
                </a:solidFill>
                <a:latin typeface="Times New Roman" panose="02020603050405020304" pitchFamily="18" charset="0"/>
                <a:cs typeface="Times New Roman" panose="02020603050405020304" pitchFamily="18" charset="0"/>
              </a:rPr>
              <a:t>Nội dung</a:t>
            </a:r>
            <a:endParaRPr lang="ko-KR" altLang="en-US" sz="60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06251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8" name="Picture 8" descr="Thank You Page Slide">
            <a:extLst>
              <a:ext uri="{FF2B5EF4-FFF2-40B4-BE49-F238E27FC236}">
                <a16:creationId xmlns:a16="http://schemas.microsoft.com/office/drawing/2014/main" id="{E4F3AF48-67EB-DF40-4318-1C1B85E52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0959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F19191-259F-46FD-80F2-53A5AF16BDEB}"/>
              </a:ext>
            </a:extLst>
          </p:cNvPr>
          <p:cNvSpPr/>
          <p:nvPr/>
        </p:nvSpPr>
        <p:spPr>
          <a:xfrm>
            <a:off x="0" y="654213"/>
            <a:ext cx="6656294" cy="21821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C9ED435-36B6-4A02-9285-0CCAF4E39CA9}"/>
              </a:ext>
            </a:extLst>
          </p:cNvPr>
          <p:cNvSpPr txBox="1"/>
          <p:nvPr/>
        </p:nvSpPr>
        <p:spPr>
          <a:xfrm>
            <a:off x="-576348" y="1329772"/>
            <a:ext cx="6842676" cy="830997"/>
          </a:xfrm>
          <a:prstGeom prst="rect">
            <a:avLst/>
          </a:prstGeom>
          <a:noFill/>
        </p:spPr>
        <p:txBody>
          <a:bodyPr wrap="square" rtlCol="0" anchor="ctr">
            <a:spAutoFit/>
          </a:bodyPr>
          <a:lstStyle/>
          <a:p>
            <a:pPr algn="r"/>
            <a:r>
              <a:rPr lang="en-US" altLang="ko-KR" sz="4800" b="1">
                <a:solidFill>
                  <a:schemeClr val="bg1"/>
                </a:solidFill>
                <a:latin typeface="Times New Roman" panose="02020603050405020304" pitchFamily="18" charset="0"/>
                <a:cs typeface="Times New Roman" panose="02020603050405020304" pitchFamily="18" charset="0"/>
              </a:rPr>
              <a:t>01 Tổng quan Website</a:t>
            </a:r>
          </a:p>
        </p:txBody>
      </p:sp>
      <p:sp>
        <p:nvSpPr>
          <p:cNvPr id="2" name="Rectangle 1">
            <a:extLst>
              <a:ext uri="{FF2B5EF4-FFF2-40B4-BE49-F238E27FC236}">
                <a16:creationId xmlns:a16="http://schemas.microsoft.com/office/drawing/2014/main" id="{F3B3B4F9-30BE-95F2-5A25-DF2B27EA740C}"/>
              </a:ext>
            </a:extLst>
          </p:cNvPr>
          <p:cNvSpPr/>
          <p:nvPr/>
        </p:nvSpPr>
        <p:spPr>
          <a:xfrm>
            <a:off x="1739153" y="4182036"/>
            <a:ext cx="8225118" cy="267596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5954BD1-3351-D44F-795A-F6A060B73000}"/>
              </a:ext>
            </a:extLst>
          </p:cNvPr>
          <p:cNvSpPr txBox="1"/>
          <p:nvPr/>
        </p:nvSpPr>
        <p:spPr>
          <a:xfrm>
            <a:off x="1739154" y="4449285"/>
            <a:ext cx="8225118" cy="3046988"/>
          </a:xfrm>
          <a:prstGeom prst="rect">
            <a:avLst/>
          </a:prstGeom>
          <a:noFill/>
        </p:spPr>
        <p:txBody>
          <a:bodyPr wrap="square" rtlCol="0">
            <a:spAutoFit/>
          </a:bodyPr>
          <a:lstStyle/>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Phân loại Website</a:t>
            </a:r>
          </a:p>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Mô hình Website</a:t>
            </a:r>
          </a:p>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Bố cục trang Website</a:t>
            </a:r>
          </a:p>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Hướng phát triển lập trình viên Website</a:t>
            </a:r>
          </a:p>
          <a:p>
            <a:pPr marL="342900" indent="-342900">
              <a:buFont typeface="Arial" panose="020B0604020202020204" pitchFamily="34" charset="0"/>
              <a:buChar char="•"/>
            </a:pPr>
            <a:endParaRPr lang="en-US" sz="3200" b="1">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3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3981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 calcmode="lin" valueType="num">
                                      <p:cBhvr additive="base">
                                        <p:cTn id="18"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 calcmode="lin" valueType="num">
                                      <p:cBhvr additive="base">
                                        <p:cTn id="24"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 calcmode="lin" valueType="num">
                                      <p:cBhvr additive="base">
                                        <p:cTn id="30"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F31F89A8-C6D3-6531-8F4D-112FDAB95EA4}"/>
              </a:ext>
            </a:extLst>
          </p:cNvPr>
          <p:cNvSpPr>
            <a:spLocks noGrp="1"/>
          </p:cNvSpPr>
          <p:nvPr>
            <p:ph type="body" sz="quarter" idx="10"/>
          </p:nvPr>
        </p:nvSpPr>
        <p:spPr>
          <a:xfrm>
            <a:off x="309401" y="386751"/>
            <a:ext cx="11573197" cy="724247"/>
          </a:xfrm>
        </p:spPr>
        <p:txBody>
          <a:bodyPr/>
          <a:lstStyle/>
          <a:p>
            <a:r>
              <a:rPr lang="en-US" sz="4000" b="1">
                <a:latin typeface="Times New Roman" panose="02020603050405020304" pitchFamily="18" charset="0"/>
                <a:cs typeface="Times New Roman" panose="02020603050405020304" pitchFamily="18" charset="0"/>
              </a:rPr>
              <a:t>Phân loại Website</a:t>
            </a:r>
          </a:p>
        </p:txBody>
      </p:sp>
      <p:sp>
        <p:nvSpPr>
          <p:cNvPr id="27" name="TextBox 26">
            <a:extLst>
              <a:ext uri="{FF2B5EF4-FFF2-40B4-BE49-F238E27FC236}">
                <a16:creationId xmlns:a16="http://schemas.microsoft.com/office/drawing/2014/main" id="{44AB3431-7643-78C6-ED00-0E55B8EFAF4B}"/>
              </a:ext>
            </a:extLst>
          </p:cNvPr>
          <p:cNvSpPr txBox="1"/>
          <p:nvPr/>
        </p:nvSpPr>
        <p:spPr>
          <a:xfrm>
            <a:off x="1017494" y="1606002"/>
            <a:ext cx="10466294" cy="1754326"/>
          </a:xfrm>
          <a:prstGeom prst="rect">
            <a:avLst/>
          </a:prstGeom>
          <a:noFill/>
        </p:spPr>
        <p:txBody>
          <a:bodyPr wrap="square" rtlCol="0">
            <a:spAutoFit/>
          </a:bodyPr>
          <a:lstStyle/>
          <a:p>
            <a:pPr marL="800100" lvl="1" indent="-342900" algn="just">
              <a:buFont typeface="Courier New" panose="02070309020205020404" pitchFamily="49" charset="0"/>
              <a:buChar char="o"/>
            </a:pPr>
            <a:r>
              <a:rPr lang="vi-VN">
                <a:latin typeface="Times New Roman" panose="02020603050405020304" pitchFamily="18" charset="0"/>
                <a:cs typeface="Times New Roman" panose="02020603050405020304" pitchFamily="18" charset="0"/>
              </a:rPr>
              <a:t>Một website là một tập hợp các trang web và nội dung liên quan như hình ảnh, video, thông tin… được xác định bởi tên miền cụ thể.</a:t>
            </a:r>
            <a:endParaRPr lang="en-US">
              <a:latin typeface="Times New Roman" panose="02020603050405020304" pitchFamily="18" charset="0"/>
              <a:cs typeface="Times New Roman" panose="02020603050405020304" pitchFamily="18" charset="0"/>
            </a:endParaRPr>
          </a:p>
          <a:p>
            <a:pPr marL="800100" lvl="1" indent="-342900" algn="just">
              <a:buFont typeface="Courier New" panose="02070309020205020404" pitchFamily="49" charset="0"/>
              <a:buChar char="o"/>
            </a:pPr>
            <a:r>
              <a:rPr lang="vi-VN">
                <a:latin typeface="Times New Roman" panose="02020603050405020304" pitchFamily="18" charset="0"/>
                <a:cs typeface="Times New Roman" panose="02020603050405020304" pitchFamily="18" charset="0"/>
              </a:rPr>
              <a:t>Tất cả các trang web có thể truy cập công khai đều tạo thành World Wide Web (www:). Người dùng có thể truy cập các trang web trên nhiều loại thiết bị, bao gồm máy tính để bàn, máy tính xách tay, máy tính bảng và điện thoại thông minh. </a:t>
            </a:r>
            <a:endParaRPr lang="en-US">
              <a:latin typeface="Times New Roman" panose="02020603050405020304" pitchFamily="18" charset="0"/>
              <a:cs typeface="Times New Roman" panose="02020603050405020304" pitchFamily="18" charset="0"/>
            </a:endParaRPr>
          </a:p>
          <a:p>
            <a:pPr algn="just"/>
            <a:endParaRPr lang="en-US" b="1">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0EEF0898-81CF-249E-6E1D-3AA965B6732A}"/>
              </a:ext>
            </a:extLst>
          </p:cNvPr>
          <p:cNvSpPr txBox="1"/>
          <p:nvPr/>
        </p:nvSpPr>
        <p:spPr>
          <a:xfrm>
            <a:off x="708212" y="1110998"/>
            <a:ext cx="2528047" cy="461665"/>
          </a:xfrm>
          <a:prstGeom prst="rect">
            <a:avLst/>
          </a:prstGeom>
          <a:noFill/>
        </p:spPr>
        <p:txBody>
          <a:bodyPr wrap="square" rtlCol="0">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Website là gì?</a:t>
            </a:r>
          </a:p>
        </p:txBody>
      </p:sp>
      <p:sp>
        <p:nvSpPr>
          <p:cNvPr id="31" name="TextBox 30">
            <a:extLst>
              <a:ext uri="{FF2B5EF4-FFF2-40B4-BE49-F238E27FC236}">
                <a16:creationId xmlns:a16="http://schemas.microsoft.com/office/drawing/2014/main" id="{780247DE-B544-0ADA-5875-C506B41FDC03}"/>
              </a:ext>
            </a:extLst>
          </p:cNvPr>
          <p:cNvSpPr txBox="1"/>
          <p:nvPr/>
        </p:nvSpPr>
        <p:spPr>
          <a:xfrm>
            <a:off x="708212" y="3198167"/>
            <a:ext cx="3729318" cy="461665"/>
          </a:xfrm>
          <a:prstGeom prst="rect">
            <a:avLst/>
          </a:prstGeom>
          <a:noFill/>
        </p:spPr>
        <p:txBody>
          <a:bodyPr wrap="square" rtlCol="0">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Phân loại Website</a:t>
            </a:r>
          </a:p>
        </p:txBody>
      </p:sp>
      <p:sp>
        <p:nvSpPr>
          <p:cNvPr id="32" name="TextBox 31">
            <a:extLst>
              <a:ext uri="{FF2B5EF4-FFF2-40B4-BE49-F238E27FC236}">
                <a16:creationId xmlns:a16="http://schemas.microsoft.com/office/drawing/2014/main" id="{BF0D1CC2-2B5D-554C-A064-845266B3757F}"/>
              </a:ext>
            </a:extLst>
          </p:cNvPr>
          <p:cNvSpPr txBox="1"/>
          <p:nvPr/>
        </p:nvSpPr>
        <p:spPr>
          <a:xfrm>
            <a:off x="856129" y="3659832"/>
            <a:ext cx="10627659" cy="2862322"/>
          </a:xfrm>
          <a:prstGeom prst="rect">
            <a:avLst/>
          </a:prstGeom>
          <a:noFill/>
        </p:spPr>
        <p:txBody>
          <a:bodyPr wrap="square" rtlCol="0">
            <a:spAutoFit/>
          </a:bodyPr>
          <a:lstStyle/>
          <a:p>
            <a:pPr marL="800100" lvl="1" indent="-342900" algn="just">
              <a:buFont typeface="Courier New" panose="02070309020205020404" pitchFamily="49" charset="0"/>
              <a:buChar char="o"/>
            </a:pPr>
            <a:r>
              <a:rPr lang="en-US" b="1">
                <a:latin typeface="Times New Roman" panose="02020603050405020304" pitchFamily="18" charset="0"/>
                <a:cs typeface="Times New Roman" panose="02020603050405020304" pitchFamily="18" charset="0"/>
              </a:rPr>
              <a:t>Web Tĩnh: </a:t>
            </a:r>
            <a:r>
              <a:rPr lang="vi-VN">
                <a:latin typeface="Times New Roman" panose="02020603050405020304" pitchFamily="18" charset="0"/>
                <a:cs typeface="Times New Roman" panose="02020603050405020304" pitchFamily="18" charset="0"/>
              </a:rPr>
              <a:t>Web tĩnh là những trang web cơ bản. Chúng không thường xuyên thay đổi nội dung của mình và không được người dùng cập nhật. Với dạng web này để thay đổi nội dung trên trang web người sở hữu phải truy cập trực tiếp vào các mã lệnh để thay đổi thông tin và cần phải biết lập trình phức tạp. </a:t>
            </a:r>
            <a:endParaRPr lang="en-US">
              <a:latin typeface="Times New Roman" panose="02020603050405020304" pitchFamily="18" charset="0"/>
              <a:cs typeface="Times New Roman" panose="02020603050405020304" pitchFamily="18" charset="0"/>
            </a:endParaRPr>
          </a:p>
          <a:p>
            <a:pPr marL="800100" lvl="1" indent="-342900" algn="just">
              <a:buFont typeface="Courier New" panose="02070309020205020404" pitchFamily="49" charset="0"/>
              <a:buChar char="o"/>
            </a:pPr>
            <a:endParaRPr lang="en-US" b="1">
              <a:latin typeface="Times New Roman" panose="02020603050405020304" pitchFamily="18" charset="0"/>
              <a:cs typeface="Times New Roman" panose="02020603050405020304" pitchFamily="18" charset="0"/>
            </a:endParaRPr>
          </a:p>
          <a:p>
            <a:pPr marL="800100" lvl="1" indent="-342900" algn="just">
              <a:buFont typeface="Courier New" panose="02070309020205020404" pitchFamily="49" charset="0"/>
              <a:buChar char="o"/>
            </a:pPr>
            <a:r>
              <a:rPr lang="en-US" b="1">
                <a:latin typeface="Times New Roman" panose="02020603050405020304" pitchFamily="18" charset="0"/>
                <a:cs typeface="Times New Roman" panose="02020603050405020304" pitchFamily="18" charset="0"/>
              </a:rPr>
              <a:t>Web Động: </a:t>
            </a:r>
            <a:r>
              <a:rPr lang="vi-VN" b="0" i="0">
                <a:solidFill>
                  <a:srgbClr val="212529"/>
                </a:solidFill>
                <a:effectLst/>
                <a:latin typeface="Times New Roman" panose="02020603050405020304" pitchFamily="18" charset="0"/>
                <a:cs typeface="Times New Roman" panose="02020603050405020304" pitchFamily="18" charset="0"/>
              </a:rPr>
              <a:t>Là những trang web có nội dung được cập nhật thường xuyên. Với website động khi xây dựng sẽ bao gồm 2 phần. Một phần hiển thị trên trình duyệt mà khi truy cập internet ta thường thấy và một phần ngầm bên dưới dùng để điều khiển nội dung của trang web, phần nội dung phía sau là phần quản trị và thường thì chỉ những người quản trị website mới có thể có quyền truy cập vào. Đa số các website hiện đại ngày nay đều là website động.</a:t>
            </a:r>
            <a:endParaRPr lang="en-US" b="1">
              <a:latin typeface="Times New Roman" panose="02020603050405020304" pitchFamily="18" charset="0"/>
              <a:cs typeface="Times New Roman" panose="02020603050405020304" pitchFamily="18" charset="0"/>
            </a:endParaRPr>
          </a:p>
          <a:p>
            <a:pPr algn="just"/>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66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barn(inVertical)">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ppt_x"/>
                                          </p:val>
                                        </p:tav>
                                        <p:tav tm="100000">
                                          <p:val>
                                            <p:strVal val="#ppt_x"/>
                                          </p:val>
                                        </p:tav>
                                      </p:tavLst>
                                    </p:anim>
                                    <p:anim calcmode="lin" valueType="num">
                                      <p:cBhvr additive="base">
                                        <p:cTn id="1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xEl>
                                              <p:pRg st="0" end="0"/>
                                            </p:txEl>
                                          </p:spTgt>
                                        </p:tgtEl>
                                        <p:attrNameLst>
                                          <p:attrName>style.visibility</p:attrName>
                                        </p:attrNameLst>
                                      </p:cBhvr>
                                      <p:to>
                                        <p:strVal val="visible"/>
                                      </p:to>
                                    </p:set>
                                    <p:anim calcmode="lin" valueType="num">
                                      <p:cBhvr additive="base">
                                        <p:cTn id="18"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7">
                                            <p:txEl>
                                              <p:pRg st="1" end="1"/>
                                            </p:txEl>
                                          </p:spTgt>
                                        </p:tgtEl>
                                        <p:attrNameLst>
                                          <p:attrName>style.visibility</p:attrName>
                                        </p:attrNameLst>
                                      </p:cBhvr>
                                      <p:to>
                                        <p:strVal val="visible"/>
                                      </p:to>
                                    </p:set>
                                    <p:anim calcmode="lin" valueType="num">
                                      <p:cBhvr additive="base">
                                        <p:cTn id="22"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1">
                                            <p:txEl>
                                              <p:pRg st="0" end="0"/>
                                            </p:txEl>
                                          </p:spTgt>
                                        </p:tgtEl>
                                        <p:attrNameLst>
                                          <p:attrName>style.visibility</p:attrName>
                                        </p:attrNameLst>
                                      </p:cBhvr>
                                      <p:to>
                                        <p:strVal val="visible"/>
                                      </p:to>
                                    </p:set>
                                    <p:anim calcmode="lin" valueType="num">
                                      <p:cBhvr additive="base">
                                        <p:cTn id="28"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2">
                                            <p:txEl>
                                              <p:pRg st="0" end="0"/>
                                            </p:txEl>
                                          </p:spTgt>
                                        </p:tgtEl>
                                        <p:attrNameLst>
                                          <p:attrName>style.visibility</p:attrName>
                                        </p:attrNameLst>
                                      </p:cBhvr>
                                      <p:to>
                                        <p:strVal val="visible"/>
                                      </p:to>
                                    </p:set>
                                    <p:anim calcmode="lin" valueType="num">
                                      <p:cBhvr additive="base">
                                        <p:cTn id="3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2">
                                            <p:txEl>
                                              <p:pRg st="2" end="2"/>
                                            </p:txEl>
                                          </p:spTgt>
                                        </p:tgtEl>
                                        <p:attrNameLst>
                                          <p:attrName>style.visibility</p:attrName>
                                        </p:attrNameLst>
                                      </p:cBhvr>
                                      <p:to>
                                        <p:strVal val="visible"/>
                                      </p:to>
                                    </p:set>
                                    <p:anim calcmode="lin" valueType="num">
                                      <p:cBhvr additive="base">
                                        <p:cTn id="38" dur="500" fill="hold"/>
                                        <p:tgtEl>
                                          <p:spTgt spid="32">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C54FDA-B634-85F4-E704-997A1FA8F1AA}"/>
              </a:ext>
            </a:extLst>
          </p:cNvPr>
          <p:cNvSpPr>
            <a:spLocks noGrp="1"/>
          </p:cNvSpPr>
          <p:nvPr>
            <p:ph type="body" sz="quarter" idx="10"/>
          </p:nvPr>
        </p:nvSpPr>
        <p:spPr>
          <a:xfrm>
            <a:off x="309401" y="508048"/>
            <a:ext cx="11573197" cy="724247"/>
          </a:xfrm>
        </p:spPr>
        <p:txBody>
          <a:bodyPr/>
          <a:lstStyle/>
          <a:p>
            <a:r>
              <a:rPr lang="en-US" sz="4000" b="1">
                <a:latin typeface="Times New Roman" panose="02020603050405020304" pitchFamily="18" charset="0"/>
                <a:cs typeface="Times New Roman" panose="02020603050405020304" pitchFamily="18" charset="0"/>
              </a:rPr>
              <a:t>Mô hình Website</a:t>
            </a:r>
          </a:p>
        </p:txBody>
      </p:sp>
      <p:sp>
        <p:nvSpPr>
          <p:cNvPr id="3" name="TextBox 2">
            <a:extLst>
              <a:ext uri="{FF2B5EF4-FFF2-40B4-BE49-F238E27FC236}">
                <a16:creationId xmlns:a16="http://schemas.microsoft.com/office/drawing/2014/main" id="{E05F1697-CD91-28EB-E4D1-7FAED0FC004E}"/>
              </a:ext>
            </a:extLst>
          </p:cNvPr>
          <p:cNvSpPr txBox="1"/>
          <p:nvPr/>
        </p:nvSpPr>
        <p:spPr>
          <a:xfrm>
            <a:off x="833717" y="1454356"/>
            <a:ext cx="3890682"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Mô hình Client – Server</a:t>
            </a:r>
          </a:p>
        </p:txBody>
      </p:sp>
      <p:pic>
        <p:nvPicPr>
          <p:cNvPr id="7" name="Picture 6">
            <a:extLst>
              <a:ext uri="{FF2B5EF4-FFF2-40B4-BE49-F238E27FC236}">
                <a16:creationId xmlns:a16="http://schemas.microsoft.com/office/drawing/2014/main" id="{D340169D-24C0-7E66-F5C6-7A0A5A6C0A87}"/>
              </a:ext>
            </a:extLst>
          </p:cNvPr>
          <p:cNvPicPr>
            <a:picLocks noChangeAspect="1"/>
          </p:cNvPicPr>
          <p:nvPr/>
        </p:nvPicPr>
        <p:blipFill>
          <a:blip r:embed="rId2"/>
          <a:stretch>
            <a:fillRect/>
          </a:stretch>
        </p:blipFill>
        <p:spPr>
          <a:xfrm>
            <a:off x="1219199" y="2378027"/>
            <a:ext cx="9753600" cy="3971925"/>
          </a:xfrm>
          <a:prstGeom prst="rect">
            <a:avLst/>
          </a:prstGeom>
        </p:spPr>
      </p:pic>
    </p:spTree>
    <p:extLst>
      <p:ext uri="{BB962C8B-B14F-4D97-AF65-F5344CB8AC3E}">
        <p14:creationId xmlns:p14="http://schemas.microsoft.com/office/powerpoint/2010/main" val="19170388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CAA9AAFE-8BB1-1E02-6F9F-7C467CC763A6}"/>
              </a:ext>
            </a:extLst>
          </p:cNvPr>
          <p:cNvSpPr>
            <a:spLocks noGrp="1"/>
          </p:cNvSpPr>
          <p:nvPr>
            <p:ph type="body" sz="quarter" idx="10"/>
          </p:nvPr>
        </p:nvSpPr>
        <p:spPr>
          <a:xfrm>
            <a:off x="309401" y="508048"/>
            <a:ext cx="11573197" cy="724247"/>
          </a:xfrm>
        </p:spPr>
        <p:txBody>
          <a:bodyPr/>
          <a:lstStyle/>
          <a:p>
            <a:r>
              <a:rPr lang="en-US" sz="4000" b="1">
                <a:latin typeface="Times New Roman" panose="02020603050405020304" pitchFamily="18" charset="0"/>
                <a:cs typeface="Times New Roman" panose="02020603050405020304" pitchFamily="18" charset="0"/>
              </a:rPr>
              <a:t>Bố cục Website</a:t>
            </a:r>
          </a:p>
        </p:txBody>
      </p:sp>
      <p:pic>
        <p:nvPicPr>
          <p:cNvPr id="2050" name="Picture 2">
            <a:extLst>
              <a:ext uri="{FF2B5EF4-FFF2-40B4-BE49-F238E27FC236}">
                <a16:creationId xmlns:a16="http://schemas.microsoft.com/office/drawing/2014/main" id="{97A3AC9E-72A9-C4CC-984B-8D0AF9F79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012" y="1326424"/>
            <a:ext cx="5931834" cy="529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4175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D48B92-828C-3DF2-996C-21A09E07DAAB}"/>
              </a:ext>
            </a:extLst>
          </p:cNvPr>
          <p:cNvSpPr>
            <a:spLocks noGrp="1"/>
          </p:cNvSpPr>
          <p:nvPr>
            <p:ph type="body" sz="quarter" idx="10"/>
          </p:nvPr>
        </p:nvSpPr>
        <p:spPr>
          <a:xfrm>
            <a:off x="309401" y="548389"/>
            <a:ext cx="11573197" cy="724247"/>
          </a:xfrm>
        </p:spPr>
        <p:txBody>
          <a:bodyPr/>
          <a:lstStyle/>
          <a:p>
            <a:r>
              <a:rPr lang="en-US" sz="4000" b="1">
                <a:latin typeface="Times New Roman" panose="02020603050405020304" pitchFamily="18" charset="0"/>
                <a:cs typeface="Times New Roman" panose="02020603050405020304" pitchFamily="18" charset="0"/>
              </a:rPr>
              <a:t>Hướng phát triển lập trình viên Website</a:t>
            </a:r>
          </a:p>
        </p:txBody>
      </p:sp>
      <p:graphicFrame>
        <p:nvGraphicFramePr>
          <p:cNvPr id="8" name="Diagram 7">
            <a:extLst>
              <a:ext uri="{FF2B5EF4-FFF2-40B4-BE49-F238E27FC236}">
                <a16:creationId xmlns:a16="http://schemas.microsoft.com/office/drawing/2014/main" id="{5064AAAD-03A2-7238-E767-88FB81DAEC5C}"/>
              </a:ext>
            </a:extLst>
          </p:cNvPr>
          <p:cNvGraphicFramePr/>
          <p:nvPr>
            <p:extLst>
              <p:ext uri="{D42A27DB-BD31-4B8C-83A1-F6EECF244321}">
                <p14:modId xmlns:p14="http://schemas.microsoft.com/office/powerpoint/2010/main" val="153838994"/>
              </p:ext>
            </p:extLst>
          </p:nvPr>
        </p:nvGraphicFramePr>
        <p:xfrm>
          <a:off x="2299446" y="1519517"/>
          <a:ext cx="7847105" cy="5198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60494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F19191-259F-46FD-80F2-53A5AF16BDEB}"/>
              </a:ext>
            </a:extLst>
          </p:cNvPr>
          <p:cNvSpPr/>
          <p:nvPr/>
        </p:nvSpPr>
        <p:spPr>
          <a:xfrm>
            <a:off x="0" y="654213"/>
            <a:ext cx="6656294" cy="21821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C9ED435-36B6-4A02-9285-0CCAF4E39CA9}"/>
              </a:ext>
            </a:extLst>
          </p:cNvPr>
          <p:cNvSpPr txBox="1"/>
          <p:nvPr/>
        </p:nvSpPr>
        <p:spPr>
          <a:xfrm>
            <a:off x="-576348" y="1329772"/>
            <a:ext cx="6842676" cy="830997"/>
          </a:xfrm>
          <a:prstGeom prst="rect">
            <a:avLst/>
          </a:prstGeom>
          <a:noFill/>
        </p:spPr>
        <p:txBody>
          <a:bodyPr wrap="square" rtlCol="0" anchor="ctr">
            <a:spAutoFit/>
          </a:bodyPr>
          <a:lstStyle/>
          <a:p>
            <a:pPr algn="r"/>
            <a:r>
              <a:rPr lang="en-US" altLang="ko-KR" sz="4800" b="1">
                <a:solidFill>
                  <a:schemeClr val="bg1"/>
                </a:solidFill>
                <a:latin typeface="Times New Roman" panose="02020603050405020304" pitchFamily="18" charset="0"/>
                <a:cs typeface="Times New Roman" panose="02020603050405020304" pitchFamily="18" charset="0"/>
              </a:rPr>
              <a:t>02 HTML/CSS/JS</a:t>
            </a:r>
          </a:p>
        </p:txBody>
      </p:sp>
      <p:sp>
        <p:nvSpPr>
          <p:cNvPr id="2" name="Rectangle 1">
            <a:extLst>
              <a:ext uri="{FF2B5EF4-FFF2-40B4-BE49-F238E27FC236}">
                <a16:creationId xmlns:a16="http://schemas.microsoft.com/office/drawing/2014/main" id="{F3B3B4F9-30BE-95F2-5A25-DF2B27EA740C}"/>
              </a:ext>
            </a:extLst>
          </p:cNvPr>
          <p:cNvSpPr/>
          <p:nvPr/>
        </p:nvSpPr>
        <p:spPr>
          <a:xfrm>
            <a:off x="1739154" y="4182036"/>
            <a:ext cx="8225118" cy="267596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5954BD1-3351-D44F-795A-F6A060B73000}"/>
              </a:ext>
            </a:extLst>
          </p:cNvPr>
          <p:cNvSpPr txBox="1"/>
          <p:nvPr/>
        </p:nvSpPr>
        <p:spPr>
          <a:xfrm>
            <a:off x="1739154" y="4798909"/>
            <a:ext cx="8225118" cy="2554545"/>
          </a:xfrm>
          <a:prstGeom prst="rect">
            <a:avLst/>
          </a:prstGeom>
          <a:noFill/>
        </p:spPr>
        <p:txBody>
          <a:bodyPr wrap="square" rtlCol="0">
            <a:spAutoFit/>
          </a:bodyPr>
          <a:lstStyle/>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HTML/CSS/JS</a:t>
            </a:r>
          </a:p>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Local Storage</a:t>
            </a:r>
          </a:p>
          <a:p>
            <a:pPr marL="342900" indent="-342900">
              <a:buFont typeface="Arial" panose="020B0604020202020204" pitchFamily="34" charset="0"/>
              <a:buChar char="•"/>
            </a:pPr>
            <a:r>
              <a:rPr lang="en-US" sz="3200" b="1">
                <a:solidFill>
                  <a:schemeClr val="bg1"/>
                </a:solidFill>
                <a:latin typeface="Times New Roman" panose="02020603050405020304" pitchFamily="18" charset="0"/>
                <a:cs typeface="Times New Roman" panose="02020603050405020304" pitchFamily="18" charset="0"/>
              </a:rPr>
              <a:t>Một số kiến thức nâng cao</a:t>
            </a:r>
          </a:p>
          <a:p>
            <a:pPr marL="342900" indent="-342900">
              <a:buFont typeface="Arial" panose="020B0604020202020204" pitchFamily="34" charset="0"/>
              <a:buChar char="•"/>
            </a:pPr>
            <a:endParaRPr lang="en-US" sz="3200" b="1">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3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8532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 calcmode="lin" valueType="num">
                                      <p:cBhvr additive="base">
                                        <p:cTn id="18"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 calcmode="lin" valueType="num">
                                      <p:cBhvr additive="base">
                                        <p:cTn id="24"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3290</TotalTime>
  <Words>2348</Words>
  <Application>Microsoft Office PowerPoint</Application>
  <PresentationFormat>Widescreen</PresentationFormat>
  <Paragraphs>142</Paragraphs>
  <Slides>30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30</vt:i4>
      </vt:variant>
    </vt:vector>
  </HeadingPairs>
  <TitlesOfParts>
    <vt:vector size="37" baseType="lpstr">
      <vt:lpstr>Arial</vt:lpstr>
      <vt:lpstr>Calibri</vt:lpstr>
      <vt:lpstr>Courier New</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Dương Văn Tứ</cp:lastModifiedBy>
  <cp:revision>146</cp:revision>
  <dcterms:created xsi:type="dcterms:W3CDTF">2019-01-14T06:35:35Z</dcterms:created>
  <dcterms:modified xsi:type="dcterms:W3CDTF">2022-11-07T09:52:23Z</dcterms:modified>
</cp:coreProperties>
</file>