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4" autoAdjust="0"/>
    <p:restoredTop sz="94602" autoAdjust="0"/>
  </p:normalViewPr>
  <p:slideViewPr>
    <p:cSldViewPr showGuides="1">
      <p:cViewPr varScale="1">
        <p:scale>
          <a:sx n="61" d="100"/>
          <a:sy n="61" d="100"/>
        </p:scale>
        <p:origin x="-1348" y="-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C17CFC-C54D-4ADC-86C9-6646025629CB}" type="datetimeFigureOut">
              <a:rPr lang="ko-KR" altLang="en-US" smtClean="0"/>
              <a:t>2015-02-04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423D5B-EDE0-4EFB-9CA3-26166C0C4D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95420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423D5B-EDE0-4EFB-9CA3-26166C0C4D0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00879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49502CDA-342A-4F20-BFA0-6F72A605B6D0}" type="datetimeFigureOut">
              <a:rPr lang="ko-KR" altLang="en-US" smtClean="0"/>
              <a:t>2015-02-04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D99B695-751A-4711-8503-31527877398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02CDA-342A-4F20-BFA0-6F72A605B6D0}" type="datetimeFigureOut">
              <a:rPr lang="ko-KR" altLang="en-US" smtClean="0"/>
              <a:t>2015-02-04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9B695-751A-4711-8503-31527877398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49502CDA-342A-4F20-BFA0-6F72A605B6D0}" type="datetimeFigureOut">
              <a:rPr lang="ko-KR" altLang="en-US" smtClean="0"/>
              <a:t>2015-02-04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ED99B695-751A-4711-8503-31527877398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02CDA-342A-4F20-BFA0-6F72A605B6D0}" type="datetimeFigureOut">
              <a:rPr lang="ko-KR" altLang="en-US" smtClean="0"/>
              <a:t>2015-02-04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D99B695-751A-4711-8503-31527877398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02CDA-342A-4F20-BFA0-6F72A605B6D0}" type="datetimeFigureOut">
              <a:rPr lang="ko-KR" altLang="en-US" smtClean="0"/>
              <a:t>2015-02-04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ED99B695-751A-4711-8503-31527877398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49502CDA-342A-4F20-BFA0-6F72A605B6D0}" type="datetimeFigureOut">
              <a:rPr lang="ko-KR" altLang="en-US" smtClean="0"/>
              <a:t>2015-02-04</a:t>
            </a:fld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ED99B695-751A-4711-8503-31527877398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49502CDA-342A-4F20-BFA0-6F72A605B6D0}" type="datetimeFigureOut">
              <a:rPr lang="ko-KR" altLang="en-US" smtClean="0"/>
              <a:t>2015-02-04</a:t>
            </a:fld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ED99B695-751A-4711-8503-31527877398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02CDA-342A-4F20-BFA0-6F72A605B6D0}" type="datetimeFigureOut">
              <a:rPr lang="ko-KR" altLang="en-US" smtClean="0"/>
              <a:t>2015-02-04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D99B695-751A-4711-8503-31527877398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02CDA-342A-4F20-BFA0-6F72A605B6D0}" type="datetimeFigureOut">
              <a:rPr lang="ko-KR" altLang="en-US" smtClean="0"/>
              <a:t>2015-02-04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D99B695-751A-4711-8503-31527877398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02CDA-342A-4F20-BFA0-6F72A605B6D0}" type="datetimeFigureOut">
              <a:rPr lang="ko-KR" altLang="en-US" smtClean="0"/>
              <a:t>2015-02-04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D99B695-751A-4711-8503-31527877398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49502CDA-342A-4F20-BFA0-6F72A605B6D0}" type="datetimeFigureOut">
              <a:rPr lang="ko-KR" altLang="en-US" smtClean="0"/>
              <a:t>2015-02-04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ED99B695-751A-4711-8503-31527877398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49502CDA-342A-4F20-BFA0-6F72A605B6D0}" type="datetimeFigureOut">
              <a:rPr lang="ko-KR" altLang="en-US" smtClean="0"/>
              <a:t>2015-02-04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ED99B695-751A-4711-8503-31527877398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1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10.3 </a:t>
            </a:r>
            <a:r>
              <a:rPr lang="ko-KR" altLang="en-US" dirty="0" err="1" smtClean="0"/>
              <a:t>프로토타입과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스코프</a:t>
            </a:r>
            <a:r>
              <a:rPr lang="ko-KR" altLang="en-US" dirty="0" smtClean="0"/>
              <a:t> 와 </a:t>
            </a:r>
            <a:r>
              <a:rPr lang="en-US" altLang="ko-KR" dirty="0" smtClean="0"/>
              <a:t>10.4 </a:t>
            </a:r>
            <a:r>
              <a:rPr lang="ko-KR" altLang="en-US" dirty="0" smtClean="0"/>
              <a:t>기타 빈 설정 메타정보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411760" y="790253"/>
            <a:ext cx="4176464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600" dirty="0" smtClean="0"/>
              <a:t>스프링 </a:t>
            </a:r>
            <a:r>
              <a:rPr lang="en-US" altLang="ko-KR" sz="9600" dirty="0" smtClean="0"/>
              <a:t>3.0</a:t>
            </a:r>
          </a:p>
          <a:p>
            <a:endParaRPr lang="en-US" altLang="ko-KR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5364088" y="3717032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참고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토비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아찌</a:t>
            </a:r>
            <a:r>
              <a:rPr lang="ko-KR" altLang="en-US" dirty="0" smtClean="0"/>
              <a:t> 스프링 </a:t>
            </a:r>
            <a:r>
              <a:rPr lang="en-US" altLang="ko-KR" dirty="0" smtClean="0"/>
              <a:t>3.0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5984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10.3.1 </a:t>
            </a:r>
            <a:r>
              <a:rPr lang="ko-KR" altLang="en-US" dirty="0" err="1" smtClean="0"/>
              <a:t>프로토타입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스코프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z="1800" dirty="0">
                <a:latin typeface="HY강M" panose="02030600000101010101" pitchFamily="18" charset="-127"/>
                <a:ea typeface="HY강M" panose="02030600000101010101" pitchFamily="18" charset="-127"/>
              </a:rPr>
              <a:t>스프링 빈 </a:t>
            </a:r>
            <a:r>
              <a:rPr lang="en-US" altLang="ko-KR" sz="1800" dirty="0">
                <a:latin typeface="HY강M" panose="02030600000101010101" pitchFamily="18" charset="-127"/>
                <a:ea typeface="HY강M" panose="02030600000101010101" pitchFamily="18" charset="-127"/>
              </a:rPr>
              <a:t>– </a:t>
            </a:r>
            <a:r>
              <a:rPr lang="ko-KR" altLang="en-US" sz="1800" dirty="0" err="1" smtClean="0">
                <a:latin typeface="HY강M" panose="02030600000101010101" pitchFamily="18" charset="-127"/>
                <a:ea typeface="HY강M" panose="02030600000101010101" pitchFamily="18" charset="-127"/>
              </a:rPr>
              <a:t>싱글톤이</a:t>
            </a:r>
            <a:r>
              <a:rPr lang="ko-KR" altLang="en-US" sz="18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 기본</a:t>
            </a:r>
            <a:r>
              <a:rPr lang="en-US" altLang="ko-KR" sz="18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!</a:t>
            </a:r>
            <a:r>
              <a:rPr lang="ko-KR" altLang="en-US" sz="18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ko-KR" altLang="en-US" sz="1800" dirty="0" err="1" smtClean="0">
                <a:latin typeface="HY강M" panose="02030600000101010101" pitchFamily="18" charset="-127"/>
                <a:ea typeface="HY강M" panose="02030600000101010101" pitchFamily="18" charset="-127"/>
              </a:rPr>
              <a:t>아닌경우</a:t>
            </a:r>
            <a:r>
              <a:rPr lang="ko-KR" altLang="en-US" sz="18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ko-KR" altLang="en-US" sz="1800" dirty="0" err="1">
                <a:latin typeface="HY강M" panose="02030600000101010101" pitchFamily="18" charset="-127"/>
                <a:ea typeface="HY강M" panose="02030600000101010101" pitchFamily="18" charset="-127"/>
              </a:rPr>
              <a:t>프로토타입빈과</a:t>
            </a:r>
            <a:r>
              <a:rPr lang="ko-KR" altLang="en-US" sz="1800" dirty="0"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ko-KR" altLang="en-US" sz="1800" dirty="0" err="1">
                <a:latin typeface="HY강M" panose="02030600000101010101" pitchFamily="18" charset="-127"/>
                <a:ea typeface="HY강M" panose="02030600000101010101" pitchFamily="18" charset="-127"/>
              </a:rPr>
              <a:t>스코프</a:t>
            </a:r>
            <a:r>
              <a:rPr lang="ko-KR" altLang="en-US" sz="1800" dirty="0"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ko-KR" altLang="en-US" sz="18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빈</a:t>
            </a:r>
            <a:endParaRPr lang="en-US" altLang="ko-KR" sz="1800" dirty="0"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r>
              <a:rPr lang="en-US" altLang="ko-KR" sz="1800" dirty="0" err="1">
                <a:latin typeface="HY강M" panose="02030600000101010101" pitchFamily="18" charset="-127"/>
                <a:ea typeface="HY강M" panose="02030600000101010101" pitchFamily="18" charset="-127"/>
              </a:rPr>
              <a:t>ApplicationContext</a:t>
            </a:r>
            <a:r>
              <a:rPr lang="en-US" altLang="ko-KR" sz="1800" dirty="0">
                <a:latin typeface="HY강M" panose="02030600000101010101" pitchFamily="18" charset="-127"/>
                <a:ea typeface="HY강M" panose="02030600000101010101" pitchFamily="18" charset="-127"/>
              </a:rPr>
              <a:t> – </a:t>
            </a:r>
            <a:r>
              <a:rPr lang="ko-KR" altLang="en-US" sz="1800" dirty="0">
                <a:latin typeface="HY강M" panose="02030600000101010101" pitchFamily="18" charset="-127"/>
                <a:ea typeface="HY강M" panose="02030600000101010101" pitchFamily="18" charset="-127"/>
              </a:rPr>
              <a:t>스프링에 </a:t>
            </a:r>
            <a:r>
              <a:rPr lang="ko-KR" altLang="en-US" sz="18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의존적 </a:t>
            </a:r>
            <a:endParaRPr lang="en-US" altLang="ko-KR" sz="1800" dirty="0" smtClean="0"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r>
              <a:rPr lang="en-US" altLang="ko-KR" sz="1800" dirty="0" err="1" smtClean="0">
                <a:latin typeface="HY강M" panose="02030600000101010101" pitchFamily="18" charset="-127"/>
                <a:ea typeface="HY강M" panose="02030600000101010101" pitchFamily="18" charset="-127"/>
              </a:rPr>
              <a:t>ObjectFactory</a:t>
            </a:r>
            <a:r>
              <a:rPr lang="en-US" altLang="ko-KR" sz="18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ko-KR" altLang="en-US" sz="1800" dirty="0">
                <a:latin typeface="HY강M" panose="02030600000101010101" pitchFamily="18" charset="-127"/>
                <a:ea typeface="HY강M" panose="02030600000101010101" pitchFamily="18" charset="-127"/>
              </a:rPr>
              <a:t>와 </a:t>
            </a:r>
            <a:r>
              <a:rPr lang="en-US" altLang="ko-KR" sz="1800" dirty="0" err="1">
                <a:latin typeface="HY강M" panose="02030600000101010101" pitchFamily="18" charset="-127"/>
                <a:ea typeface="HY강M" panose="02030600000101010101" pitchFamily="18" charset="-127"/>
              </a:rPr>
              <a:t>ServiceLocatorFactoryBean</a:t>
            </a:r>
            <a:r>
              <a:rPr lang="en-US" altLang="ko-KR" sz="1800" dirty="0">
                <a:latin typeface="HY강M" panose="02030600000101010101" pitchFamily="18" charset="-127"/>
                <a:ea typeface="HY강M" panose="02030600000101010101" pitchFamily="18" charset="-127"/>
              </a:rPr>
              <a:t> – </a:t>
            </a:r>
            <a:r>
              <a:rPr lang="ko-KR" altLang="en-US" sz="1800" dirty="0">
                <a:latin typeface="HY강M" panose="02030600000101010101" pitchFamily="18" charset="-127"/>
                <a:ea typeface="HY강M" panose="02030600000101010101" pitchFamily="18" charset="-127"/>
              </a:rPr>
              <a:t>빈을 새로 추가</a:t>
            </a:r>
            <a:endParaRPr lang="en-US" altLang="ko-KR" sz="1800" dirty="0"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 smtClean="0"/>
          </a:p>
          <a:p>
            <a:pPr marL="0" indent="0">
              <a:buNone/>
            </a:pPr>
            <a:endParaRPr lang="en-US" altLang="ko-KR" sz="1800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sz="1800" dirty="0" smtClean="0">
                <a:sym typeface="Wingdings" panose="05000000000000000000" pitchFamily="2" charset="2"/>
              </a:rPr>
              <a:t> </a:t>
            </a:r>
            <a:r>
              <a:rPr lang="ko-KR" altLang="en-US" sz="1800" dirty="0" err="1"/>
              <a:t>메소드</a:t>
            </a:r>
            <a:r>
              <a:rPr lang="ko-KR" altLang="en-US" sz="1800" dirty="0"/>
              <a:t> 주입 </a:t>
            </a:r>
            <a:r>
              <a:rPr lang="en-US" altLang="ko-KR" sz="1800" dirty="0"/>
              <a:t> </a:t>
            </a:r>
            <a:r>
              <a:rPr lang="ko-KR" altLang="en-US" sz="1800" dirty="0"/>
              <a:t>최종적으로 </a:t>
            </a:r>
            <a:r>
              <a:rPr lang="en-US" altLang="ko-KR" sz="1800" dirty="0"/>
              <a:t>Provider&lt;T&gt;</a:t>
            </a:r>
            <a:endParaRPr lang="ko-KR" altLang="en-US" sz="1800" dirty="0"/>
          </a:p>
          <a:p>
            <a:pPr marL="0" indent="0">
              <a:buNone/>
            </a:pPr>
            <a:endParaRPr lang="en-US" altLang="ko-KR" sz="1800" dirty="0"/>
          </a:p>
          <a:p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694806"/>
            <a:ext cx="6470650" cy="123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184" y="4451094"/>
            <a:ext cx="6192688" cy="2349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088491" y="4452831"/>
            <a:ext cx="1594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891.p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27286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10.3.2 </a:t>
            </a:r>
            <a:r>
              <a:rPr lang="ko-KR" altLang="en-US" dirty="0" err="1" smtClean="0"/>
              <a:t>스코프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z="1800" dirty="0" err="1" smtClean="0">
                <a:latin typeface="HY강M" panose="02030600000101010101" pitchFamily="18" charset="-127"/>
                <a:ea typeface="HY강M" panose="02030600000101010101" pitchFamily="18" charset="-127"/>
              </a:rPr>
              <a:t>웹환경</a:t>
            </a:r>
            <a:r>
              <a:rPr lang="ko-KR" altLang="en-US" sz="18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sz="18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– </a:t>
            </a:r>
            <a:r>
              <a:rPr lang="ko-KR" altLang="en-US" sz="18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요청</a:t>
            </a:r>
            <a:r>
              <a:rPr lang="en-US" altLang="ko-KR" sz="18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, </a:t>
            </a:r>
            <a:r>
              <a:rPr lang="ko-KR" altLang="en-US" sz="18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세션</a:t>
            </a:r>
            <a:r>
              <a:rPr lang="en-US" altLang="ko-KR" sz="18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, </a:t>
            </a:r>
            <a:r>
              <a:rPr lang="ko-KR" altLang="en-US" sz="18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글로벌세션</a:t>
            </a:r>
            <a:r>
              <a:rPr lang="en-US" altLang="ko-KR" sz="18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, </a:t>
            </a:r>
            <a:r>
              <a:rPr lang="ko-KR" altLang="en-US" sz="1800" dirty="0" err="1" smtClean="0">
                <a:latin typeface="HY강M" panose="02030600000101010101" pitchFamily="18" charset="-127"/>
                <a:ea typeface="HY강M" panose="02030600000101010101" pitchFamily="18" charset="-127"/>
              </a:rPr>
              <a:t>에플리케이션</a:t>
            </a:r>
            <a:endParaRPr lang="en-US" altLang="ko-KR" sz="1800" dirty="0" smtClean="0"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r>
              <a:rPr lang="ko-KR" altLang="en-US" sz="18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요청 </a:t>
            </a:r>
            <a:r>
              <a:rPr lang="ko-KR" altLang="en-US" sz="1800" dirty="0" err="1" smtClean="0">
                <a:latin typeface="HY강M" panose="02030600000101010101" pitchFamily="18" charset="-127"/>
                <a:ea typeface="HY강M" panose="02030600000101010101" pitchFamily="18" charset="-127"/>
              </a:rPr>
              <a:t>스코프</a:t>
            </a:r>
            <a:r>
              <a:rPr lang="ko-KR" altLang="en-US" sz="18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sz="18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– </a:t>
            </a:r>
            <a:r>
              <a:rPr lang="ko-KR" altLang="en-US" sz="1800" dirty="0" err="1" smtClean="0">
                <a:latin typeface="HY강M" panose="02030600000101010101" pitchFamily="18" charset="-127"/>
                <a:ea typeface="HY강M" panose="02030600000101010101" pitchFamily="18" charset="-127"/>
              </a:rPr>
              <a:t>에플리케이션</a:t>
            </a:r>
            <a:r>
              <a:rPr lang="ko-KR" altLang="en-US" sz="18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 코드 생성정보를 프레임워크 레벨의 서비스 혹은 </a:t>
            </a:r>
            <a:r>
              <a:rPr lang="ko-KR" altLang="en-US" sz="1800" dirty="0" err="1" smtClean="0">
                <a:latin typeface="HY강M" panose="02030600000101010101" pitchFamily="18" charset="-127"/>
                <a:ea typeface="HY강M" panose="02030600000101010101" pitchFamily="18" charset="-127"/>
              </a:rPr>
              <a:t>인터셉터에</a:t>
            </a:r>
            <a:r>
              <a:rPr lang="ko-KR" altLang="en-US" sz="18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 전달 </a:t>
            </a:r>
            <a:endParaRPr lang="en-US" altLang="ko-KR" sz="1800" dirty="0"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r>
              <a:rPr lang="ko-KR" altLang="en-US" sz="18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세션 </a:t>
            </a:r>
            <a:r>
              <a:rPr lang="ko-KR" altLang="en-US" sz="1800" dirty="0" err="1" smtClean="0">
                <a:latin typeface="HY강M" panose="02030600000101010101" pitchFamily="18" charset="-127"/>
                <a:ea typeface="HY강M" panose="02030600000101010101" pitchFamily="18" charset="-127"/>
              </a:rPr>
              <a:t>스코프</a:t>
            </a:r>
            <a:r>
              <a:rPr lang="en-US" altLang="ko-KR" sz="18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, </a:t>
            </a:r>
            <a:r>
              <a:rPr lang="ko-KR" altLang="en-US" sz="18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글로벌세션 </a:t>
            </a:r>
            <a:r>
              <a:rPr lang="ko-KR" altLang="en-US" sz="1800" dirty="0" err="1" smtClean="0">
                <a:latin typeface="HY강M" panose="02030600000101010101" pitchFamily="18" charset="-127"/>
                <a:ea typeface="HY강M" panose="02030600000101010101" pitchFamily="18" charset="-127"/>
              </a:rPr>
              <a:t>스코프</a:t>
            </a:r>
            <a:r>
              <a:rPr lang="ko-KR" altLang="en-US" sz="18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sz="18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– HTTP </a:t>
            </a:r>
            <a:r>
              <a:rPr lang="ko-KR" altLang="en-US" sz="18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세션과 비슷하나 웹에 비종속적</a:t>
            </a:r>
            <a:endParaRPr lang="en-US" altLang="ko-KR" sz="1800" dirty="0" smtClean="0"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r>
              <a:rPr lang="ko-KR" altLang="en-US" sz="18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어플리케이션 </a:t>
            </a:r>
            <a:r>
              <a:rPr lang="ko-KR" altLang="en-US" sz="1800" dirty="0" err="1" smtClean="0">
                <a:latin typeface="HY강M" panose="02030600000101010101" pitchFamily="18" charset="-127"/>
                <a:ea typeface="HY강M" panose="02030600000101010101" pitchFamily="18" charset="-127"/>
              </a:rPr>
              <a:t>스코프</a:t>
            </a:r>
            <a:r>
              <a:rPr lang="ko-KR" altLang="en-US" sz="18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sz="18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– </a:t>
            </a:r>
            <a:r>
              <a:rPr lang="ko-KR" altLang="en-US" sz="1800" dirty="0" err="1" smtClean="0">
                <a:latin typeface="HY강M" panose="02030600000101010101" pitchFamily="18" charset="-127"/>
                <a:ea typeface="HY강M" panose="02030600000101010101" pitchFamily="18" charset="-127"/>
              </a:rPr>
              <a:t>서블릿</a:t>
            </a:r>
            <a:r>
              <a:rPr lang="ko-KR" altLang="en-US" sz="18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ko-KR" altLang="en-US" sz="1800" dirty="0" err="1" smtClean="0">
                <a:latin typeface="HY강M" panose="02030600000101010101" pitchFamily="18" charset="-127"/>
                <a:ea typeface="HY강M" panose="02030600000101010101" pitchFamily="18" charset="-127"/>
              </a:rPr>
              <a:t>컨텍스트에</a:t>
            </a:r>
            <a:r>
              <a:rPr lang="ko-KR" altLang="en-US" sz="18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 저장되는 빈 오브젝트 </a:t>
            </a:r>
            <a:r>
              <a:rPr lang="en-US" altLang="ko-KR" sz="1800" dirty="0">
                <a:latin typeface="HY강M" panose="02030600000101010101" pitchFamily="18" charset="-127"/>
                <a:ea typeface="HY강M" panose="02030600000101010101" pitchFamily="18" charset="-127"/>
              </a:rPr>
              <a:t>≒</a:t>
            </a:r>
            <a:r>
              <a:rPr lang="en-US" altLang="ko-KR" sz="18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ko-KR" altLang="en-US" sz="1800" dirty="0" err="1" smtClean="0">
                <a:latin typeface="HY강M" panose="02030600000101010101" pitchFamily="18" charset="-127"/>
                <a:ea typeface="HY강M" panose="02030600000101010101" pitchFamily="18" charset="-127"/>
              </a:rPr>
              <a:t>싱글톤</a:t>
            </a:r>
            <a:r>
              <a:rPr lang="ko-KR" altLang="en-US" sz="18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ko-KR" altLang="en-US" sz="1800" dirty="0" err="1" smtClean="0">
                <a:latin typeface="HY강M" panose="02030600000101010101" pitchFamily="18" charset="-127"/>
                <a:ea typeface="HY강M" panose="02030600000101010101" pitchFamily="18" charset="-127"/>
              </a:rPr>
              <a:t>스코프</a:t>
            </a:r>
            <a:endParaRPr lang="en-US" altLang="ko-KR" sz="1800" dirty="0"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endParaRPr lang="en-US" altLang="ko-KR" sz="1800" dirty="0" smtClean="0"/>
          </a:p>
          <a:p>
            <a:pPr marL="0" indent="0">
              <a:buNone/>
            </a:pPr>
            <a:endParaRPr lang="en-US" altLang="ko-KR" sz="1800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ko-KR" altLang="en-US" sz="1800" dirty="0"/>
          </a:p>
          <a:p>
            <a:pPr marL="0" indent="0">
              <a:buNone/>
            </a:pPr>
            <a:endParaRPr lang="en-US" altLang="ko-KR" sz="1800" dirty="0"/>
          </a:p>
          <a:p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645024"/>
            <a:ext cx="2286000" cy="183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3646343"/>
            <a:ext cx="5105400" cy="262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72090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10.3.2 </a:t>
            </a:r>
            <a:r>
              <a:rPr lang="ko-KR" altLang="en-US" dirty="0" err="1" smtClean="0"/>
              <a:t>스코프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err="1" smtClean="0">
                <a:latin typeface="HY강M" panose="02030600000101010101" pitchFamily="18" charset="-127"/>
                <a:ea typeface="HY강M" panose="02030600000101010101" pitchFamily="18" charset="-127"/>
              </a:rPr>
              <a:t>스코프</a:t>
            </a:r>
            <a:r>
              <a:rPr lang="ko-KR" altLang="en-US" dirty="0" smtClean="0">
                <a:latin typeface="HY강M" panose="02030600000101010101" pitchFamily="18" charset="-127"/>
                <a:ea typeface="HY강M" panose="02030600000101010101" pitchFamily="18" charset="-127"/>
              </a:rPr>
              <a:t> 빈의 구조 및 사용방법</a:t>
            </a:r>
            <a:endParaRPr lang="ko-KR" altLang="en-US" dirty="0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171700"/>
            <a:ext cx="4448175" cy="1257300"/>
          </a:xfrm>
          <a:prstGeom prst="rect">
            <a:avLst/>
          </a:prstGeom>
          <a:noFill/>
          <a:ln w="9525">
            <a:solidFill>
              <a:srgbClr val="FFC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393" y="3717032"/>
            <a:ext cx="4019550" cy="838200"/>
          </a:xfrm>
          <a:prstGeom prst="rect">
            <a:avLst/>
          </a:prstGeom>
          <a:noFill/>
          <a:ln w="9525">
            <a:solidFill>
              <a:srgbClr val="FFC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336" y="4797152"/>
            <a:ext cx="5038725" cy="1514475"/>
          </a:xfrm>
          <a:prstGeom prst="rect">
            <a:avLst/>
          </a:prstGeom>
          <a:noFill/>
          <a:ln w="9525">
            <a:solidFill>
              <a:srgbClr val="FFC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9454" y="3684265"/>
            <a:ext cx="3829050" cy="104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5188333" y="3501008"/>
            <a:ext cx="3920171" cy="136815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696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10.4.1 </a:t>
            </a:r>
            <a:r>
              <a:rPr lang="ko-KR" altLang="en-US" dirty="0" err="1" smtClean="0"/>
              <a:t>빈이름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sz="18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XML </a:t>
            </a:r>
            <a:r>
              <a:rPr lang="ko-KR" altLang="en-US" sz="18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설정에서의 빈 </a:t>
            </a:r>
            <a:r>
              <a:rPr lang="ko-KR" altLang="en-US" sz="1800" dirty="0" err="1" smtClean="0">
                <a:latin typeface="HY강M" panose="02030600000101010101" pitchFamily="18" charset="-127"/>
                <a:ea typeface="HY강M" panose="02030600000101010101" pitchFamily="18" charset="-127"/>
              </a:rPr>
              <a:t>식별자와</a:t>
            </a:r>
            <a:r>
              <a:rPr lang="ko-KR" altLang="en-US" sz="18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 별칭 </a:t>
            </a:r>
            <a:r>
              <a:rPr lang="en-US" altLang="ko-KR" sz="18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– ID : XML , NAME : </a:t>
            </a:r>
            <a:r>
              <a:rPr lang="ko-KR" altLang="en-US" sz="1800" dirty="0" err="1" smtClean="0">
                <a:latin typeface="HY강M" panose="02030600000101010101" pitchFamily="18" charset="-127"/>
                <a:ea typeface="HY강M" panose="02030600000101010101" pitchFamily="18" charset="-127"/>
              </a:rPr>
              <a:t>꼴리는데로</a:t>
            </a:r>
            <a:endParaRPr lang="en-US" altLang="ko-KR" sz="1800" dirty="0" smtClean="0"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endParaRPr lang="en-US" altLang="ko-KR" sz="1800" dirty="0" smtClean="0"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endParaRPr lang="en-US" altLang="ko-KR" sz="1800" dirty="0" smtClean="0"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r>
              <a:rPr lang="ko-KR" altLang="en-US" sz="1800" dirty="0" err="1">
                <a:latin typeface="HY강M" panose="02030600000101010101" pitchFamily="18" charset="-127"/>
                <a:ea typeface="HY강M" panose="02030600000101010101" pitchFamily="18" charset="-127"/>
              </a:rPr>
              <a:t>어노테이션에서의</a:t>
            </a:r>
            <a:r>
              <a:rPr lang="ko-KR" altLang="en-US" sz="1800" dirty="0">
                <a:latin typeface="HY강M" panose="02030600000101010101" pitchFamily="18" charset="-127"/>
                <a:ea typeface="HY강M" panose="02030600000101010101" pitchFamily="18" charset="-127"/>
              </a:rPr>
              <a:t> 빈 </a:t>
            </a:r>
            <a:r>
              <a:rPr lang="ko-KR" altLang="en-US" sz="18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이름 </a:t>
            </a:r>
            <a:r>
              <a:rPr lang="en-US" altLang="ko-KR" sz="18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– </a:t>
            </a:r>
            <a:r>
              <a:rPr lang="ko-KR" altLang="en-US" sz="18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일반적으로 클래스 이름이고 따로 부여도 </a:t>
            </a:r>
            <a:r>
              <a:rPr lang="en-US" altLang="ko-KR" sz="18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OK</a:t>
            </a:r>
            <a:endParaRPr lang="ko-KR" altLang="en-US" sz="1800" dirty="0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2135138"/>
            <a:ext cx="2838450" cy="276225"/>
          </a:xfrm>
          <a:prstGeom prst="rect">
            <a:avLst/>
          </a:prstGeom>
          <a:noFill/>
          <a:ln w="9525">
            <a:solidFill>
              <a:srgbClr val="FFC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7076" y="2135138"/>
            <a:ext cx="2628900" cy="285750"/>
          </a:xfrm>
          <a:prstGeom prst="rect">
            <a:avLst/>
          </a:prstGeom>
          <a:noFill/>
          <a:ln w="9525">
            <a:solidFill>
              <a:srgbClr val="FFC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5118" y="3123431"/>
            <a:ext cx="2228850" cy="809625"/>
          </a:xfrm>
          <a:prstGeom prst="rect">
            <a:avLst/>
          </a:prstGeom>
          <a:noFill/>
          <a:ln w="9525">
            <a:solidFill>
              <a:srgbClr val="FFC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3161531"/>
            <a:ext cx="2190750" cy="771525"/>
          </a:xfrm>
          <a:prstGeom prst="rect">
            <a:avLst/>
          </a:prstGeom>
          <a:noFill/>
          <a:ln w="9525">
            <a:solidFill>
              <a:srgbClr val="FFC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4149080"/>
            <a:ext cx="1819275" cy="523875"/>
          </a:xfrm>
          <a:prstGeom prst="rect">
            <a:avLst/>
          </a:prstGeom>
          <a:noFill/>
          <a:ln w="9525">
            <a:solidFill>
              <a:srgbClr val="FFC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1843" y="4149080"/>
            <a:ext cx="1762125" cy="457200"/>
          </a:xfrm>
          <a:prstGeom prst="rect">
            <a:avLst/>
          </a:prstGeom>
          <a:noFill/>
          <a:ln w="9525">
            <a:solidFill>
              <a:srgbClr val="FFC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6235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10.4.2 </a:t>
            </a:r>
            <a:r>
              <a:rPr lang="ko-KR" altLang="en-US" dirty="0" smtClean="0"/>
              <a:t>빈 생명주기 </a:t>
            </a:r>
            <a:r>
              <a:rPr lang="ko-KR" altLang="en-US" dirty="0" err="1" smtClean="0"/>
              <a:t>메소드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sz="18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초기화 </a:t>
            </a:r>
            <a:r>
              <a:rPr lang="ko-KR" altLang="en-US" sz="1800" dirty="0" err="1" smtClean="0">
                <a:latin typeface="HY강M" panose="02030600000101010101" pitchFamily="18" charset="-127"/>
                <a:ea typeface="HY강M" panose="02030600000101010101" pitchFamily="18" charset="-127"/>
              </a:rPr>
              <a:t>메서드</a:t>
            </a:r>
            <a:r>
              <a:rPr lang="ko-KR" altLang="en-US" sz="18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sz="18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– </a:t>
            </a:r>
            <a:r>
              <a:rPr lang="en-US" altLang="ko-KR" sz="1800" dirty="0" err="1" smtClean="0">
                <a:latin typeface="HY강M" panose="02030600000101010101" pitchFamily="18" charset="-127"/>
                <a:ea typeface="HY강M" panose="02030600000101010101" pitchFamily="18" charset="-127"/>
              </a:rPr>
              <a:t>init</a:t>
            </a:r>
            <a:r>
              <a:rPr lang="en-US" altLang="ko-KR" sz="18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-method, @</a:t>
            </a:r>
            <a:r>
              <a:rPr lang="en-US" altLang="ko-KR" sz="1800" dirty="0" err="1" smtClean="0">
                <a:latin typeface="HY강M" panose="02030600000101010101" pitchFamily="18" charset="-127"/>
                <a:ea typeface="HY강M" panose="02030600000101010101" pitchFamily="18" charset="-127"/>
              </a:rPr>
              <a:t>PostConstruct</a:t>
            </a:r>
            <a:r>
              <a:rPr lang="en-US" altLang="ko-KR" sz="18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, @Bean(</a:t>
            </a:r>
            <a:r>
              <a:rPr lang="en-US" altLang="ko-KR" sz="1800" dirty="0" err="1" smtClean="0">
                <a:latin typeface="HY강M" panose="02030600000101010101" pitchFamily="18" charset="-127"/>
                <a:ea typeface="HY강M" panose="02030600000101010101" pitchFamily="18" charset="-127"/>
              </a:rPr>
              <a:t>init</a:t>
            </a:r>
            <a:r>
              <a:rPr lang="en-US" altLang="ko-KR" sz="18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-method)</a:t>
            </a:r>
          </a:p>
          <a:p>
            <a:endParaRPr lang="en-US" altLang="ko-KR" sz="1800" dirty="0"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endParaRPr lang="en-US" altLang="ko-KR" sz="1800" dirty="0" smtClean="0"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r>
              <a:rPr lang="ko-KR" altLang="en-US" sz="18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제거 </a:t>
            </a:r>
            <a:r>
              <a:rPr lang="ko-KR" altLang="en-US" sz="1800" dirty="0" err="1" smtClean="0">
                <a:latin typeface="HY강M" panose="02030600000101010101" pitchFamily="18" charset="-127"/>
                <a:ea typeface="HY강M" panose="02030600000101010101" pitchFamily="18" charset="-127"/>
              </a:rPr>
              <a:t>메소드</a:t>
            </a:r>
            <a:endParaRPr lang="ko-KR" altLang="en-US" sz="1800" dirty="0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2060848"/>
            <a:ext cx="3600450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2060120"/>
            <a:ext cx="2028825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068960"/>
            <a:ext cx="5219700" cy="292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3793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10.4.3 </a:t>
            </a:r>
            <a:r>
              <a:rPr lang="ko-KR" altLang="en-US" dirty="0" err="1" smtClean="0"/>
              <a:t>팩토리</a:t>
            </a:r>
            <a:r>
              <a:rPr lang="ko-KR" altLang="en-US" dirty="0" smtClean="0"/>
              <a:t> 빈과 </a:t>
            </a:r>
            <a:r>
              <a:rPr lang="ko-KR" altLang="en-US" dirty="0" err="1" smtClean="0"/>
              <a:t>팩토리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메소드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sz="1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강M" panose="02030600000101010101" pitchFamily="18" charset="-127"/>
                <a:ea typeface="HY강M" panose="02030600000101010101" pitchFamily="18" charset="-127"/>
              </a:rPr>
              <a:t>생성자</a:t>
            </a:r>
            <a:r>
              <a:rPr lang="ko-KR" altLang="en-US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강M" panose="02030600000101010101" pitchFamily="18" charset="-127"/>
                <a:ea typeface="HY강M" panose="02030600000101010101" pitchFamily="18" charset="-127"/>
              </a:rPr>
              <a:t> 대신 오브젝트를 생성해주는 코드의 도움을 받아서 빈 오브젝트를 </a:t>
            </a:r>
            <a:r>
              <a:rPr lang="ko-KR" altLang="en-US" sz="1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강M" panose="02030600000101010101" pitchFamily="18" charset="-127"/>
                <a:ea typeface="HY강M" panose="02030600000101010101" pitchFamily="18" charset="-127"/>
              </a:rPr>
              <a:t>생성하는것</a:t>
            </a:r>
            <a:endParaRPr lang="en-US" altLang="ko-KR" sz="1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endParaRPr lang="en-US" altLang="ko-KR" sz="1800" dirty="0"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r>
              <a:rPr lang="en-US" altLang="ko-KR" sz="1800" dirty="0" err="1" smtClean="0">
                <a:latin typeface="HY강M" panose="02030600000101010101" pitchFamily="18" charset="-127"/>
                <a:ea typeface="HY강M" panose="02030600000101010101" pitchFamily="18" charset="-127"/>
              </a:rPr>
              <a:t>FactoryBean</a:t>
            </a:r>
            <a:r>
              <a:rPr lang="en-US" altLang="ko-KR" sz="18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ko-KR" altLang="en-US" sz="18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인터페이스 </a:t>
            </a:r>
            <a:r>
              <a:rPr lang="en-US" altLang="ko-KR" sz="18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– </a:t>
            </a:r>
            <a:r>
              <a:rPr lang="ko-KR" altLang="en-US" sz="18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가장단순하고 자주 사용되는 방법</a:t>
            </a:r>
            <a:endParaRPr lang="en-US" altLang="ko-KR" sz="1800" dirty="0" smtClean="0"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r>
              <a:rPr lang="ko-KR" altLang="en-US" sz="1800" dirty="0" err="1" smtClean="0">
                <a:latin typeface="HY강M" panose="02030600000101010101" pitchFamily="18" charset="-127"/>
                <a:ea typeface="HY강M" panose="02030600000101010101" pitchFamily="18" charset="-127"/>
              </a:rPr>
              <a:t>스태틱</a:t>
            </a:r>
            <a:r>
              <a:rPr lang="ko-KR" altLang="en-US" sz="18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ko-KR" altLang="en-US" sz="1800" dirty="0" err="1" smtClean="0">
                <a:latin typeface="HY강M" panose="02030600000101010101" pitchFamily="18" charset="-127"/>
                <a:ea typeface="HY강M" panose="02030600000101010101" pitchFamily="18" charset="-127"/>
              </a:rPr>
              <a:t>팩토리</a:t>
            </a:r>
            <a:r>
              <a:rPr lang="ko-KR" altLang="en-US" sz="18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ko-KR" altLang="en-US" sz="1800" dirty="0" err="1" smtClean="0">
                <a:latin typeface="HY강M" panose="02030600000101010101" pitchFamily="18" charset="-127"/>
                <a:ea typeface="HY강M" panose="02030600000101010101" pitchFamily="18" charset="-127"/>
              </a:rPr>
              <a:t>메소드</a:t>
            </a:r>
            <a:r>
              <a:rPr lang="ko-KR" altLang="en-US" sz="18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sz="18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– </a:t>
            </a:r>
            <a:r>
              <a:rPr lang="ko-KR" altLang="en-US" sz="1800" dirty="0" err="1" smtClean="0">
                <a:latin typeface="HY강M" panose="02030600000101010101" pitchFamily="18" charset="-127"/>
                <a:ea typeface="HY강M" panose="02030600000101010101" pitchFamily="18" charset="-127"/>
              </a:rPr>
              <a:t>스택틱</a:t>
            </a:r>
            <a:r>
              <a:rPr lang="ko-KR" altLang="en-US" sz="18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ko-KR" altLang="en-US" sz="1800" dirty="0" err="1" smtClean="0">
                <a:latin typeface="HY강M" panose="02030600000101010101" pitchFamily="18" charset="-127"/>
                <a:ea typeface="HY강M" panose="02030600000101010101" pitchFamily="18" charset="-127"/>
              </a:rPr>
              <a:t>메소드를</a:t>
            </a:r>
            <a:r>
              <a:rPr lang="ko-KR" altLang="en-US" sz="18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 호출해서 </a:t>
            </a:r>
            <a:r>
              <a:rPr lang="ko-KR" altLang="en-US" sz="1800" dirty="0" err="1" smtClean="0">
                <a:latin typeface="HY강M" panose="02030600000101010101" pitchFamily="18" charset="-127"/>
                <a:ea typeface="HY강M" panose="02030600000101010101" pitchFamily="18" charset="-127"/>
              </a:rPr>
              <a:t>인스턴스</a:t>
            </a:r>
            <a:r>
              <a:rPr lang="ko-KR" altLang="en-US" sz="18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 생성</a:t>
            </a:r>
            <a:endParaRPr lang="en-US" altLang="ko-KR" sz="1800" dirty="0" smtClean="0"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endParaRPr lang="en-US" altLang="ko-KR" sz="1800" dirty="0"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r>
              <a:rPr lang="ko-KR" altLang="en-US" sz="1800" dirty="0" err="1" smtClean="0">
                <a:latin typeface="HY강M" panose="02030600000101010101" pitchFamily="18" charset="-127"/>
                <a:ea typeface="HY강M" panose="02030600000101010101" pitchFamily="18" charset="-127"/>
              </a:rPr>
              <a:t>인스턴스</a:t>
            </a:r>
            <a:r>
              <a:rPr lang="ko-KR" altLang="en-US" sz="18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ko-KR" altLang="en-US" sz="1800" dirty="0" err="1" smtClean="0">
                <a:latin typeface="HY강M" panose="02030600000101010101" pitchFamily="18" charset="-127"/>
                <a:ea typeface="HY강M" panose="02030600000101010101" pitchFamily="18" charset="-127"/>
              </a:rPr>
              <a:t>팩토리</a:t>
            </a:r>
            <a:r>
              <a:rPr lang="ko-KR" altLang="en-US" sz="18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ko-KR" altLang="en-US" sz="1800" dirty="0" err="1" smtClean="0">
                <a:latin typeface="HY강M" panose="02030600000101010101" pitchFamily="18" charset="-127"/>
                <a:ea typeface="HY강M" panose="02030600000101010101" pitchFamily="18" charset="-127"/>
              </a:rPr>
              <a:t>메소드</a:t>
            </a:r>
            <a:endParaRPr lang="en-US" altLang="ko-KR" sz="1800" dirty="0" smtClean="0"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endParaRPr lang="en-US" altLang="ko-KR" sz="1800" dirty="0" smtClean="0"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endParaRPr lang="en-US" altLang="ko-KR" sz="1800" dirty="0"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r>
              <a:rPr lang="en-US" altLang="ko-KR" sz="18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@Bean </a:t>
            </a:r>
            <a:r>
              <a:rPr lang="ko-KR" altLang="en-US" sz="1800" dirty="0" err="1" smtClean="0">
                <a:latin typeface="HY강M" panose="02030600000101010101" pitchFamily="18" charset="-127"/>
                <a:ea typeface="HY강M" panose="02030600000101010101" pitchFamily="18" charset="-127"/>
              </a:rPr>
              <a:t>메소드</a:t>
            </a:r>
            <a:r>
              <a:rPr lang="ko-KR" altLang="en-US" sz="18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sz="18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– </a:t>
            </a:r>
            <a:r>
              <a:rPr lang="ko-KR" altLang="en-US" sz="18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빈 등록 방식에서 사용하는 일종의 </a:t>
            </a:r>
            <a:r>
              <a:rPr lang="ko-KR" altLang="en-US" sz="1800" dirty="0" err="1" smtClean="0">
                <a:latin typeface="HY강M" panose="02030600000101010101" pitchFamily="18" charset="-127"/>
                <a:ea typeface="HY강M" panose="02030600000101010101" pitchFamily="18" charset="-127"/>
              </a:rPr>
              <a:t>팩토리</a:t>
            </a:r>
            <a:r>
              <a:rPr lang="ko-KR" altLang="en-US" sz="18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ko-KR" altLang="en-US" sz="1800" dirty="0" err="1" smtClean="0">
                <a:latin typeface="HY강M" panose="02030600000101010101" pitchFamily="18" charset="-127"/>
                <a:ea typeface="HY강M" panose="02030600000101010101" pitchFamily="18" charset="-127"/>
              </a:rPr>
              <a:t>메소드</a:t>
            </a:r>
            <a:endParaRPr lang="ko-KR" altLang="en-US" sz="1800" dirty="0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3356992"/>
            <a:ext cx="4467225" cy="304800"/>
          </a:xfrm>
          <a:prstGeom prst="rect">
            <a:avLst/>
          </a:prstGeom>
          <a:noFill/>
          <a:ln w="9525">
            <a:solidFill>
              <a:srgbClr val="FFC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4152503"/>
            <a:ext cx="4152900" cy="428625"/>
          </a:xfrm>
          <a:prstGeom prst="rect">
            <a:avLst/>
          </a:prstGeom>
          <a:noFill/>
          <a:ln w="9525">
            <a:solidFill>
              <a:srgbClr val="FFC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7993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10.5 </a:t>
            </a:r>
            <a:r>
              <a:rPr lang="ko-KR" altLang="en-US" dirty="0" smtClean="0"/>
              <a:t>정리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628800"/>
            <a:ext cx="7200800" cy="41366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7291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가을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439</TotalTime>
  <Words>190</Words>
  <Application>Microsoft Office PowerPoint</Application>
  <PresentationFormat>화면 슬라이드 쇼(4:3)</PresentationFormat>
  <Paragraphs>45</Paragraphs>
  <Slides>8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가을</vt:lpstr>
      <vt:lpstr>PowerPoint 프레젠테이션</vt:lpstr>
      <vt:lpstr>10.3.1 프로토타입 스코프</vt:lpstr>
      <vt:lpstr>10.3.2 스코프 </vt:lpstr>
      <vt:lpstr>10.3.2 스코프</vt:lpstr>
      <vt:lpstr>10.4.1 빈이름</vt:lpstr>
      <vt:lpstr>10.4.2 빈 생명주기 메소드</vt:lpstr>
      <vt:lpstr>10.4.3 팩토리 빈과 팩토리 메소드</vt:lpstr>
      <vt:lpstr>10.5 정리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jin123</dc:creator>
  <cp:lastModifiedBy>jin123</cp:lastModifiedBy>
  <cp:revision>13</cp:revision>
  <dcterms:created xsi:type="dcterms:W3CDTF">2015-02-04T00:28:34Z</dcterms:created>
  <dcterms:modified xsi:type="dcterms:W3CDTF">2015-02-04T07:48:02Z</dcterms:modified>
</cp:coreProperties>
</file>