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 autoAdjust="0"/>
    <p:restoredTop sz="94660"/>
  </p:normalViewPr>
  <p:slideViewPr>
    <p:cSldViewPr>
      <p:cViewPr>
        <p:scale>
          <a:sx n="125" d="100"/>
          <a:sy n="125" d="100"/>
        </p:scale>
        <p:origin x="-8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0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6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5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5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2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692B-F154-4220-A343-0C94AA98781D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381B-DD6F-4CAF-A1ED-F7A3893CD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en-resource://resourcemap/72375d75b2fe7201102a0675f0d6fbcb"/>
          <p:cNvSpPr>
            <a:spLocks noChangeAspect="1" noChangeArrowheads="1"/>
          </p:cNvSpPr>
          <p:nvPr/>
        </p:nvSpPr>
        <p:spPr bwMode="auto">
          <a:xfrm>
            <a:off x="1397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en-resource://resourcemap/72375d75b2fe7201102a0675f0d6fbcb"/>
          <p:cNvSpPr>
            <a:spLocks noChangeAspect="1" noChangeArrowheads="1"/>
          </p:cNvSpPr>
          <p:nvPr/>
        </p:nvSpPr>
        <p:spPr bwMode="auto">
          <a:xfrm>
            <a:off x="2921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96" y="44624"/>
            <a:ext cx="931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@MVC</a:t>
            </a:r>
            <a:endParaRPr lang="en-US" altLang="ko-KR" b="1" dirty="0"/>
          </a:p>
        </p:txBody>
      </p:sp>
      <p:pic>
        <p:nvPicPr>
          <p:cNvPr id="1032" name="Picture 8" descr="C:\Users\jby\AppData\Local\Temp\Evernote Camera Roll 20150205 1419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9" y="1878746"/>
            <a:ext cx="7072488" cy="471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23928" y="1135777"/>
            <a:ext cx="2348720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어떤 컨트롤러를 사용할지 결정</a:t>
            </a:r>
            <a:endParaRPr lang="ko-KR" altLang="en-US" sz="1200" b="1" dirty="0"/>
          </a:p>
        </p:txBody>
      </p:sp>
      <p:cxnSp>
        <p:nvCxnSpPr>
          <p:cNvPr id="18" name="꺾인 연결선 17"/>
          <p:cNvCxnSpPr>
            <a:stCxn id="11" idx="1"/>
          </p:cNvCxnSpPr>
          <p:nvPr/>
        </p:nvCxnSpPr>
        <p:spPr>
          <a:xfrm rot="10800000" flipV="1">
            <a:off x="3779912" y="1274276"/>
            <a:ext cx="144016" cy="7145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23922" y="1757333"/>
            <a:ext cx="1162498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smtClean="0"/>
              <a:t>컨트롤러 호출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286420" y="2034332"/>
            <a:ext cx="493491" cy="602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2080" y="5301208"/>
            <a:ext cx="2228495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적절힌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뷰</a:t>
            </a:r>
            <a:r>
              <a:rPr lang="ko-KR" altLang="en-US" sz="1200" b="1" dirty="0" smtClean="0"/>
              <a:t> 오브젝트를 찾아줌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JSP, Excel, XML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4572793" y="4077072"/>
            <a:ext cx="719287" cy="1224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520" y="652943"/>
            <a:ext cx="379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</a:t>
            </a:r>
            <a:r>
              <a:rPr lang="en-US" altLang="ko-KR" b="1" dirty="0" err="1" smtClean="0"/>
              <a:t>DispatcherServlet</a:t>
            </a:r>
            <a:r>
              <a:rPr lang="en-US" altLang="ko-KR" b="1" dirty="0" smtClean="0"/>
              <a:t> &amp; MVC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50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39552" y="2658978"/>
            <a:ext cx="612860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굴림" pitchFamily="50" charset="-127"/>
                <a:cs typeface="Tahoma" pitchFamily="34" charset="0"/>
              </a:rPr>
              <a:t>  &lt;bean class="org.springframework.web.servlet.mvc.annotation.DefaultAnnotationHandlerMapping"&gt;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굴림" pitchFamily="50" charset="-127"/>
                <a:cs typeface="Tahoma" pitchFamily="34" charset="0"/>
              </a:rPr>
              <a:t> 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굴림" pitchFamily="50" charset="-127"/>
                <a:cs typeface="Tahoma" pitchFamily="34" charset="0"/>
              </a:rPr>
              <a:t>&lt;property name="interceptors"&gt; ... &lt;/property&gt;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굴림" pitchFamily="50" charset="-127"/>
              <a:cs typeface="Tahoma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>
                <a:solidFill>
                  <a:srgbClr val="000000"/>
                </a:solidFill>
                <a:latin typeface="+mj-lt"/>
                <a:ea typeface="굴림" pitchFamily="50" charset="-127"/>
                <a:cs typeface="Tahoma" pitchFamily="34" charset="0"/>
              </a:rPr>
              <a:t>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j-lt"/>
                <a:ea typeface="굴림" pitchFamily="50" charset="-127"/>
                <a:cs typeface="Tahoma" pitchFamily="34" charset="0"/>
              </a:rPr>
              <a:t>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굴림" pitchFamily="50" charset="-127"/>
                <a:cs typeface="Tahoma" pitchFamily="34" charset="0"/>
              </a:rPr>
              <a:t>&lt;/bean&gt; 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4581128"/>
            <a:ext cx="80648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j-lt"/>
              </a:rPr>
              <a:t> &lt;bean </a:t>
            </a:r>
            <a:r>
              <a:rPr lang="en-US" altLang="ko-KR" sz="1000" dirty="0" smtClean="0">
                <a:latin typeface="+mj-lt"/>
              </a:rPr>
              <a:t>class</a:t>
            </a:r>
            <a:r>
              <a:rPr lang="en-US" altLang="ko-KR" sz="1000" dirty="0">
                <a:latin typeface="+mj-lt"/>
              </a:rPr>
              <a:t>="org.springframework.web.servlet.mvc.annotation.AnnotationMethodHandlerAdapter" p:alwaysUseFullPath="true"/&gt;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92903" y="4869160"/>
            <a:ext cx="809957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002060"/>
                </a:solidFill>
                <a:latin typeface="+mj-lt"/>
              </a:rPr>
              <a:t>alwaysUseFullPath</a:t>
            </a:r>
            <a:r>
              <a:rPr lang="en-US" altLang="ko-KR" sz="1000" dirty="0">
                <a:solidFill>
                  <a:srgbClr val="002060"/>
                </a:solidFill>
                <a:latin typeface="+mj-lt"/>
              </a:rPr>
              <a:t> : handler </a:t>
            </a:r>
            <a:r>
              <a:rPr lang="ko-KR" altLang="en-US" sz="1000" dirty="0">
                <a:solidFill>
                  <a:srgbClr val="002060"/>
                </a:solidFill>
                <a:latin typeface="+mj-lt"/>
              </a:rPr>
              <a:t>를 찾는데  </a:t>
            </a:r>
            <a:r>
              <a:rPr lang="en-US" altLang="ko-KR" sz="1000" dirty="0">
                <a:solidFill>
                  <a:srgbClr val="002060"/>
                </a:solidFill>
                <a:latin typeface="+mj-lt"/>
              </a:rPr>
              <a:t>servlet </a:t>
            </a:r>
            <a:r>
              <a:rPr lang="ko-KR" altLang="en-US" sz="1000" dirty="0">
                <a:solidFill>
                  <a:srgbClr val="002060"/>
                </a:solidFill>
                <a:latin typeface="+mj-lt"/>
              </a:rPr>
              <a:t>에 </a:t>
            </a:r>
            <a:r>
              <a:rPr lang="en-US" altLang="ko-KR" sz="1000" dirty="0">
                <a:solidFill>
                  <a:srgbClr val="002060"/>
                </a:solidFill>
                <a:latin typeface="+mj-lt"/>
              </a:rPr>
              <a:t>mapping </a:t>
            </a:r>
            <a:r>
              <a:rPr lang="ko-KR" altLang="en-US" sz="1000" dirty="0">
                <a:solidFill>
                  <a:srgbClr val="002060"/>
                </a:solidFill>
                <a:latin typeface="+mj-lt"/>
              </a:rPr>
              <a:t>된 </a:t>
            </a:r>
            <a:r>
              <a:rPr lang="en-US" altLang="ko-KR" sz="1000" dirty="0" err="1">
                <a:solidFill>
                  <a:srgbClr val="002060"/>
                </a:solidFill>
                <a:latin typeface="+mj-lt"/>
              </a:rPr>
              <a:t>url</a:t>
            </a:r>
            <a:r>
              <a:rPr lang="en-US" altLang="ko-KR" sz="1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002060"/>
                </a:solidFill>
                <a:latin typeface="+mj-lt"/>
              </a:rPr>
              <a:t>을 상대경로로 사용할 것인지를 결정 </a:t>
            </a:r>
            <a:r>
              <a:rPr lang="en-US" altLang="ko-KR" sz="1000" dirty="0">
                <a:solidFill>
                  <a:srgbClr val="002060"/>
                </a:solidFill>
                <a:latin typeface="+mj-lt"/>
              </a:rPr>
              <a:t>(true:</a:t>
            </a:r>
            <a:r>
              <a:rPr lang="ko-KR" altLang="en-US" sz="1000" dirty="0">
                <a:solidFill>
                  <a:srgbClr val="002060"/>
                </a:solidFill>
                <a:latin typeface="+mj-lt"/>
              </a:rPr>
              <a:t>전체경로</a:t>
            </a:r>
            <a:r>
              <a:rPr lang="en-US" altLang="ko-KR" sz="1000" dirty="0">
                <a:solidFill>
                  <a:srgbClr val="002060"/>
                </a:solidFill>
                <a:latin typeface="+mj-lt"/>
              </a:rPr>
              <a:t>, false:</a:t>
            </a:r>
            <a:r>
              <a:rPr lang="ko-KR" altLang="en-US" sz="1000" dirty="0">
                <a:solidFill>
                  <a:srgbClr val="002060"/>
                </a:solidFill>
                <a:latin typeface="+mj-lt"/>
              </a:rPr>
              <a:t>상대경로</a:t>
            </a:r>
            <a:r>
              <a:rPr lang="en-US" altLang="ko-KR" sz="1000" dirty="0">
                <a:solidFill>
                  <a:srgbClr val="002060"/>
                </a:solidFill>
                <a:latin typeface="+mj-lt"/>
              </a:rPr>
              <a:t>)</a:t>
            </a:r>
            <a:r>
              <a:rPr lang="ko-KR" altLang="en-US" sz="1000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ko-KR" altLang="en-US" sz="1000" dirty="0" smtClean="0">
                <a:solidFill>
                  <a:srgbClr val="002060"/>
                </a:solidFill>
                <a:latin typeface="+mj-lt"/>
              </a:rPr>
            </a:br>
            <a:endParaRPr lang="ko-KR" alt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652943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Handler Mapping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356992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Handler Adapter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60040" y="1052736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err="1" smtClean="0"/>
              <a:t>SimpleUrlHandlerMapping</a:t>
            </a:r>
            <a:endParaRPr lang="en-US" altLang="ko-KR" sz="1050" dirty="0" smtClean="0"/>
          </a:p>
          <a:p>
            <a:r>
              <a:rPr lang="en-US" altLang="ko-KR" sz="1050" dirty="0" smtClean="0"/>
              <a:t>URL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Controller</a:t>
            </a:r>
            <a:r>
              <a:rPr lang="ko-KR" altLang="en-US" sz="1050" dirty="0" smtClean="0"/>
              <a:t>을 직접 </a:t>
            </a:r>
            <a:r>
              <a:rPr lang="ko-KR" altLang="en-US" sz="1050" dirty="0" err="1" smtClean="0"/>
              <a:t>맵핑해준다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360040" y="1645350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err="1" smtClean="0"/>
              <a:t>BeanNameUrlHandlerMapping</a:t>
            </a:r>
            <a:endParaRPr lang="en-US" altLang="ko-KR" sz="1050" dirty="0" smtClean="0"/>
          </a:p>
          <a:p>
            <a:r>
              <a:rPr lang="en-US" altLang="ko-KR" sz="1050" dirty="0" smtClean="0"/>
              <a:t>URL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Bean</a:t>
            </a:r>
            <a:r>
              <a:rPr lang="ko-KR" altLang="en-US" sz="1050" dirty="0" smtClean="0"/>
              <a:t>이름을 가지고 </a:t>
            </a:r>
            <a:r>
              <a:rPr lang="en-US" altLang="ko-KR" sz="1050" dirty="0" smtClean="0"/>
              <a:t>Controller </a:t>
            </a:r>
            <a:r>
              <a:rPr lang="ko-KR" altLang="en-US" sz="1050" dirty="0" err="1" smtClean="0"/>
              <a:t>맵핑</a:t>
            </a:r>
            <a:endParaRPr lang="en-US" altLang="ko-KR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3419872" y="1069286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err="1" smtClean="0"/>
              <a:t>ControllerBeanNameHandlerMapping</a:t>
            </a:r>
            <a:endParaRPr lang="ko-KR" altLang="en-US" sz="1050" dirty="0" smtClean="0"/>
          </a:p>
          <a:p>
            <a:r>
              <a:rPr lang="ko-KR" altLang="en-US" sz="1050" dirty="0" smtClean="0"/>
              <a:t>빈의 아이디나 이름을 이용해 </a:t>
            </a:r>
            <a:r>
              <a:rPr lang="ko-KR" altLang="en-US" sz="1050" dirty="0" err="1" smtClean="0"/>
              <a:t>맵핑</a:t>
            </a:r>
            <a:endParaRPr lang="ko-KR" altLang="en-US" sz="1050" dirty="0"/>
          </a:p>
        </p:txBody>
      </p:sp>
      <p:sp>
        <p:nvSpPr>
          <p:cNvPr id="14" name="직사각형 13"/>
          <p:cNvSpPr/>
          <p:nvPr/>
        </p:nvSpPr>
        <p:spPr>
          <a:xfrm>
            <a:off x="3419872" y="1717358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err="1"/>
              <a:t>ControllerClassNameHandlerMapping</a:t>
            </a:r>
            <a:endParaRPr lang="en-US" altLang="ko-KR" sz="1050" dirty="0" smtClean="0"/>
          </a:p>
          <a:p>
            <a:r>
              <a:rPr lang="en-US" altLang="ko-KR" sz="1050" dirty="0" smtClean="0"/>
              <a:t>URL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Controller </a:t>
            </a:r>
            <a:r>
              <a:rPr lang="ko-KR" altLang="en-US" sz="1050" dirty="0" smtClean="0"/>
              <a:t>명을 일정한 규칙으로 </a:t>
            </a:r>
            <a:r>
              <a:rPr lang="ko-KR" altLang="en-US" sz="1050" dirty="0" err="1" smtClean="0"/>
              <a:t>맵핑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395536" y="2132856"/>
            <a:ext cx="51125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DefaultAnnotaitonHandlerMapping</a:t>
            </a:r>
            <a:endParaRPr lang="ko-KR" altLang="en-US" sz="1050" dirty="0" smtClean="0"/>
          </a:p>
          <a:p>
            <a:r>
              <a:rPr lang="en-US" altLang="ko-KR" sz="1050" dirty="0" smtClean="0"/>
              <a:t>@</a:t>
            </a:r>
            <a:r>
              <a:rPr lang="en-US" altLang="ko-KR" sz="1050" dirty="0" err="1" smtClean="0"/>
              <a:t>RequestMapping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어노테이션을</a:t>
            </a:r>
            <a:r>
              <a:rPr lang="ko-KR" altLang="en-US" sz="1050" dirty="0" smtClean="0"/>
              <a:t> 이용하여 요청을 처리할 컨트롤러를 구현</a:t>
            </a:r>
            <a:endParaRPr lang="en-US" altLang="ko-KR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131840" y="5921568"/>
            <a:ext cx="2593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i="1" dirty="0" err="1"/>
              <a:t>RequestMappingHandlerAdapter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357248" y="5904855"/>
            <a:ext cx="2660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i="1" dirty="0" err="1"/>
              <a:t>RequestMappingHandlerMapping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5452482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</a:rPr>
              <a:t>전자정부 </a:t>
            </a:r>
            <a:r>
              <a:rPr lang="ko-KR" altLang="en-US" b="1" dirty="0" err="1" smtClean="0">
                <a:solidFill>
                  <a:schemeClr val="accent1"/>
                </a:solidFill>
              </a:rPr>
              <a:t>프레임웍</a:t>
            </a:r>
            <a:r>
              <a:rPr lang="en-US" altLang="ko-KR" b="1" dirty="0" smtClean="0">
                <a:solidFill>
                  <a:schemeClr val="accent1"/>
                </a:solidFill>
              </a:rPr>
              <a:t>(3.2)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6407" y="6253862"/>
            <a:ext cx="6693865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/>
              <a:t>RequestMapping</a:t>
            </a:r>
            <a:r>
              <a:rPr lang="en-US" altLang="ko-KR" sz="1050" dirty="0"/>
              <a:t> annotation</a:t>
            </a:r>
            <a:r>
              <a:rPr lang="ko-KR" altLang="en-US" sz="1050" dirty="0"/>
              <a:t>을 사용하여 </a:t>
            </a:r>
            <a:r>
              <a:rPr lang="en-US" altLang="ko-KR" sz="1050" dirty="0"/>
              <a:t>Controller</a:t>
            </a:r>
            <a:r>
              <a:rPr lang="ko-KR" altLang="en-US" sz="1050" dirty="0"/>
              <a:t>와 </a:t>
            </a:r>
            <a:r>
              <a:rPr lang="en-US" altLang="ko-KR" sz="1050" dirty="0" err="1"/>
              <a:t>url</a:t>
            </a:r>
            <a:r>
              <a:rPr lang="ko-KR" altLang="en-US" sz="1050" dirty="0"/>
              <a:t>을 </a:t>
            </a:r>
            <a:r>
              <a:rPr lang="ko-KR" altLang="en-US" sz="1050" dirty="0" err="1"/>
              <a:t>맵핑시켜주는</a:t>
            </a:r>
            <a:r>
              <a:rPr lang="ko-KR" altLang="en-US" sz="1050" dirty="0"/>
              <a:t> </a:t>
            </a:r>
            <a:r>
              <a:rPr lang="en-US" altLang="ko-KR" sz="1050" dirty="0" err="1"/>
              <a:t>HandlerMapping</a:t>
            </a:r>
            <a:r>
              <a:rPr lang="en-US" altLang="ko-KR" sz="1050" dirty="0"/>
              <a:t> </a:t>
            </a:r>
            <a:r>
              <a:rPr lang="ko-KR" altLang="en-US" sz="1050" dirty="0"/>
              <a:t> </a:t>
            </a:r>
          </a:p>
          <a:p>
            <a:r>
              <a:rPr lang="en-US" altLang="ko-KR" sz="1050" dirty="0"/>
              <a:t>spring 3.1 </a:t>
            </a:r>
            <a:r>
              <a:rPr lang="ko-KR" altLang="en-US" sz="1050" dirty="0"/>
              <a:t>이후부터 </a:t>
            </a:r>
            <a:r>
              <a:rPr lang="en-US" altLang="ko-KR" sz="1050" dirty="0" err="1"/>
              <a:t>DefaultAnnotationHandlerMapping</a:t>
            </a:r>
            <a:r>
              <a:rPr lang="ko-KR" altLang="en-US" sz="1050" dirty="0"/>
              <a:t>클래스를 </a:t>
            </a:r>
            <a:r>
              <a:rPr lang="ko-KR" altLang="en-US" sz="1050" dirty="0" smtClean="0"/>
              <a:t>대체하여 사용</a:t>
            </a:r>
            <a:endParaRPr lang="en-US" altLang="ko-KR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629816" y="3770456"/>
            <a:ext cx="63184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Servlet</a:t>
            </a:r>
            <a:r>
              <a:rPr lang="ko-KR" altLang="en-US" sz="1050" dirty="0"/>
              <a:t>과 </a:t>
            </a:r>
            <a:r>
              <a:rPr lang="en-US" altLang="ko-KR" sz="1050" dirty="0" err="1"/>
              <a:t>SimpleServletHandlerAdapter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err="1" smtClean="0"/>
              <a:t>HttpRequestHandler</a:t>
            </a:r>
            <a:r>
              <a:rPr lang="ko-KR" altLang="en-US" sz="1050" dirty="0"/>
              <a:t>와 </a:t>
            </a:r>
            <a:r>
              <a:rPr lang="en-US" altLang="ko-KR" sz="1050" dirty="0" err="1"/>
              <a:t>HttpRequestHandlerAdapter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>Controller</a:t>
            </a:r>
            <a:r>
              <a:rPr lang="ko-KR" altLang="en-US" sz="1050" dirty="0"/>
              <a:t>와 </a:t>
            </a:r>
            <a:r>
              <a:rPr lang="en-US" altLang="ko-KR" sz="1050" dirty="0" err="1"/>
              <a:t>SimpleControllerHandlerAdapter</a:t>
            </a:r>
            <a:r>
              <a:rPr lang="en-US" altLang="ko-KR" sz="1050" dirty="0"/>
              <a:t> (</a:t>
            </a:r>
            <a:r>
              <a:rPr lang="ko-KR" altLang="en-US" sz="1050" dirty="0"/>
              <a:t>기본</a:t>
            </a:r>
            <a:r>
              <a:rPr lang="en-US" altLang="ko-KR" sz="1050" dirty="0"/>
              <a:t>)</a:t>
            </a:r>
            <a:br>
              <a:rPr lang="en-US" altLang="ko-KR" sz="1050" dirty="0"/>
            </a:br>
            <a:r>
              <a:rPr lang="en-US" altLang="ko-KR" sz="1050" dirty="0" err="1" smtClean="0"/>
              <a:t>AnnotationMethodHandlerAdapter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기본</a:t>
            </a:r>
            <a:r>
              <a:rPr lang="en-US" altLang="ko-KR" sz="1050" dirty="0"/>
              <a:t>) - </a:t>
            </a:r>
            <a:r>
              <a:rPr lang="en-US" altLang="ko-KR" sz="1050" dirty="0" err="1"/>
              <a:t>DefaultAnnotationHandlerMapping</a:t>
            </a:r>
            <a:r>
              <a:rPr lang="ko-KR" altLang="en-US" sz="1050" dirty="0"/>
              <a:t>과 같이 </a:t>
            </a:r>
            <a:r>
              <a:rPr lang="ko-KR" altLang="en-US" sz="1050" dirty="0" smtClean="0"/>
              <a:t>사용됨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44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52943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Handler Interceptor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024860"/>
            <a:ext cx="80648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HandlerInterceptor</a:t>
            </a:r>
            <a:r>
              <a:rPr lang="en-US" altLang="ko-KR" sz="1100" dirty="0" smtClean="0"/>
              <a:t> Interface</a:t>
            </a:r>
            <a:r>
              <a:rPr lang="ko-KR" altLang="en-US" sz="1100" dirty="0" smtClean="0"/>
              <a:t>를 구현하여 </a:t>
            </a:r>
            <a:r>
              <a:rPr lang="ko-KR" altLang="en-US" sz="1100" dirty="0" err="1" smtClean="0"/>
              <a:t>만듬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  Method</a:t>
            </a:r>
            <a:endParaRPr lang="en-US" altLang="ko-KR" sz="1100" b="1" dirty="0"/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preHandler</a:t>
            </a:r>
            <a:r>
              <a:rPr lang="en-US" altLang="ko-KR" sz="1100" dirty="0" smtClean="0"/>
              <a:t>        </a:t>
            </a:r>
            <a:r>
              <a:rPr lang="ko-KR" altLang="en-US" sz="1100" dirty="0" smtClean="0"/>
              <a:t>컨트롤러 </a:t>
            </a:r>
            <a:r>
              <a:rPr lang="ko-KR" altLang="en-US" sz="1100" dirty="0" err="1" smtClean="0"/>
              <a:t>호출되기전에</a:t>
            </a:r>
            <a:r>
              <a:rPr lang="ko-KR" altLang="en-US" sz="1100" dirty="0" smtClean="0"/>
              <a:t> 실행 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로그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요청정보 가공</a:t>
            </a:r>
            <a:r>
              <a:rPr lang="en-US" altLang="ko-KR" sz="1100" dirty="0" smtClean="0"/>
              <a:t> )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postHandler</a:t>
            </a:r>
            <a:r>
              <a:rPr lang="en-US" altLang="ko-KR" sz="1100" dirty="0" smtClean="0"/>
              <a:t>       </a:t>
            </a:r>
            <a:r>
              <a:rPr lang="ko-KR" altLang="en-US" sz="1100" dirty="0" smtClean="0"/>
              <a:t>컨트롤러 </a:t>
            </a:r>
            <a:r>
              <a:rPr lang="ko-KR" altLang="en-US" sz="1100" dirty="0" err="1" smtClean="0"/>
              <a:t>실행후에</a:t>
            </a:r>
            <a:r>
              <a:rPr lang="ko-KR" altLang="en-US" sz="1100" dirty="0" smtClean="0"/>
              <a:t> 호출 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컨트롤러 작업 결과 참조나 조작</a:t>
            </a:r>
            <a:r>
              <a:rPr lang="en-US" altLang="ko-KR" sz="1100" dirty="0" smtClean="0"/>
              <a:t> )</a:t>
            </a:r>
          </a:p>
          <a:p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alterCompletion</a:t>
            </a:r>
            <a:r>
              <a:rPr lang="en-US" altLang="ko-KR" sz="1100" dirty="0" smtClean="0"/>
              <a:t>  </a:t>
            </a:r>
            <a:r>
              <a:rPr lang="ko-KR" altLang="en-US" sz="1100" dirty="0" err="1" smtClean="0"/>
              <a:t>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생성이후</a:t>
            </a:r>
            <a:r>
              <a:rPr lang="ko-KR" altLang="en-US" sz="1100" dirty="0" smtClean="0"/>
              <a:t> 작업 </a:t>
            </a:r>
            <a:r>
              <a:rPr lang="ko-KR" altLang="en-US" sz="1100" dirty="0" err="1" smtClean="0"/>
              <a:t>완료후</a:t>
            </a:r>
            <a:r>
              <a:rPr lang="ko-KR" altLang="en-US" sz="1100" dirty="0" smtClean="0"/>
              <a:t> 실행 </a:t>
            </a:r>
            <a:r>
              <a:rPr lang="en-US" altLang="ko-KR" sz="1100" dirty="0" smtClean="0"/>
              <a:t>( </a:t>
            </a:r>
            <a:r>
              <a:rPr lang="ko-KR" altLang="en-US" sz="1100" dirty="0" smtClean="0"/>
              <a:t>요청 </a:t>
            </a:r>
            <a:r>
              <a:rPr lang="ko-KR" altLang="en-US" sz="1100" dirty="0" err="1" smtClean="0"/>
              <a:t>처리중</a:t>
            </a:r>
            <a:r>
              <a:rPr lang="ko-KR" altLang="en-US" sz="1100" dirty="0" smtClean="0"/>
              <a:t> 리소스 반환</a:t>
            </a:r>
            <a:r>
              <a:rPr lang="en-US" altLang="ko-KR" sz="1100" dirty="0" smtClean="0"/>
              <a:t> )</a:t>
            </a:r>
            <a:endParaRPr lang="en-US" altLang="ko-KR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9053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9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33418"/>
              </p:ext>
            </p:extLst>
          </p:nvPr>
        </p:nvGraphicFramePr>
        <p:xfrm>
          <a:off x="323528" y="2804896"/>
          <a:ext cx="8712968" cy="28628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975277"/>
                <a:gridCol w="5737691"/>
              </a:tblGrid>
              <a:tr h="198120"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+mj-lt"/>
                        </a:rPr>
                        <a:t>AbstractCachingViewResolver</a:t>
                      </a:r>
                      <a:endParaRPr lang="en-US" sz="130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dirty="0" err="1">
                          <a:effectLst/>
                          <a:latin typeface="+mj-lt"/>
                        </a:rPr>
                        <a:t>캐싱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를 다루는 추상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결정자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종종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를 사용되기 전에 준비작업이 필요하다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이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결정자를 확장하는 것은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캐싱을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제공한다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300" b="0" dirty="0" err="1">
                          <a:effectLst/>
                          <a:latin typeface="+mj-lt"/>
                        </a:rPr>
                        <a:t>XmlViewResolver</a:t>
                      </a:r>
                      <a:endParaRPr lang="en-US" sz="1300" b="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effectLst/>
                          <a:latin typeface="+mj-lt"/>
                        </a:rPr>
                        <a:t>Spring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bean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팩토리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처럼 같은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DTD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를 가진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XML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내 쓰여진 설정파일을 가져오는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ViewResolver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구현물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디폴트 설정 파일은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/WEB-INF/views.xml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이다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+mj-lt"/>
                        </a:rPr>
                        <a:t>ResourceBundleViewResolver</a:t>
                      </a:r>
                      <a:endParaRPr lang="en-US" sz="130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effectLst/>
                          <a:latin typeface="+mj-lt"/>
                        </a:rPr>
                        <a:t>번들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basename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에 의해 명시된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ResourceBundle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내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bean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정의를 사용하는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ViewResolver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구현물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번들은 대개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클래스패스내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위치한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프라퍼티파일내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명시된다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디폴트 파일명은 </a:t>
                      </a:r>
                      <a:r>
                        <a:rPr lang="en-US" altLang="ko-KR" sz="1050" dirty="0" err="1" smtClean="0">
                          <a:effectLst/>
                          <a:latin typeface="+mj-lt"/>
                        </a:rPr>
                        <a:t>views.properties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이다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300" b="1" dirty="0" err="1" smtClean="0">
                          <a:effectLst/>
                          <a:latin typeface="+mj-lt"/>
                        </a:rPr>
                        <a:t>UrlBasedViewResolver</a:t>
                      </a:r>
                      <a:endParaRPr lang="en-US" sz="1300" b="1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effectLst/>
                          <a:latin typeface="+mj-lt"/>
                        </a:rPr>
                        <a:t>추가적인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맵핑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정의 없이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URL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로 상징적인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이름의 직접적인 결정을 허락하는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ViewResolver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간단한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구현물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이것은 당신의 상징적인 이름이 임의의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맵핑의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필요성이 없는 직접적인 방법으로 당신의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자원의 이름을 대응한다면 적당하다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+mj-lt"/>
                        </a:rPr>
                        <a:t>InternalResourceViewResolver</a:t>
                      </a:r>
                      <a:endParaRPr lang="en-US" sz="130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altLang="ko-KR" sz="1050" dirty="0" err="1">
                          <a:effectLst/>
                          <a:latin typeface="+mj-lt"/>
                        </a:rPr>
                        <a:t>InternalResourceView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예를 들면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서블릿과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JSP)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와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JstlView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TilesView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와 같은 하위 클래스를 지원하는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UrlBasedViewResolver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편리한 하위 클래스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이 결정자에 의해 생성되는 모든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를 위한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클래스는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setViewClass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를 통해 </a:t>
                      </a:r>
                      <a:r>
                        <a:rPr lang="ko-KR" altLang="en-US" sz="1050" dirty="0" err="1">
                          <a:effectLst/>
                          <a:latin typeface="+mj-lt"/>
                        </a:rPr>
                        <a:t>정의될수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 있다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상세사항을 위해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UrlBasedViewResolver's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JavaDoc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를 보라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.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+mj-lt"/>
                        </a:rPr>
                        <a:t>VelocityViewResolver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</a:t>
                      </a:r>
                      <a:endParaRPr lang="en-US" sz="1300" dirty="0" smtClean="0">
                        <a:effectLst/>
                        <a:latin typeface="+mj-lt"/>
                      </a:endParaRPr>
                    </a:p>
                    <a:p>
                      <a:r>
                        <a:rPr lang="en-US" sz="1300" dirty="0" smtClean="0">
                          <a:effectLst/>
                          <a:latin typeface="+mj-lt"/>
                        </a:rPr>
                        <a:t>/ </a:t>
                      </a:r>
                      <a:r>
                        <a:rPr lang="en-US" sz="1300" dirty="0" err="1">
                          <a:effectLst/>
                          <a:latin typeface="+mj-lt"/>
                        </a:rPr>
                        <a:t>FreeMarkerViewResolver</a:t>
                      </a:r>
                      <a:endParaRPr lang="en-US" sz="130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dirty="0">
                          <a:effectLst/>
                          <a:latin typeface="+mj-lt"/>
                        </a:rPr>
                        <a:t>직접적인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VelocityView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예를 들면 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Velocity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템플릿</a:t>
                      </a:r>
                      <a:r>
                        <a:rPr lang="en-US" altLang="ko-KR" sz="1050" dirty="0">
                          <a:effectLst/>
                          <a:latin typeface="+mj-lt"/>
                        </a:rPr>
                        <a:t>) 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또는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FreeMarkerView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와 그것들의 사용자 지정 하위 클래스를 지원하는 </a:t>
                      </a:r>
                      <a:r>
                        <a:rPr lang="en-US" altLang="ko-KR" sz="1050" dirty="0" err="1">
                          <a:effectLst/>
                          <a:latin typeface="+mj-lt"/>
                        </a:rPr>
                        <a:t>UrlBasedViewResolver</a:t>
                      </a:r>
                      <a:r>
                        <a:rPr lang="ko-KR" altLang="en-US" sz="1050" dirty="0">
                          <a:effectLst/>
                          <a:latin typeface="+mj-lt"/>
                        </a:rPr>
                        <a:t>의 편리한 하위 클래스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37716" marR="37716" marT="18858" marB="18858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23528" y="836712"/>
            <a:ext cx="80648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 smtClean="0"/>
          </a:p>
          <a:p>
            <a:r>
              <a:rPr lang="en-US" altLang="ko-KR" sz="1100" dirty="0" smtClean="0"/>
              <a:t>Controller</a:t>
            </a:r>
            <a:r>
              <a:rPr lang="ko-KR" altLang="en-US" sz="1100" dirty="0"/>
              <a:t>에서 반환한 </a:t>
            </a:r>
            <a:r>
              <a:rPr lang="en-US" altLang="ko-KR" sz="1100" dirty="0" err="1"/>
              <a:t>ModelAndView</a:t>
            </a:r>
            <a:r>
              <a:rPr lang="ko-KR" altLang="en-US" sz="1100" dirty="0"/>
              <a:t>를 가지고 </a:t>
            </a:r>
            <a:r>
              <a:rPr lang="en-US" altLang="ko-KR" sz="1100" dirty="0"/>
              <a:t>View (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)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찾을때</a:t>
            </a:r>
            <a:r>
              <a:rPr lang="ko-KR" altLang="en-US" sz="1100" dirty="0"/>
              <a:t> 어떻게 </a:t>
            </a:r>
            <a:r>
              <a:rPr lang="ko-KR" altLang="en-US" sz="1100" dirty="0" err="1"/>
              <a:t>찾아야하는지</a:t>
            </a:r>
            <a:r>
              <a:rPr lang="ko-KR" altLang="en-US" sz="1100" dirty="0"/>
              <a:t> 정의</a:t>
            </a:r>
          </a:p>
          <a:p>
            <a:r>
              <a:rPr lang="ko-KR" altLang="en-US" sz="1100" dirty="0"/>
              <a:t> </a:t>
            </a:r>
          </a:p>
          <a:p>
            <a:r>
              <a:rPr lang="en-US" altLang="ko-KR" sz="1100" dirty="0"/>
              <a:t>1. </a:t>
            </a:r>
            <a:r>
              <a:rPr lang="en-US" altLang="ko-KR" sz="1100" dirty="0" err="1"/>
              <a:t>XmlViewResolver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 </a:t>
            </a:r>
            <a:r>
              <a:rPr lang="ko-KR" altLang="en-US" sz="1100" dirty="0"/>
              <a:t>경로를 </a:t>
            </a:r>
            <a:r>
              <a:rPr lang="en-US" altLang="ko-KR" sz="1100" dirty="0"/>
              <a:t>xml</a:t>
            </a:r>
            <a:r>
              <a:rPr lang="ko-KR" altLang="en-US" sz="1100" dirty="0"/>
              <a:t>로 설정함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>2. </a:t>
            </a:r>
            <a:r>
              <a:rPr lang="en-US" altLang="ko-KR" sz="1100" dirty="0" err="1"/>
              <a:t>ResourceBundleViewResolver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jsp</a:t>
            </a:r>
            <a:r>
              <a:rPr lang="ko-KR" altLang="en-US" sz="1100" dirty="0"/>
              <a:t>경로를 </a:t>
            </a:r>
            <a:r>
              <a:rPr lang="en-US" altLang="ko-KR" sz="1100" dirty="0"/>
              <a:t>properties</a:t>
            </a:r>
            <a:r>
              <a:rPr lang="ko-KR" altLang="en-US" sz="1100" dirty="0"/>
              <a:t>로 설정함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>3. </a:t>
            </a:r>
            <a:r>
              <a:rPr lang="en-US" altLang="ko-KR" sz="1100" dirty="0" err="1"/>
              <a:t>UrlBasedViewResolver</a:t>
            </a:r>
            <a:r>
              <a:rPr lang="en-US" altLang="ko-KR" sz="1100" dirty="0"/>
              <a:t> (view</a:t>
            </a:r>
            <a:r>
              <a:rPr lang="ko-KR" altLang="en-US" sz="1100" dirty="0"/>
              <a:t>경로로 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 </a:t>
            </a:r>
            <a:r>
              <a:rPr lang="ko-KR" altLang="en-US" sz="1100" dirty="0"/>
              <a:t>찾음</a:t>
            </a:r>
            <a:r>
              <a:rPr lang="en-US" altLang="ko-KR" sz="1100" dirty="0"/>
              <a:t>)</a:t>
            </a:r>
            <a:br>
              <a:rPr lang="en-US" altLang="ko-KR" sz="1100" dirty="0"/>
            </a:br>
            <a:r>
              <a:rPr lang="en-US" altLang="ko-KR" sz="1100" dirty="0"/>
              <a:t>4. </a:t>
            </a:r>
            <a:r>
              <a:rPr lang="en-US" altLang="ko-KR" sz="1100" dirty="0" err="1"/>
              <a:t>InternalResourceViewResolver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5. </a:t>
            </a:r>
            <a:r>
              <a:rPr lang="en-US" altLang="ko-KR" sz="1100" dirty="0" err="1"/>
              <a:t>VelocityViewResolver</a:t>
            </a:r>
            <a:r>
              <a:rPr lang="en-US" altLang="ko-KR" sz="1100" dirty="0"/>
              <a:t> /  </a:t>
            </a:r>
            <a:r>
              <a:rPr lang="en-US" altLang="ko-KR" sz="1100" dirty="0" err="1"/>
              <a:t>FreeMarkerViewResolver</a:t>
            </a:r>
            <a:r>
              <a:rPr lang="en-US" altLang="ko-KR" sz="1100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652943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View Resolver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5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052736"/>
            <a:ext cx="7848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 </a:t>
            </a:r>
            <a:r>
              <a:rPr lang="en-US" altLang="ko-KR" sz="1100" dirty="0"/>
              <a:t>@</a:t>
            </a:r>
            <a:r>
              <a:rPr lang="en-US" altLang="ko-KR" sz="1100" dirty="0" err="1"/>
              <a:t>RequestMapping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어노테이션을</a:t>
            </a:r>
            <a:r>
              <a:rPr lang="ko-KR" altLang="en-US" sz="1100" dirty="0"/>
              <a:t> 처리하기 위해서 </a:t>
            </a:r>
            <a:r>
              <a:rPr lang="en-US" altLang="ko-KR" sz="1100" dirty="0" err="1"/>
              <a:t>DefaultAnnotationHandlerMapping</a:t>
            </a:r>
            <a:r>
              <a:rPr lang="en-US" altLang="ko-KR" sz="1100" dirty="0"/>
              <a:t> </a:t>
            </a:r>
            <a:r>
              <a:rPr lang="ko-KR" altLang="en-US" sz="1100" dirty="0"/>
              <a:t>을 </a:t>
            </a:r>
            <a:r>
              <a:rPr lang="en-US" altLang="ko-KR" sz="1100" dirty="0" err="1"/>
              <a:t>HandlerMapping</a:t>
            </a:r>
            <a:r>
              <a:rPr lang="en-US" altLang="ko-KR" sz="1100" dirty="0"/>
              <a:t> </a:t>
            </a:r>
            <a:r>
              <a:rPr lang="ko-KR" altLang="en-US" sz="1100" dirty="0"/>
              <a:t>으로 등록 </a:t>
            </a:r>
          </a:p>
        </p:txBody>
      </p:sp>
      <p:pic>
        <p:nvPicPr>
          <p:cNvPr id="5124" name="Picture 4" descr="C:\Users\jby\AppData\Local\Tem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45754"/>
            <a:ext cx="22098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jby\AppData\Local\Tem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2" y="2865884"/>
            <a:ext cx="403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1520" y="1484784"/>
            <a:ext cx="15955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와일드카드 사용 호출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2636912"/>
            <a:ext cx="15955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>
                <a:latin typeface="+mj-lt"/>
              </a:rPr>
              <a:t>요청 </a:t>
            </a:r>
            <a:r>
              <a:rPr lang="ko-KR" altLang="en-US" sz="1000" dirty="0" err="1" smtClean="0">
                <a:latin typeface="+mj-lt"/>
              </a:rPr>
              <a:t>메소드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501008"/>
            <a:ext cx="15955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latin typeface="+mj-lt"/>
              </a:rPr>
              <a:t>params</a:t>
            </a:r>
            <a:r>
              <a:rPr lang="en-US" altLang="ko-KR" sz="1000" dirty="0" smtClean="0">
                <a:latin typeface="+mj-lt"/>
              </a:rPr>
              <a:t> </a:t>
            </a:r>
            <a:r>
              <a:rPr lang="ko-KR" altLang="en-US" sz="1000" dirty="0" smtClean="0">
                <a:latin typeface="+mj-lt"/>
              </a:rPr>
              <a:t>사용 호</a:t>
            </a:r>
            <a:r>
              <a:rPr lang="ko-KR" altLang="en-US" sz="1000" dirty="0">
                <a:latin typeface="+mj-lt"/>
              </a:rPr>
              <a:t>출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5126" name="Picture 6" descr="C:\Users\jby\AppData\Local\Temp\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4" y="3792463"/>
            <a:ext cx="3714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752516" y="3760554"/>
            <a:ext cx="21237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lt"/>
              </a:rPr>
              <a:t>/user/</a:t>
            </a:r>
            <a:r>
              <a:rPr lang="en-US" altLang="ko-KR" sz="1000" dirty="0" err="1" smtClean="0">
                <a:latin typeface="+mj-lt"/>
              </a:rPr>
              <a:t>edit?type</a:t>
            </a:r>
            <a:r>
              <a:rPr lang="en-US" altLang="ko-KR" sz="1000" dirty="0" smtClean="0">
                <a:latin typeface="+mj-lt"/>
              </a:rPr>
              <a:t>=admin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52516" y="3981375"/>
            <a:ext cx="21237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j-lt"/>
              </a:rPr>
              <a:t>/user/</a:t>
            </a:r>
            <a:r>
              <a:rPr lang="en-US" altLang="ko-KR" sz="1000" dirty="0" err="1" smtClean="0">
                <a:latin typeface="+mj-lt"/>
              </a:rPr>
              <a:t>edit?type</a:t>
            </a:r>
            <a:r>
              <a:rPr lang="en-US" altLang="ko-KR" sz="1000" dirty="0" smtClean="0">
                <a:latin typeface="+mj-lt"/>
              </a:rPr>
              <a:t>=member</a:t>
            </a:r>
            <a:endParaRPr lang="en-US" altLang="ko-KR" sz="1000" dirty="0">
              <a:latin typeface="+mj-lt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067944" y="3885996"/>
            <a:ext cx="586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067944" y="4066181"/>
            <a:ext cx="586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520" y="652943"/>
            <a:ext cx="22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RequestMapping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05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by\AppData\Local\Tem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40290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2564904"/>
            <a:ext cx="7363252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/>
              <a:t>@</a:t>
            </a:r>
            <a:r>
              <a:rPr lang="en-US" altLang="ko-KR" sz="1100" b="1" dirty="0" err="1"/>
              <a:t>ReqeustParam</a:t>
            </a:r>
            <a:endParaRPr lang="en-US" altLang="ko-KR" sz="1100" dirty="0"/>
          </a:p>
          <a:p>
            <a:r>
              <a:rPr lang="en-US" altLang="ko-KR" sz="1100" dirty="0"/>
              <a:t>- @</a:t>
            </a:r>
            <a:r>
              <a:rPr lang="en-US" altLang="ko-KR" sz="1100" dirty="0" err="1"/>
              <a:t>ReqeustParam</a:t>
            </a:r>
            <a:r>
              <a:rPr lang="en-US" altLang="ko-KR" sz="1100" dirty="0"/>
              <a:t>("name") String name </a:t>
            </a:r>
          </a:p>
          <a:p>
            <a:r>
              <a:rPr lang="en-US" altLang="ko-KR" sz="1100" dirty="0"/>
              <a:t>http://localhost:8080/complex?name=jackson</a:t>
            </a:r>
          </a:p>
          <a:p>
            <a:r>
              <a:rPr lang="en-US" altLang="ko-KR" sz="1100" dirty="0"/>
              <a:t>name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jackson</a:t>
            </a:r>
            <a:r>
              <a:rPr lang="en-US" altLang="ko-KR" sz="1100" dirty="0"/>
              <a:t> 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셋팅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14439" y="3536866"/>
            <a:ext cx="6693865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/>
              <a:t>@</a:t>
            </a:r>
            <a:r>
              <a:rPr lang="en-US" altLang="ko-KR" sz="1050" b="1" dirty="0" err="1"/>
              <a:t>CookieValue</a:t>
            </a:r>
            <a:endParaRPr lang="ko-KR" altLang="en-US" sz="1050" dirty="0"/>
          </a:p>
          <a:p>
            <a:r>
              <a:rPr lang="en-US" altLang="ko-KR" sz="1050" dirty="0"/>
              <a:t>- @</a:t>
            </a:r>
            <a:r>
              <a:rPr lang="en-US" altLang="ko-KR" sz="1050" dirty="0" err="1"/>
              <a:t>CookieValue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auth</a:t>
            </a:r>
            <a:r>
              <a:rPr lang="en-US" altLang="ko-KR" sz="1050" dirty="0"/>
              <a:t>") String </a:t>
            </a:r>
            <a:r>
              <a:rPr lang="en-US" altLang="ko-KR" sz="1050" dirty="0" err="1"/>
              <a:t>auth</a:t>
            </a:r>
            <a:endParaRPr lang="en-US" altLang="ko-KR" sz="1050" dirty="0"/>
          </a:p>
          <a:p>
            <a:r>
              <a:rPr lang="ko-KR" altLang="en-US" sz="1050" dirty="0"/>
              <a:t>쿠키에서 </a:t>
            </a:r>
            <a:r>
              <a:rPr lang="en-US" altLang="ko-KR" sz="1050" dirty="0" err="1"/>
              <a:t>auth</a:t>
            </a:r>
            <a:r>
              <a:rPr lang="ko-KR" altLang="en-US" sz="1050" dirty="0"/>
              <a:t>에 값을 </a:t>
            </a:r>
            <a:r>
              <a:rPr lang="ko-KR" altLang="en-US" sz="1050" dirty="0" err="1"/>
              <a:t>셋팅</a:t>
            </a:r>
            <a:endParaRPr lang="ko-KR" altLang="en-US" sz="1050" dirty="0"/>
          </a:p>
          <a:p>
            <a:r>
              <a:rPr lang="ko-KR" altLang="en-US" sz="1050" dirty="0" smtClean="0"/>
              <a:t/>
            </a:r>
            <a:br>
              <a:rPr lang="ko-KR" altLang="en-US" sz="1050" dirty="0" smtClean="0"/>
            </a:b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4293096"/>
            <a:ext cx="5328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/>
              <a:t>@</a:t>
            </a:r>
            <a:r>
              <a:rPr lang="en-US" altLang="ko-KR" sz="1000" b="1" dirty="0" err="1"/>
              <a:t>PathVariable</a:t>
            </a:r>
            <a:endParaRPr lang="ko-KR" altLang="en-US" sz="1000" dirty="0"/>
          </a:p>
          <a:p>
            <a:r>
              <a:rPr lang="en-US" altLang="ko-KR" sz="1000" dirty="0"/>
              <a:t>path </a:t>
            </a:r>
            <a:r>
              <a:rPr lang="ko-KR" altLang="en-US" sz="1000" dirty="0"/>
              <a:t>정보를 변수로 활용</a:t>
            </a:r>
          </a:p>
          <a:p>
            <a:r>
              <a:rPr lang="ko-KR" altLang="en-US" sz="1000" dirty="0"/>
              <a:t>     </a:t>
            </a:r>
            <a:r>
              <a:rPr lang="en-US" altLang="ko-KR" sz="1000" dirty="0"/>
              <a:t>@</a:t>
            </a:r>
            <a:r>
              <a:rPr lang="en-US" altLang="ko-KR" sz="1000" dirty="0" err="1"/>
              <a:t>RequestMapping</a:t>
            </a:r>
            <a:r>
              <a:rPr lang="en-US" altLang="ko-KR" sz="1000" dirty="0"/>
              <a:t> URL</a:t>
            </a:r>
            <a:r>
              <a:rPr lang="ko-KR" altLang="en-US" sz="1000" dirty="0"/>
              <a:t>에 </a:t>
            </a:r>
            <a:r>
              <a:rPr lang="en-US" altLang="ko-KR" sz="1000" dirty="0"/>
              <a:t>{} </a:t>
            </a:r>
            <a:r>
              <a:rPr lang="ko-KR" altLang="en-US" sz="1000" dirty="0"/>
              <a:t>에 들어가는 변수를 받음</a:t>
            </a:r>
            <a:r>
              <a:rPr lang="en-US" altLang="ko-KR" sz="1000" dirty="0"/>
              <a:t>. </a:t>
            </a:r>
            <a:r>
              <a:rPr lang="ko-KR" altLang="en-US" sz="1000" dirty="0"/>
              <a:t>전달되는 타입도 </a:t>
            </a:r>
            <a:r>
              <a:rPr lang="ko-KR" altLang="en-US" sz="1000" dirty="0" err="1"/>
              <a:t>신경써야함</a:t>
            </a:r>
            <a:r>
              <a:rPr lang="en-US" altLang="ko-KR" sz="1000" dirty="0"/>
              <a:t>.</a:t>
            </a:r>
          </a:p>
        </p:txBody>
      </p:sp>
      <p:pic>
        <p:nvPicPr>
          <p:cNvPr id="6147" name="Picture 3" descr="C:\Users\jby\AppData\Local\Tem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03" y="4847094"/>
            <a:ext cx="33432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52943"/>
            <a:ext cx="21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ModelAttribute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72480" y="2807350"/>
            <a:ext cx="71316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 </a:t>
            </a:r>
            <a:r>
              <a:rPr lang="en-US" altLang="ko-KR" sz="1100" dirty="0"/>
              <a:t>@</a:t>
            </a:r>
            <a:r>
              <a:rPr lang="en-US" altLang="ko-KR" sz="1100" dirty="0" err="1"/>
              <a:t>RequestParam</a:t>
            </a:r>
            <a:r>
              <a:rPr lang="en-US" altLang="ko-KR" sz="1100" dirty="0"/>
              <a:t> </a:t>
            </a:r>
            <a:r>
              <a:rPr lang="ko-KR" altLang="en-US" sz="1100" dirty="0"/>
              <a:t>으로 모두 </a:t>
            </a:r>
            <a:r>
              <a:rPr lang="en-US" altLang="ko-KR" sz="1100" dirty="0"/>
              <a:t>1:1</a:t>
            </a:r>
            <a:r>
              <a:rPr lang="ko-KR" altLang="en-US" sz="1100" dirty="0"/>
              <a:t>로 받으면 </a:t>
            </a:r>
            <a:r>
              <a:rPr lang="ko-KR" altLang="en-US" sz="1100" dirty="0" smtClean="0"/>
              <a:t>코드가 복잡해 지며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수정도 불편</a:t>
            </a:r>
            <a:endParaRPr lang="ko-KR" altLang="en-US" sz="1100" dirty="0"/>
          </a:p>
        </p:txBody>
      </p:sp>
      <p:pic>
        <p:nvPicPr>
          <p:cNvPr id="7170" name="Picture 2" descr="C:\Users\jby\AppData\Local\Tem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0" y="1268760"/>
            <a:ext cx="39624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by\AppData\Local\Tem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0" y="1700808"/>
            <a:ext cx="5257800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jby\AppData\Local\Temp\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46" y="3284984"/>
            <a:ext cx="3667125" cy="1076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꺾인 연결선 9"/>
          <p:cNvCxnSpPr>
            <a:stCxn id="7171" idx="3"/>
            <a:endCxn id="7172" idx="3"/>
          </p:cNvCxnSpPr>
          <p:nvPr/>
        </p:nvCxnSpPr>
        <p:spPr>
          <a:xfrm flipH="1">
            <a:off x="4058471" y="2238971"/>
            <a:ext cx="1569839" cy="1584176"/>
          </a:xfrm>
          <a:prstGeom prst="bentConnector3">
            <a:avLst>
              <a:gd name="adj1" fmla="val -145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39752" y="729515"/>
            <a:ext cx="36596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 </a:t>
            </a:r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ModelAttribute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어노테이션</a:t>
            </a:r>
            <a:r>
              <a:rPr lang="ko-KR" altLang="en-US" sz="1100" dirty="0" smtClean="0"/>
              <a:t> 생략 가능하나 </a:t>
            </a:r>
            <a:r>
              <a:rPr lang="ko-KR" altLang="en-US" sz="1100" dirty="0" err="1" smtClean="0"/>
              <a:t>비추천</a:t>
            </a:r>
            <a:endParaRPr lang="ko-KR" altLang="en-US" sz="1100" dirty="0"/>
          </a:p>
        </p:txBody>
      </p:sp>
      <p:pic>
        <p:nvPicPr>
          <p:cNvPr id="7173" name="Picture 5" descr="C:\Users\jby\AppData\Local\Temp\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8188"/>
            <a:ext cx="4572722" cy="185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4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4932040" y="1484784"/>
            <a:ext cx="4608512" cy="4595550"/>
            <a:chOff x="5004048" y="1412776"/>
            <a:chExt cx="4608512" cy="4595550"/>
          </a:xfrm>
        </p:grpSpPr>
        <p:sp>
          <p:nvSpPr>
            <p:cNvPr id="6" name="직사각형 5"/>
            <p:cNvSpPr/>
            <p:nvPr/>
          </p:nvSpPr>
          <p:spPr>
            <a:xfrm>
              <a:off x="5031526" y="1412776"/>
              <a:ext cx="4112474" cy="45955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04048" y="1426864"/>
              <a:ext cx="424745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@Valid</a:t>
              </a:r>
              <a:endParaRPr lang="en-US" altLang="ko-KR" sz="1000" dirty="0"/>
            </a:p>
            <a:p>
              <a:endParaRPr lang="en-US" altLang="ko-KR" sz="900" dirty="0" smtClean="0"/>
            </a:p>
            <a:p>
              <a:r>
                <a:rPr lang="en-US" altLang="ko-KR" sz="900" dirty="0" smtClean="0"/>
                <a:t>@</a:t>
              </a:r>
              <a:r>
                <a:rPr lang="en-US" altLang="ko-KR" sz="900" dirty="0" err="1"/>
                <a:t>RequestMapping</a:t>
              </a:r>
              <a:r>
                <a:rPr lang="en-US" altLang="ko-KR" sz="900" dirty="0"/>
                <a:t>(value = { "/test" }, method = </a:t>
              </a:r>
              <a:r>
                <a:rPr lang="en-US" altLang="ko-KR" sz="900" dirty="0" err="1"/>
                <a:t>RequestMethod.GET</a:t>
              </a:r>
              <a:r>
                <a:rPr lang="en-US" altLang="ko-KR" sz="900" dirty="0"/>
                <a:t>)</a:t>
              </a:r>
            </a:p>
            <a:p>
              <a:r>
                <a:rPr lang="en-US" altLang="ko-KR" sz="900" dirty="0" smtClean="0"/>
                <a:t>public </a:t>
              </a:r>
              <a:r>
                <a:rPr lang="en-US" altLang="ko-KR" sz="900" dirty="0"/>
                <a:t>String handle(@Valid @</a:t>
              </a:r>
              <a:r>
                <a:rPr lang="en-US" altLang="ko-KR" sz="900" dirty="0" err="1"/>
                <a:t>ModelAttribute</a:t>
              </a:r>
              <a:r>
                <a:rPr lang="en-US" altLang="ko-KR" sz="900" dirty="0"/>
                <a:t>("command") Command </a:t>
              </a:r>
              <a:r>
                <a:rPr lang="en-US" altLang="ko-KR" sz="900" dirty="0" err="1"/>
                <a:t>command</a:t>
              </a:r>
              <a:r>
                <a:rPr lang="en-US" altLang="ko-KR" sz="900" dirty="0"/>
                <a:t>, </a:t>
              </a:r>
              <a:r>
                <a:rPr lang="en-US" altLang="ko-KR" sz="900" dirty="0" err="1"/>
                <a:t>BindingResult</a:t>
              </a:r>
              <a:r>
                <a:rPr lang="en-US" altLang="ko-KR" sz="900" dirty="0"/>
                <a:t> errors, </a:t>
              </a:r>
              <a:r>
                <a:rPr lang="en-US" altLang="ko-KR" sz="900" dirty="0" err="1"/>
                <a:t>ModelMap</a:t>
              </a:r>
              <a:r>
                <a:rPr lang="en-US" altLang="ko-KR" sz="900" dirty="0"/>
                <a:t> map) {</a:t>
              </a:r>
            </a:p>
            <a:p>
              <a:r>
                <a:rPr lang="en-US" altLang="ko-KR" sz="900" dirty="0"/>
                <a:t>     ...</a:t>
              </a:r>
            </a:p>
            <a:p>
              <a:r>
                <a:rPr lang="en-US" altLang="ko-KR" sz="900" dirty="0"/>
                <a:t>}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40560" y="2496139"/>
              <a:ext cx="4572000" cy="10618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900" dirty="0"/>
                <a:t>public class User {</a:t>
              </a:r>
              <a:br>
                <a:rPr lang="en-US" altLang="ko-KR" sz="900" dirty="0"/>
              </a:br>
              <a:r>
                <a:rPr lang="en-US" altLang="ko-KR" sz="900" dirty="0"/>
                <a:t>      @Size(min=5, max=50) private String id;</a:t>
              </a:r>
            </a:p>
            <a:p>
              <a:r>
                <a:rPr lang="en-US" altLang="ko-KR" sz="900" dirty="0"/>
                <a:t>      @Size(min=5, max=50) private String password;</a:t>
              </a:r>
            </a:p>
            <a:p>
              <a:r>
                <a:rPr lang="en-US" altLang="ko-KR" sz="900" dirty="0"/>
                <a:t>      @Pattern(</a:t>
              </a:r>
              <a:r>
                <a:rPr lang="en-US" altLang="ko-KR" sz="900" dirty="0" err="1"/>
                <a:t>regexp</a:t>
              </a:r>
              <a:r>
                <a:rPr lang="en-US" altLang="ko-KR" sz="900" dirty="0"/>
                <a:t>="^[_0-9a-zA-Z-]+@[0-9a-zA-Z]+(.[_0-9a-zA-Z-]+)*$")</a:t>
              </a:r>
            </a:p>
            <a:p>
              <a:r>
                <a:rPr lang="en-US" altLang="ko-KR" sz="900" dirty="0"/>
                <a:t>      private String email;</a:t>
              </a:r>
            </a:p>
            <a:p>
              <a:r>
                <a:rPr lang="en-US" altLang="ko-KR" sz="900" dirty="0"/>
                <a:t>//setter, getter ..................</a:t>
              </a:r>
            </a:p>
            <a:p>
              <a:r>
                <a:rPr lang="en-US" altLang="ko-KR" sz="900" dirty="0"/>
                <a:t>}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51006" y="764704"/>
            <a:ext cx="890953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@</a:t>
            </a:r>
            <a:r>
              <a:rPr lang="en-US" altLang="ko-KR" sz="1050" dirty="0" err="1"/>
              <a:t>ModelAttribute</a:t>
            </a:r>
            <a:r>
              <a:rPr lang="en-US" altLang="ko-KR" sz="1050" dirty="0"/>
              <a:t> </a:t>
            </a:r>
            <a:r>
              <a:rPr lang="ko-KR" altLang="en-US" sz="1050" dirty="0"/>
              <a:t>가 붙은 </a:t>
            </a:r>
            <a:r>
              <a:rPr lang="ko-KR" altLang="en-US" sz="1050" dirty="0" err="1"/>
              <a:t>파라미터를</a:t>
            </a:r>
            <a:r>
              <a:rPr lang="ko-KR" altLang="en-US" sz="1050" dirty="0"/>
              <a:t> 처리할 때는 </a:t>
            </a:r>
            <a:r>
              <a:rPr lang="en-US" altLang="ko-KR" sz="1050" dirty="0"/>
              <a:t>@</a:t>
            </a:r>
            <a:r>
              <a:rPr lang="en-US" altLang="ko-KR" sz="1050" dirty="0" err="1"/>
              <a:t>RequestParam</a:t>
            </a:r>
            <a:r>
              <a:rPr lang="en-US" altLang="ko-KR" sz="1050" dirty="0"/>
              <a:t> </a:t>
            </a:r>
            <a:r>
              <a:rPr lang="ko-KR" altLang="en-US" sz="1050" dirty="0"/>
              <a:t>과 달리 </a:t>
            </a:r>
            <a:r>
              <a:rPr lang="en-US" altLang="ko-KR" sz="1050" dirty="0"/>
              <a:t>Validation </a:t>
            </a:r>
            <a:r>
              <a:rPr lang="ko-KR" altLang="en-US" sz="1050" dirty="0"/>
              <a:t>작업이 추가적으로 </a:t>
            </a:r>
            <a:r>
              <a:rPr lang="ko-KR" altLang="en-US" sz="1050" dirty="0" smtClean="0"/>
              <a:t>진행</a:t>
            </a:r>
            <a:endParaRPr lang="ko-KR" altLang="en-US" sz="105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31640" y="1484784"/>
            <a:ext cx="2238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supports(Class&lt;?&gt; clazz);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372011" y="1700808"/>
            <a:ext cx="34419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validate(Object target, Errors errors);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0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입력항목 검사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9512" y="1412776"/>
            <a:ext cx="1217066" cy="576064"/>
            <a:chOff x="593335" y="1340768"/>
            <a:chExt cx="1217066" cy="576064"/>
          </a:xfrm>
        </p:grpSpPr>
        <p:sp>
          <p:nvSpPr>
            <p:cNvPr id="13" name="타원 12"/>
            <p:cNvSpPr/>
            <p:nvPr/>
          </p:nvSpPr>
          <p:spPr>
            <a:xfrm>
              <a:off x="593335" y="1400677"/>
              <a:ext cx="1217066" cy="5161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Validator</a:t>
              </a:r>
              <a:endParaRPr lang="ko-KR" altLang="en-US" sz="1200" dirty="0"/>
            </a:p>
          </p:txBody>
        </p:sp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665343" y="1340768"/>
              <a:ext cx="67999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dirty="0" err="1" smtClean="0">
                  <a:latin typeface="Arial Unicode MS" pitchFamily="50" charset="-127"/>
                  <a:ea typeface="굴림" pitchFamily="50" charset="-127"/>
                  <a:cs typeface="굴림" pitchFamily="50" charset="-127"/>
                </a:rPr>
                <a:t>Inferface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256403" y="4437112"/>
            <a:ext cx="4558894" cy="2376264"/>
          </a:xfrm>
          <a:prstGeom prst="roundRect">
            <a:avLst>
              <a:gd name="adj" fmla="val 59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/>
              <a:t>@Controller</a:t>
            </a:r>
          </a:p>
          <a:p>
            <a:r>
              <a:rPr lang="en-US" altLang="ko-KR" sz="900" dirty="0" smtClean="0"/>
              <a:t>public class </a:t>
            </a:r>
            <a:r>
              <a:rPr lang="en-US" altLang="ko-KR" sz="900" dirty="0" err="1" smtClean="0"/>
              <a:t>UserController</a:t>
            </a:r>
            <a:r>
              <a:rPr lang="en-US" altLang="ko-KR" sz="900" dirty="0" smtClean="0"/>
              <a:t> {</a:t>
            </a:r>
          </a:p>
          <a:p>
            <a:r>
              <a:rPr lang="en-US" altLang="ko-KR" sz="900" dirty="0" smtClean="0"/>
              <a:t>     </a:t>
            </a: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    @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Autowired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r>
              <a:rPr lang="en-US" altLang="ko-KR" sz="900" b="1" dirty="0" smtClean="0">
                <a:solidFill>
                  <a:srgbClr val="FF0000"/>
                </a:solidFill>
              </a:rPr>
              <a:t>    private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UserValidator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validator;</a:t>
            </a:r>
          </a:p>
          <a:p>
            <a:r>
              <a:rPr lang="en-US" altLang="ko-KR" sz="900" dirty="0" smtClean="0"/>
              <a:t>     </a:t>
            </a:r>
          </a:p>
          <a:p>
            <a:r>
              <a:rPr lang="en-US" altLang="ko-KR" sz="900" dirty="0" smtClean="0"/>
              <a:t>    @</a:t>
            </a:r>
            <a:r>
              <a:rPr lang="en-US" altLang="ko-KR" sz="900" dirty="0" err="1" smtClean="0"/>
              <a:t>RequestMapping</a:t>
            </a:r>
            <a:r>
              <a:rPr lang="en-US" altLang="ko-KR" sz="900" dirty="0" smtClean="0"/>
              <a:t>("/add")</a:t>
            </a:r>
          </a:p>
          <a:p>
            <a:r>
              <a:rPr lang="en-US" altLang="ko-KR" sz="900" dirty="0" smtClean="0"/>
              <a:t>    public void add(@</a:t>
            </a:r>
            <a:r>
              <a:rPr lang="en-US" altLang="ko-KR" sz="900" dirty="0" err="1" smtClean="0"/>
              <a:t>ModelAttribute</a:t>
            </a:r>
            <a:r>
              <a:rPr lang="en-US" altLang="ko-KR" sz="900" dirty="0" smtClean="0"/>
              <a:t> User </a:t>
            </a:r>
            <a:r>
              <a:rPr lang="en-US" altLang="ko-KR" sz="900" dirty="0" err="1" smtClean="0"/>
              <a:t>user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BindingResult</a:t>
            </a:r>
            <a:r>
              <a:rPr lang="en-US" altLang="ko-KR" sz="900" dirty="0" smtClean="0"/>
              <a:t> result) {</a:t>
            </a:r>
          </a:p>
          <a:p>
            <a:r>
              <a:rPr lang="en-US" altLang="ko-KR" sz="900" dirty="0" smtClean="0"/>
              <a:t>        </a:t>
            </a:r>
            <a:r>
              <a:rPr lang="en-US" altLang="ko-KR" sz="900" dirty="0" err="1" smtClean="0"/>
              <a:t>validator.validate</a:t>
            </a:r>
            <a:r>
              <a:rPr lang="en-US" altLang="ko-KR" sz="900" dirty="0" smtClean="0"/>
              <a:t>(user, result);</a:t>
            </a:r>
          </a:p>
          <a:p>
            <a:r>
              <a:rPr lang="en-US" altLang="ko-KR" sz="900" dirty="0" smtClean="0"/>
              <a:t>        </a:t>
            </a:r>
            <a:r>
              <a:rPr lang="en-US" altLang="ko-KR" sz="900" b="1" dirty="0" smtClean="0"/>
              <a:t>if(</a:t>
            </a:r>
            <a:r>
              <a:rPr lang="en-US" altLang="ko-KR" sz="900" b="1" dirty="0" err="1" smtClean="0"/>
              <a:t>result.hasErrors</a:t>
            </a:r>
            <a:r>
              <a:rPr lang="en-US" altLang="ko-KR" sz="900" b="1" dirty="0" smtClean="0"/>
              <a:t>()</a:t>
            </a:r>
            <a:r>
              <a:rPr lang="en-US" altLang="ko-KR" sz="900" dirty="0" smtClean="0"/>
              <a:t>) {</a:t>
            </a:r>
          </a:p>
          <a:p>
            <a:r>
              <a:rPr lang="en-US" altLang="ko-KR" sz="900" dirty="0" smtClean="0"/>
              <a:t>            // </a:t>
            </a:r>
            <a:r>
              <a:rPr lang="ko-KR" altLang="en-US" sz="900" dirty="0" smtClean="0"/>
              <a:t>검증에 실패한 경우</a:t>
            </a:r>
          </a:p>
          <a:p>
            <a:r>
              <a:rPr lang="ko-KR" altLang="en-US" sz="900" dirty="0" smtClean="0"/>
              <a:t>        </a:t>
            </a:r>
            <a:r>
              <a:rPr lang="en-US" altLang="ko-KR" sz="900" dirty="0" smtClean="0"/>
              <a:t>} else {</a:t>
            </a:r>
          </a:p>
          <a:p>
            <a:r>
              <a:rPr lang="en-US" altLang="ko-KR" sz="900" dirty="0" smtClean="0"/>
              <a:t>            // </a:t>
            </a:r>
            <a:r>
              <a:rPr lang="ko-KR" altLang="en-US" sz="900" dirty="0" smtClean="0"/>
              <a:t>검증에 성공한 경우</a:t>
            </a:r>
          </a:p>
          <a:p>
            <a:r>
              <a:rPr lang="ko-KR" altLang="en-US" sz="900" dirty="0" smtClean="0"/>
              <a:t>        </a:t>
            </a:r>
            <a:r>
              <a:rPr lang="en-US" altLang="ko-KR" sz="900" dirty="0" smtClean="0"/>
              <a:t>}</a:t>
            </a:r>
          </a:p>
          <a:p>
            <a:r>
              <a:rPr lang="en-US" altLang="ko-KR" sz="900" dirty="0" smtClean="0"/>
              <a:t>    }</a:t>
            </a:r>
          </a:p>
          <a:p>
            <a:r>
              <a:rPr lang="en-US" altLang="ko-KR" sz="900" dirty="0" smtClean="0"/>
              <a:t>}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20" y="2240868"/>
            <a:ext cx="4563777" cy="1980220"/>
          </a:xfrm>
          <a:prstGeom prst="roundRect">
            <a:avLst>
              <a:gd name="adj" fmla="val 5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/>
              <a:t>Class </a:t>
            </a:r>
            <a:r>
              <a:rPr lang="en-US" altLang="ko-KR" sz="1100" dirty="0" err="1" smtClean="0"/>
              <a:t>UserValidator</a:t>
            </a:r>
            <a:r>
              <a:rPr lang="en-US" altLang="ko-KR" sz="1100" dirty="0" smtClean="0"/>
              <a:t> implements Validator {</a:t>
            </a:r>
          </a:p>
          <a:p>
            <a:r>
              <a:rPr lang="en-US" altLang="ko-KR" sz="1100" dirty="0" smtClean="0"/>
              <a:t>   public </a:t>
            </a:r>
            <a:r>
              <a:rPr lang="en-US" altLang="ko-KR" sz="1100" dirty="0" err="1" smtClean="0"/>
              <a:t>boolean</a:t>
            </a:r>
            <a:r>
              <a:rPr lang="en-US" altLang="ko-KR" sz="1100" dirty="0" smtClean="0"/>
              <a:t> supports(Class&lt;?&gt; </a:t>
            </a:r>
            <a:r>
              <a:rPr lang="en-US" altLang="ko-KR" sz="1100" dirty="0" err="1" smtClean="0"/>
              <a:t>clazz</a:t>
            </a:r>
            <a:r>
              <a:rPr lang="en-US" altLang="ko-KR" sz="1100" dirty="0" smtClean="0"/>
              <a:t>) {</a:t>
            </a:r>
          </a:p>
          <a:p>
            <a:r>
              <a:rPr lang="en-US" altLang="ko-KR" sz="1100" dirty="0" smtClean="0"/>
              <a:t>      return (</a:t>
            </a:r>
            <a:r>
              <a:rPr lang="en-US" altLang="ko-KR" sz="1100" dirty="0" err="1" smtClean="0"/>
              <a:t>User.class.isAssignableFrom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clazz</a:t>
            </a:r>
            <a:r>
              <a:rPr lang="en-US" altLang="ko-KR" sz="1100" dirty="0" smtClean="0"/>
              <a:t>)); //</a:t>
            </a:r>
            <a:r>
              <a:rPr lang="ko-KR" altLang="en-US" sz="1100" dirty="0" err="1" smtClean="0"/>
              <a:t>인스턴스</a:t>
            </a:r>
            <a:r>
              <a:rPr lang="ko-KR" altLang="en-US" sz="1100" dirty="0" smtClean="0"/>
              <a:t> 유효검사</a:t>
            </a:r>
            <a:endParaRPr lang="en-US" altLang="ko-KR" sz="1100" dirty="0" smtClean="0"/>
          </a:p>
          <a:p>
            <a:r>
              <a:rPr lang="en-US" altLang="ko-KR" sz="1100" dirty="0" smtClean="0"/>
              <a:t>   }</a:t>
            </a:r>
          </a:p>
          <a:p>
            <a:r>
              <a:rPr lang="en-US" altLang="ko-KR" sz="1100" dirty="0" smtClean="0"/>
              <a:t>   public void validate(Object target, Errors errors) {</a:t>
            </a:r>
          </a:p>
          <a:p>
            <a:r>
              <a:rPr lang="en-US" altLang="ko-KR" sz="1100" dirty="0" smtClean="0"/>
              <a:t>      User </a:t>
            </a:r>
            <a:r>
              <a:rPr lang="en-US" altLang="ko-KR" sz="1100" dirty="0" err="1" smtClean="0"/>
              <a:t>user</a:t>
            </a:r>
            <a:r>
              <a:rPr lang="en-US" altLang="ko-KR" sz="1100" dirty="0" smtClean="0"/>
              <a:t> = (User)target;</a:t>
            </a:r>
          </a:p>
          <a:p>
            <a:r>
              <a:rPr lang="en-US" altLang="ko-KR" sz="1100" dirty="0" smtClean="0"/>
              <a:t>      if(</a:t>
            </a:r>
            <a:r>
              <a:rPr lang="en-US" altLang="ko-KR" sz="1100" dirty="0" err="1" smtClean="0"/>
              <a:t>user.getName</a:t>
            </a:r>
            <a:r>
              <a:rPr lang="en-US" altLang="ko-KR" sz="1100" dirty="0" smtClean="0"/>
              <a:t>() == null || </a:t>
            </a:r>
            <a:r>
              <a:rPr lang="en-US" altLang="ko-KR" sz="1100" dirty="0" err="1" smtClean="0"/>
              <a:t>user.getName</a:t>
            </a:r>
            <a:r>
              <a:rPr lang="en-US" altLang="ko-KR" sz="1100" dirty="0" smtClean="0"/>
              <a:t>().length() == 0) {</a:t>
            </a:r>
          </a:p>
          <a:p>
            <a:r>
              <a:rPr lang="en-US" altLang="ko-KR" sz="1100" dirty="0" smtClean="0"/>
              <a:t>          </a:t>
            </a:r>
            <a:r>
              <a:rPr lang="en-US" altLang="ko-KR" sz="1100" dirty="0" err="1" smtClean="0"/>
              <a:t>errors.rejectValue</a:t>
            </a:r>
            <a:r>
              <a:rPr lang="en-US" altLang="ko-KR" sz="1100" dirty="0" smtClean="0"/>
              <a:t>("name", "</a:t>
            </a:r>
            <a:r>
              <a:rPr lang="en-US" altLang="ko-KR" sz="1100" dirty="0" err="1" smtClean="0"/>
              <a:t>field.required</a:t>
            </a:r>
            <a:r>
              <a:rPr lang="en-US" altLang="ko-KR" sz="1100" dirty="0" smtClean="0"/>
              <a:t>"); //errors </a:t>
            </a:r>
            <a:r>
              <a:rPr lang="ko-KR" altLang="en-US" sz="1100" dirty="0" smtClean="0"/>
              <a:t>종류</a:t>
            </a:r>
            <a:r>
              <a:rPr lang="en-US" altLang="ko-KR" sz="1100" dirty="0" smtClean="0"/>
              <a:t>?</a:t>
            </a:r>
          </a:p>
          <a:p>
            <a:r>
              <a:rPr lang="en-US" altLang="ko-KR" sz="1100" dirty="0" smtClean="0"/>
              <a:t>      }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55576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55576" y="1916832"/>
            <a:ext cx="14366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latin typeface="굴림" pitchFamily="50" charset="-127"/>
                <a:ea typeface="굴림" pitchFamily="50" charset="-127"/>
                <a:cs typeface="굴림" pitchFamily="50" charset="-127"/>
              </a:rPr>
              <a:t>Implements Validator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520" y="332656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Validator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19372" y="1043444"/>
            <a:ext cx="1368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Validator </a:t>
            </a:r>
            <a:r>
              <a:rPr lang="ko-KR" altLang="en-US" sz="1400" b="1" dirty="0" smtClean="0"/>
              <a:t>생</a:t>
            </a:r>
            <a:r>
              <a:rPr lang="ko-KR" altLang="en-US" sz="1400" b="1" dirty="0"/>
              <a:t>성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69238" y="1031492"/>
            <a:ext cx="2399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@Valid </a:t>
            </a:r>
            <a:r>
              <a:rPr lang="ko-KR" altLang="en-US" sz="1400" b="1" dirty="0"/>
              <a:t>를 이용한 자동검증</a:t>
            </a:r>
            <a:endParaRPr lang="ko-KR" altLang="en-US" sz="1400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4873034" y="1325821"/>
            <a:ext cx="8206" cy="5462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2" name="직사각형 8191"/>
          <p:cNvSpPr/>
          <p:nvPr/>
        </p:nvSpPr>
        <p:spPr>
          <a:xfrm>
            <a:off x="4968552" y="3910509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b="1" dirty="0" smtClean="0"/>
              <a:t>@</a:t>
            </a:r>
            <a:r>
              <a:rPr lang="en-US" altLang="ko-KR" sz="900" b="1" dirty="0" err="1" smtClean="0"/>
              <a:t>AssertFalse</a:t>
            </a:r>
            <a:r>
              <a:rPr lang="en-US" altLang="ko-KR" sz="900" b="1" dirty="0" smtClean="0"/>
              <a:t> :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false </a:t>
            </a:r>
            <a:r>
              <a:rPr lang="ko-KR" altLang="en-US" sz="900" dirty="0" smtClean="0"/>
              <a:t>값만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</a:t>
            </a:r>
            <a:r>
              <a:rPr lang="en-US" altLang="ko-KR" sz="900" b="1" dirty="0" err="1" smtClean="0"/>
              <a:t>AssertTrue</a:t>
            </a:r>
            <a:r>
              <a:rPr lang="en-US" altLang="ko-KR" sz="900" b="1" dirty="0" smtClean="0"/>
              <a:t> :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true </a:t>
            </a:r>
            <a:r>
              <a:rPr lang="ko-KR" altLang="en-US" sz="900" dirty="0" smtClean="0"/>
              <a:t>값만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</a:t>
            </a:r>
            <a:r>
              <a:rPr lang="en-US" altLang="ko-KR" sz="900" b="1" dirty="0" err="1" smtClean="0"/>
              <a:t>DecimalMax</a:t>
            </a:r>
            <a:r>
              <a:rPr lang="en-US" altLang="ko-KR" sz="900" b="1" dirty="0" smtClean="0"/>
              <a:t>(value=) : </a:t>
            </a:r>
            <a:r>
              <a:rPr lang="ko-KR" altLang="en-US" sz="900" dirty="0" smtClean="0"/>
              <a:t>지정된 값 이하의 실수만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</a:t>
            </a:r>
            <a:r>
              <a:rPr lang="en-US" altLang="ko-KR" sz="900" b="1" dirty="0" err="1" smtClean="0"/>
              <a:t>DecimalMin</a:t>
            </a:r>
            <a:r>
              <a:rPr lang="en-US" altLang="ko-KR" sz="900" b="1" dirty="0" smtClean="0"/>
              <a:t>(value=) : </a:t>
            </a:r>
            <a:r>
              <a:rPr lang="ko-KR" altLang="en-US" sz="900" dirty="0" smtClean="0"/>
              <a:t>지정된 값 이상의 실수만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@Digits(integer=,fraction=) : </a:t>
            </a:r>
            <a:r>
              <a:rPr lang="ko-KR" altLang="en-US" sz="900" dirty="0" smtClean="0"/>
              <a:t>대상 수가 지정된 정수와 소수 </a:t>
            </a:r>
            <a:r>
              <a:rPr lang="ko-KR" altLang="en-US" sz="900" dirty="0" err="1" smtClean="0"/>
              <a:t>자리수보다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          </a:t>
            </a:r>
            <a:r>
              <a:rPr lang="ko-KR" altLang="en-US" sz="900" dirty="0" smtClean="0"/>
              <a:t>적을 경우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@Future : </a:t>
            </a:r>
            <a:r>
              <a:rPr lang="ko-KR" altLang="en-US" sz="900" dirty="0" smtClean="0"/>
              <a:t>대상 날짜가 현재보다 미래일 경우만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@Past :</a:t>
            </a:r>
            <a:r>
              <a:rPr lang="ko-KR" altLang="en-US" sz="900" dirty="0" smtClean="0"/>
              <a:t> 대상 날짜가 현재보다 과거일 경우만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@Max(value) :</a:t>
            </a:r>
            <a:r>
              <a:rPr lang="ko-KR" altLang="en-US" sz="900" dirty="0" smtClean="0"/>
              <a:t> 지정된 값보다 아래일 경우만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@Min(value) : </a:t>
            </a:r>
            <a:r>
              <a:rPr lang="ko-KR" altLang="en-US" sz="900" dirty="0" smtClean="0"/>
              <a:t>지정된 값보다 이상일 경우만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</a:t>
            </a:r>
            <a:r>
              <a:rPr lang="en-US" altLang="ko-KR" sz="900" b="1" dirty="0" err="1" smtClean="0"/>
              <a:t>NotNull</a:t>
            </a:r>
            <a:r>
              <a:rPr lang="en-US" altLang="ko-KR" sz="900" b="1" dirty="0" smtClean="0"/>
              <a:t> : </a:t>
            </a:r>
            <a:r>
              <a:rPr lang="en-US" altLang="ko-KR" sz="900" dirty="0" smtClean="0"/>
              <a:t>null </a:t>
            </a:r>
            <a:r>
              <a:rPr lang="ko-KR" altLang="en-US" sz="900" dirty="0" smtClean="0"/>
              <a:t>값이 아닐 경우만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@Null : </a:t>
            </a:r>
            <a:r>
              <a:rPr lang="en-US" altLang="ko-KR" sz="900" dirty="0" smtClean="0"/>
              <a:t>null</a:t>
            </a:r>
            <a:r>
              <a:rPr lang="ko-KR" altLang="en-US" sz="900" dirty="0" smtClean="0"/>
              <a:t>일 </a:t>
            </a:r>
            <a:r>
              <a:rPr lang="ko-KR" altLang="en-US" sz="900" dirty="0" err="1" smtClean="0"/>
              <a:t>겨우만</a:t>
            </a:r>
            <a:r>
              <a:rPr lang="ko-KR" altLang="en-US" sz="900" dirty="0" smtClean="0"/>
              <a:t>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@Pattern(regex=, flag=) : </a:t>
            </a:r>
            <a:r>
              <a:rPr lang="ko-KR" altLang="en-US" sz="900" dirty="0" smtClean="0"/>
              <a:t>해당 정규식을 만족할 경우만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@Size(min=, max=) :</a:t>
            </a:r>
            <a:r>
              <a:rPr lang="ko-KR" altLang="en-US" sz="900" dirty="0" smtClean="0"/>
              <a:t> 문자열 또는 배열이 지정된 값 사이일 경우 통과 가능</a:t>
            </a:r>
            <a:br>
              <a:rPr lang="ko-KR" altLang="en-US" sz="900" dirty="0" smtClean="0"/>
            </a:br>
            <a:r>
              <a:rPr lang="en-US" altLang="ko-KR" sz="900" b="1" dirty="0" smtClean="0"/>
              <a:t>@Valid :</a:t>
            </a:r>
            <a:r>
              <a:rPr lang="ko-KR" altLang="en-US" sz="900" dirty="0" smtClean="0"/>
              <a:t> 대상 객체의 확인 조건을 만족할 경우 통과 가능</a:t>
            </a:r>
            <a:endParaRPr lang="ko-KR" altLang="en-US" sz="900" dirty="0"/>
          </a:p>
        </p:txBody>
      </p:sp>
      <p:sp>
        <p:nvSpPr>
          <p:cNvPr id="8193" name="직사각형 8192"/>
          <p:cNvSpPr/>
          <p:nvPr/>
        </p:nvSpPr>
        <p:spPr>
          <a:xfrm>
            <a:off x="4871144" y="634125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스프링에서는 </a:t>
            </a:r>
            <a:r>
              <a:rPr lang="en-US" altLang="ko-KR" sz="1000" dirty="0" err="1"/>
              <a:t>LocalValidatorFactoryBean</a:t>
            </a:r>
            <a:r>
              <a:rPr lang="en-US" altLang="ko-KR" sz="1000" dirty="0"/>
              <a:t> </a:t>
            </a:r>
            <a:r>
              <a:rPr lang="ko-KR" altLang="en-US" sz="1000" dirty="0"/>
              <a:t>을 이용해 </a:t>
            </a:r>
            <a:r>
              <a:rPr lang="en-US" altLang="ko-KR" sz="1000" dirty="0"/>
              <a:t>JSR-303 </a:t>
            </a:r>
            <a:r>
              <a:rPr lang="ko-KR" altLang="en-US" sz="1000" dirty="0"/>
              <a:t>검증 기능을 </a:t>
            </a:r>
            <a:endParaRPr lang="en-US" altLang="ko-KR" sz="1000" dirty="0" smtClean="0"/>
          </a:p>
          <a:p>
            <a:r>
              <a:rPr lang="ko-KR" altLang="en-US" sz="1000" dirty="0" smtClean="0"/>
              <a:t>사용할 </a:t>
            </a:r>
            <a:r>
              <a:rPr lang="ko-KR" altLang="en-US" sz="1000" dirty="0"/>
              <a:t>수 있다</a:t>
            </a: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860032" y="6309320"/>
            <a:ext cx="401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4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454</Words>
  <Application>Microsoft Office PowerPoint</Application>
  <PresentationFormat>화면 슬라이드 쇼(4:3)</PresentationFormat>
  <Paragraphs>126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jby</dc:creator>
  <cp:lastModifiedBy>jby</cp:lastModifiedBy>
  <cp:revision>124</cp:revision>
  <dcterms:created xsi:type="dcterms:W3CDTF">2015-02-05T05:12:18Z</dcterms:created>
  <dcterms:modified xsi:type="dcterms:W3CDTF">2015-02-05T07:35:44Z</dcterms:modified>
</cp:coreProperties>
</file>