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7" r:id="rId7"/>
    <p:sldId id="276" r:id="rId8"/>
    <p:sldId id="278" r:id="rId9"/>
    <p:sldId id="281" r:id="rId10"/>
    <p:sldId id="282" r:id="rId11"/>
    <p:sldId id="283" r:id="rId12"/>
    <p:sldId id="280" r:id="rId13"/>
    <p:sldId id="279" r:id="rId14"/>
    <p:sldId id="284" r:id="rId15"/>
    <p:sldId id="285" r:id="rId16"/>
    <p:sldId id="286" r:id="rId17"/>
    <p:sldId id="287" r:id="rId18"/>
    <p:sldId id="288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>
        <p:scale>
          <a:sx n="75" d="100"/>
          <a:sy n="75" d="100"/>
        </p:scale>
        <p:origin x="104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84AA43A-3F76-4A13-9CD6-36134EB429E3}" type="datetimeFigureOut">
              <a:rPr lang="en-US" altLang="ko-KR"/>
              <a:pPr/>
              <a:t>2/3/2015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50423A-8BCE-448E-A97B-03A88B2B12C1}" type="slidenum">
              <a:rPr lang="ko-KR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F674A4F-2B7A-4ECB-A400-260B2FFC03C1}" type="datetimeFigureOut">
              <a:rPr/>
              <a:pPr/>
              <a:t>2013-07-30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1">
              <a:defRPr lang="ko-KR" sz="5400"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/>
              <a:t>마스터 부제목 스타일 편집</a:t>
            </a:r>
          </a:p>
        </p:txBody>
      </p:sp>
      <p:grpSp>
        <p:nvGrpSpPr>
          <p:cNvPr id="256" name="선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선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latinLnBrk="1">
              <a:defRPr lang="ko-KR">
                <a:latin typeface="+mn-ea"/>
                <a:ea typeface="+mn-ea"/>
              </a:defRPr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선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dirty="0"/>
              <a:t>마스터 텍스트 스타일을 편집합니다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latinLnBrk="1">
              <a:defRPr lang="ko-KR">
                <a:latin typeface="+mn-ea"/>
                <a:ea typeface="+mn-ea"/>
              </a:defRPr>
            </a:lvl5pPr>
            <a:lvl6pPr marL="1956816" latinLnBrk="1">
              <a:defRPr lang="ko-KR"/>
            </a:lvl6pPr>
            <a:lvl7pPr marL="1956816" latinLnBrk="1">
              <a:defRPr lang="ko-KR"/>
            </a:lvl7pPr>
            <a:lvl8pPr marL="1956816" latinLnBrk="1">
              <a:defRPr lang="ko-KR"/>
            </a:lvl8pPr>
            <a:lvl9pPr marL="1956816" latinLnBrk="1">
              <a:defRPr lang="ko-KR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선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dirty="0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548640" latinLnBrk="1">
              <a:defRPr lang="ko-KR">
                <a:latin typeface="+mn-ea"/>
                <a:ea typeface="+mn-ea"/>
              </a:defRPr>
            </a:lvl2pPr>
            <a:lvl3pPr marL="777240" latinLnBrk="1">
              <a:defRPr lang="ko-KR">
                <a:latin typeface="+mn-ea"/>
                <a:ea typeface="+mn-ea"/>
              </a:defRPr>
            </a:lvl3pPr>
            <a:lvl4pPr marL="1005840" latinLnBrk="1">
              <a:defRPr lang="ko-KR">
                <a:latin typeface="+mn-ea"/>
                <a:ea typeface="+mn-ea"/>
              </a:defRPr>
            </a:lvl4pPr>
            <a:lvl5pPr marL="1234440" latinLnBrk="1">
              <a:defRPr lang="ko-KR">
                <a:latin typeface="+mn-ea"/>
                <a:ea typeface="+mn-ea"/>
              </a:defRPr>
            </a:lvl5pPr>
            <a:lvl6pPr marL="1463040" latinLnBrk="1">
              <a:defRPr lang="ko-KR" baseline="0"/>
            </a:lvl6pPr>
            <a:lvl7pPr marL="1691640" latinLnBrk="1">
              <a:defRPr lang="ko-KR" baseline="0"/>
            </a:lvl7pPr>
            <a:lvl8pPr marL="1920240" latinLnBrk="1">
              <a:defRPr lang="ko-KR" baseline="0"/>
            </a:lvl8pPr>
            <a:lvl9pPr marL="2148840" latinLnBrk="1">
              <a:defRPr lang="ko-KR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2013-07-30</a:t>
            </a:r>
            <a:endParaRPr lang="en-US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선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1">
              <a:defRPr lang="ko-KR" sz="4400" b="0" cap="none" baseline="0"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선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1">
              <a:defRPr lang="ko-KR" sz="2400">
                <a:latin typeface="+mn-ea"/>
                <a:ea typeface="+mn-ea"/>
              </a:defRPr>
            </a:lvl1pPr>
            <a:lvl2pPr latinLnBrk="1">
              <a:defRPr lang="ko-KR" sz="2000">
                <a:latin typeface="+mn-ea"/>
                <a:ea typeface="+mn-ea"/>
              </a:defRPr>
            </a:lvl2pPr>
            <a:lvl3pPr latinLnBrk="1">
              <a:defRPr lang="ko-KR" sz="1800">
                <a:latin typeface="+mn-ea"/>
                <a:ea typeface="+mn-ea"/>
              </a:defRPr>
            </a:lvl3pPr>
            <a:lvl4pPr latinLnBrk="1">
              <a:defRPr lang="ko-KR" sz="1600">
                <a:latin typeface="+mn-ea"/>
                <a:ea typeface="+mn-ea"/>
              </a:defRPr>
            </a:lvl4pPr>
            <a:lvl5pPr latinLnBrk="1">
              <a:defRPr lang="ko-KR" sz="1600">
                <a:latin typeface="+mn-ea"/>
                <a:ea typeface="+mn-ea"/>
              </a:defRPr>
            </a:lvl5pPr>
            <a:lvl6pPr marL="1956816" latinLnBrk="1">
              <a:defRPr lang="ko-KR" sz="1600"/>
            </a:lvl6pPr>
            <a:lvl7pPr marL="1956816" latinLnBrk="1">
              <a:defRPr lang="ko-KR" sz="1600" baseline="0"/>
            </a:lvl7pPr>
            <a:lvl8pPr marL="1956816" latinLnBrk="1">
              <a:defRPr lang="ko-KR" sz="1600" baseline="0"/>
            </a:lvl8pPr>
            <a:lvl9pPr marL="1956816" latinLnBrk="1">
              <a:defRPr lang="ko-KR" sz="1600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1">
              <a:defRPr lang="ko-KR" sz="2400">
                <a:latin typeface="+mn-ea"/>
                <a:ea typeface="+mn-ea"/>
              </a:defRPr>
            </a:lvl1pPr>
            <a:lvl2pPr latinLnBrk="1">
              <a:defRPr lang="ko-KR" sz="2000">
                <a:latin typeface="+mn-ea"/>
                <a:ea typeface="+mn-ea"/>
              </a:defRPr>
            </a:lvl2pPr>
            <a:lvl3pPr latinLnBrk="1">
              <a:defRPr lang="ko-KR" sz="1800">
                <a:latin typeface="+mn-ea"/>
                <a:ea typeface="+mn-ea"/>
              </a:defRPr>
            </a:lvl3pPr>
            <a:lvl4pPr latinLnBrk="1">
              <a:defRPr lang="ko-KR" sz="1600">
                <a:latin typeface="+mn-ea"/>
                <a:ea typeface="+mn-ea"/>
              </a:defRPr>
            </a:lvl4pPr>
            <a:lvl5pPr latinLnBrk="1">
              <a:defRPr lang="ko-KR" sz="1600">
                <a:latin typeface="+mn-ea"/>
                <a:ea typeface="+mn-ea"/>
              </a:defRPr>
            </a:lvl5pPr>
            <a:lvl6pPr marL="1956816" latinLnBrk="1">
              <a:defRPr lang="ko-KR" sz="1600"/>
            </a:lvl6pPr>
            <a:lvl7pPr marL="1956816" latinLnBrk="1">
              <a:defRPr lang="ko-KR" sz="1600"/>
            </a:lvl7pPr>
            <a:lvl8pPr marL="1956816" latinLnBrk="1">
              <a:defRPr lang="ko-KR" sz="1600" baseline="0"/>
            </a:lvl8pPr>
            <a:lvl9pPr marL="1956816" latinLnBrk="1">
              <a:defRPr lang="ko-KR" sz="1600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선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1">
              <a:defRPr lang="ko-KR"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>
                <a:latin typeface="+mn-ea"/>
                <a:ea typeface="+mn-ea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1">
              <a:defRPr lang="ko-KR" sz="2400">
                <a:latin typeface="+mn-ea"/>
                <a:ea typeface="+mn-ea"/>
              </a:defRPr>
            </a:lvl1pPr>
            <a:lvl2pPr latinLnBrk="1">
              <a:defRPr lang="ko-KR" sz="2000">
                <a:latin typeface="+mn-ea"/>
                <a:ea typeface="+mn-ea"/>
              </a:defRPr>
            </a:lvl2pPr>
            <a:lvl3pPr latinLnBrk="1">
              <a:defRPr lang="ko-KR" sz="1800">
                <a:latin typeface="+mn-ea"/>
                <a:ea typeface="+mn-ea"/>
              </a:defRPr>
            </a:lvl3pPr>
            <a:lvl4pPr latinLnBrk="1">
              <a:defRPr lang="ko-KR" sz="1600">
                <a:latin typeface="+mn-ea"/>
                <a:ea typeface="+mn-ea"/>
              </a:defRPr>
            </a:lvl4pPr>
            <a:lvl5pPr latinLnBrk="1">
              <a:defRPr lang="ko-KR" sz="1600">
                <a:latin typeface="+mn-ea"/>
                <a:ea typeface="+mn-ea"/>
              </a:defRPr>
            </a:lvl5pPr>
            <a:lvl6pPr marL="1956816" latinLnBrk="1">
              <a:defRPr lang="ko-KR" sz="1600"/>
            </a:lvl6pPr>
            <a:lvl7pPr marL="1956816" latinLnBrk="1">
              <a:defRPr lang="ko-KR" sz="1600" baseline="0"/>
            </a:lvl7pPr>
            <a:lvl8pPr marL="1956816" latinLnBrk="1">
              <a:defRPr lang="ko-KR" sz="1600" baseline="0"/>
            </a:lvl8pPr>
            <a:lvl9pPr marL="1956816" latinLnBrk="1">
              <a:defRPr lang="ko-KR" sz="1600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>
                <a:latin typeface="+mn-ea"/>
                <a:ea typeface="+mn-ea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1">
              <a:defRPr lang="ko-KR" sz="2400">
                <a:latin typeface="+mn-ea"/>
                <a:ea typeface="+mn-ea"/>
              </a:defRPr>
            </a:lvl1pPr>
            <a:lvl2pPr latinLnBrk="1">
              <a:defRPr lang="ko-KR" sz="2000">
                <a:latin typeface="+mn-ea"/>
                <a:ea typeface="+mn-ea"/>
              </a:defRPr>
            </a:lvl2pPr>
            <a:lvl3pPr latinLnBrk="1">
              <a:defRPr lang="ko-KR" sz="1800">
                <a:latin typeface="+mn-ea"/>
                <a:ea typeface="+mn-ea"/>
              </a:defRPr>
            </a:lvl3pPr>
            <a:lvl4pPr latinLnBrk="1">
              <a:defRPr lang="ko-KR" sz="1600">
                <a:latin typeface="+mn-ea"/>
                <a:ea typeface="+mn-ea"/>
              </a:defRPr>
            </a:lvl4pPr>
            <a:lvl5pPr marL="1956816" latinLnBrk="1">
              <a:defRPr lang="ko-KR" sz="1600">
                <a:latin typeface="+mn-ea"/>
                <a:ea typeface="+mn-ea"/>
              </a:defRPr>
            </a:lvl5pPr>
            <a:lvl6pPr marL="1956816" latinLnBrk="1">
              <a:defRPr lang="ko-KR" sz="1600"/>
            </a:lvl6pPr>
            <a:lvl7pPr marL="1956816" latinLnBrk="1">
              <a:defRPr lang="ko-KR" sz="1600"/>
            </a:lvl7pPr>
            <a:lvl8pPr marL="1956816" latinLnBrk="1">
              <a:defRPr lang="ko-KR" sz="1600"/>
            </a:lvl8pPr>
            <a:lvl9pPr marL="1956816" latinLnBrk="1"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선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프레임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1">
              <a:defRPr lang="ko-KR" sz="3200" b="0">
                <a:latin typeface="+mn-ea"/>
                <a:ea typeface="+mn-ea"/>
              </a:defRPr>
            </a:lvl1pPr>
          </a:lstStyle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1">
              <a:defRPr lang="ko-KR" sz="2400">
                <a:latin typeface="+mn-ea"/>
                <a:ea typeface="+mn-ea"/>
              </a:defRPr>
            </a:lvl1pPr>
            <a:lvl2pPr latinLnBrk="1">
              <a:defRPr lang="ko-KR" sz="2000">
                <a:latin typeface="+mn-ea"/>
                <a:ea typeface="+mn-ea"/>
              </a:defRPr>
            </a:lvl2pPr>
            <a:lvl3pPr latinLnBrk="1">
              <a:defRPr lang="ko-KR" sz="1800">
                <a:latin typeface="+mn-ea"/>
                <a:ea typeface="+mn-ea"/>
              </a:defRPr>
            </a:lvl3pPr>
            <a:lvl4pPr latinLnBrk="1">
              <a:defRPr lang="ko-KR" sz="1600">
                <a:latin typeface="+mn-ea"/>
                <a:ea typeface="+mn-ea"/>
              </a:defRPr>
            </a:lvl4pPr>
            <a:lvl5pPr latinLnBrk="1">
              <a:defRPr lang="ko-KR" sz="1600">
                <a:latin typeface="+mn-ea"/>
                <a:ea typeface="+mn-ea"/>
              </a:defRPr>
            </a:lvl5pPr>
            <a:lvl6pPr latinLnBrk="1">
              <a:defRPr lang="ko-KR" sz="1600"/>
            </a:lvl6pPr>
            <a:lvl7pPr latinLnBrk="1">
              <a:defRPr lang="ko-KR" sz="1600" baseline="0"/>
            </a:lvl7pPr>
            <a:lvl8pPr latinLnBrk="1">
              <a:defRPr lang="ko-KR" sz="1600" baseline="0"/>
            </a:lvl8pPr>
            <a:lvl9pPr latinLnBrk="1">
              <a:defRPr lang="ko-KR" sz="1600" baseline="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latin typeface="+mn-ea"/>
                <a:ea typeface="+mn-ea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프레임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>
                    <a:ln>
                      <a:noFill/>
                    </a:ln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1">
              <a:defRPr lang="ko-KR" sz="3200" b="0">
                <a:latin typeface="+mn-ea"/>
                <a:ea typeface="+mn-ea"/>
              </a:defRPr>
            </a:lvl1pPr>
          </a:lstStyle>
          <a:p>
            <a:r>
              <a:rPr lang="ko-KR" dirty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1">
              <a:buNone/>
              <a:defRPr lang="ko-KR" sz="2400">
                <a:latin typeface="+mn-ea"/>
                <a:ea typeface="+mn-ea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latin typeface="+mn-ea"/>
                <a:ea typeface="+mn-ea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AFE8FB1-0A7A-443E-AAF7-31D4FA1AA312}" type="datetimeFigureOut">
              <a:rPr lang="en-US" altLang="ko-KR" smtClean="0"/>
              <a:pPr/>
              <a:t>2/3/2015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텍스트 스타일을 편집합니다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2013-07-30</a:t>
            </a:r>
            <a:endParaRPr lang="en-US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ko-KR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ko-KR"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ko-KR"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01.BOOK\Spring%20&#52293;\springbook-master\springbook-master\springbook\src\springbook\learningtest\spring\i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01.BOOK\Spring%20&#52293;\springbook-master\springbook-master\springbook\src\springbook\learningtest\spring\ioc\genericApplicationContext.x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스푸링</a:t>
            </a:r>
            <a:r>
              <a:rPr lang="en-US" altLang="ko-KR" dirty="0" smtClean="0"/>
              <a:t>3.0 – 10</a:t>
            </a:r>
            <a:r>
              <a:rPr lang="ko-KR" altLang="en-US" dirty="0" smtClean="0"/>
              <a:t>장</a:t>
            </a:r>
            <a:endParaRPr lang="ko-KR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IoC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컨테이너와 </a:t>
            </a:r>
            <a:r>
              <a:rPr lang="en-US" altLang="ko-KR" dirty="0" smtClean="0">
                <a:latin typeface="+mn-ea"/>
              </a:rPr>
              <a:t>DI</a:t>
            </a:r>
            <a:endParaRPr 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메타정보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컨테이너의 가장 기초적 역할 오브젝트를 생성 이를 관리</a:t>
            </a:r>
            <a:endParaRPr lang="en-US" altLang="ko-KR" dirty="0" smtClean="0"/>
          </a:p>
          <a:p>
            <a:r>
              <a:rPr lang="ko-KR" altLang="en-US" dirty="0" smtClean="0"/>
              <a:t>스프링 컨테이너가 관리 요런걸 오브젝트 빈</a:t>
            </a:r>
            <a:endParaRPr lang="en-US" altLang="ko-KR" dirty="0" smtClean="0"/>
          </a:p>
          <a:p>
            <a:r>
              <a:rPr lang="en-US" altLang="ko-KR" dirty="0" smtClean="0"/>
              <a:t>XML NO!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 종류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74812" y="1981200"/>
            <a:ext cx="869500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 smtClean="0"/>
              <a:t>StaticApplicationContext</a:t>
            </a:r>
            <a:r>
              <a:rPr lang="en-US" altLang="ko-KR" sz="3600" b="1" dirty="0" smtClean="0"/>
              <a:t>  -</a:t>
            </a:r>
          </a:p>
          <a:p>
            <a:pPr lvl="1"/>
            <a:r>
              <a:rPr lang="ko-KR" altLang="en-US" sz="3600" b="1" dirty="0" smtClean="0"/>
              <a:t>실제 사용</a:t>
            </a:r>
            <a:r>
              <a:rPr lang="en-US" altLang="ko-KR" sz="3600" b="1" dirty="0" smtClean="0"/>
              <a:t>X</a:t>
            </a:r>
          </a:p>
          <a:p>
            <a:r>
              <a:rPr lang="en-US" altLang="ko-KR" sz="3600" b="1" dirty="0" err="1" smtClean="0"/>
              <a:t>GenericApplicationContext</a:t>
            </a:r>
            <a:r>
              <a:rPr lang="en-US" altLang="ko-KR" sz="3600" b="1" dirty="0" smtClean="0"/>
              <a:t> </a:t>
            </a:r>
          </a:p>
          <a:p>
            <a:pPr lvl="1"/>
            <a:r>
              <a:rPr lang="ko-KR" altLang="en-US" sz="3600" b="1" dirty="0" smtClean="0"/>
              <a:t>가장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일반적 애플 </a:t>
            </a:r>
            <a:r>
              <a:rPr lang="ko-KR" altLang="en-US" sz="3600" b="1" dirty="0" err="1" smtClean="0"/>
              <a:t>컨텍스트</a:t>
            </a:r>
            <a:r>
              <a:rPr lang="ko-KR" altLang="en-US" sz="3600" b="1" dirty="0" smtClean="0"/>
              <a:t> 구현 클래스 </a:t>
            </a:r>
            <a:endParaRPr lang="en-US" altLang="ko-KR" sz="3600" b="1" dirty="0" smtClean="0"/>
          </a:p>
          <a:p>
            <a:pPr lvl="1"/>
            <a:r>
              <a:rPr lang="en-US" altLang="ko-KR" sz="3600" b="1" dirty="0" smtClean="0"/>
              <a:t>XML </a:t>
            </a:r>
            <a:r>
              <a:rPr lang="ko-KR" altLang="en-US" sz="3600" b="1" dirty="0" smtClean="0"/>
              <a:t>파일 빈 설정 메타정보</a:t>
            </a:r>
            <a:endParaRPr lang="en-US" altLang="ko-KR" sz="3600" b="1" dirty="0" smtClean="0"/>
          </a:p>
          <a:p>
            <a:r>
              <a:rPr lang="en-US" altLang="ko-KR" sz="3600" b="1" dirty="0" err="1" smtClean="0"/>
              <a:t>GenericXmlApplicationContext</a:t>
            </a:r>
            <a:endParaRPr lang="en-US" altLang="ko-KR" sz="3600" b="1" dirty="0" smtClean="0"/>
          </a:p>
          <a:p>
            <a:endParaRPr lang="en-US" altLang="ko-KR" sz="3600" b="1" dirty="0" smtClean="0"/>
          </a:p>
          <a:p>
            <a:r>
              <a:rPr lang="en-US" altLang="ko-KR" sz="3600" b="1" dirty="0" err="1" smtClean="0"/>
              <a:t>WebApplicationContext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파일</a:t>
            </a:r>
            <a:endParaRPr lang="ko-KR" altLang="en-US"/>
          </a:p>
        </p:txBody>
      </p:sp>
      <p:sp>
        <p:nvSpPr>
          <p:cNvPr id="4" name="직사각형 3">
            <a:hlinkClick r:id="rId2" action="ppaction://hlinkfile"/>
          </p:cNvPr>
          <p:cNvSpPr/>
          <p:nvPr/>
        </p:nvSpPr>
        <p:spPr>
          <a:xfrm>
            <a:off x="1674812" y="1981200"/>
            <a:ext cx="1371600" cy="685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소스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2743200"/>
            <a:ext cx="1005681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Web.xml</a:t>
            </a:r>
          </a:p>
          <a:p>
            <a:pPr>
              <a:buNone/>
            </a:pPr>
            <a:r>
              <a:rPr lang="en-US" altLang="ko-KR" dirty="0" smtClean="0"/>
              <a:t>&lt;listener&gt;</a:t>
            </a:r>
          </a:p>
          <a:p>
            <a:pPr>
              <a:buNone/>
            </a:pPr>
            <a:r>
              <a:rPr lang="en-US" altLang="ko-KR" dirty="0" smtClean="0"/>
              <a:t>  &lt;listener-class&gt;     </a:t>
            </a:r>
            <a:r>
              <a:rPr lang="en-US" altLang="ko-KR" b="1" dirty="0" err="1" smtClean="0"/>
              <a:t>org.springframework.web.context.ContextLoaderListener</a:t>
            </a:r>
            <a:r>
              <a:rPr lang="en-US" altLang="ko-KR" dirty="0" smtClean="0"/>
              <a:t>  &lt;/listener-class&gt;</a:t>
            </a:r>
          </a:p>
          <a:p>
            <a:pPr>
              <a:buNone/>
            </a:pPr>
            <a:r>
              <a:rPr lang="en-US" altLang="ko-KR" dirty="0" smtClean="0"/>
              <a:t>&lt;/listener&gt;</a:t>
            </a:r>
          </a:p>
          <a:p>
            <a:pPr>
              <a:buNone/>
            </a:pPr>
            <a:r>
              <a:rPr lang="en-US" altLang="ko-KR" dirty="0" smtClean="0"/>
              <a:t>&lt;listener&gt;</a:t>
            </a:r>
          </a:p>
          <a:p>
            <a:pPr>
              <a:buNone/>
            </a:pPr>
            <a:r>
              <a:rPr lang="en-US" altLang="ko-KR" dirty="0" smtClean="0"/>
              <a:t>        &lt;listener-class&gt;</a:t>
            </a:r>
          </a:p>
          <a:p>
            <a:pPr>
              <a:buNone/>
            </a:pPr>
            <a:r>
              <a:rPr lang="en-US" altLang="ko-KR" dirty="0" smtClean="0"/>
              <a:t>org.springframework.web.util.Log4jConfigListener &lt;/listener-class&gt;</a:t>
            </a:r>
          </a:p>
          <a:p>
            <a:pPr>
              <a:buNone/>
            </a:pPr>
            <a:r>
              <a:rPr lang="en-US" altLang="ko-KR" dirty="0" smtClean="0"/>
              <a:t>&lt;/listener&gt;</a:t>
            </a:r>
          </a:p>
          <a:p>
            <a:pPr>
              <a:buNone/>
            </a:pPr>
            <a:r>
              <a:rPr lang="en-US" altLang="ko-KR" dirty="0" smtClean="0"/>
              <a:t>…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08612" y="1828800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&lt;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-name&gt;spring&lt;/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-class&gt;</a:t>
            </a:r>
            <a:r>
              <a:rPr lang="en-US" altLang="ko-KR" dirty="0" err="1" smtClean="0"/>
              <a:t>org.springframework.web.servlet.DispatcherServlet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-class&gt;</a:t>
            </a:r>
          </a:p>
          <a:p>
            <a:r>
              <a:rPr lang="en-US" altLang="ko-KR" dirty="0" smtClean="0"/>
              <a:t>        &lt;init-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en-US" altLang="ko-KR" b="1" dirty="0" err="1" smtClean="0"/>
              <a:t>contextConfigLocation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                /WEB-INF/conf/*-</a:t>
            </a:r>
            <a:r>
              <a:rPr lang="en-US" altLang="ko-KR" dirty="0" err="1" smtClean="0"/>
              <a:t>context.xml</a:t>
            </a:r>
            <a:endParaRPr lang="en-US" altLang="ko-KR" dirty="0" smtClean="0"/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        &lt;/init-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&lt;load-on-startup&gt;1&lt;/load-on-startup&gt;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-mapping&gt;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-name&gt;spring&lt;/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-pattern&gt;*.do&lt;/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-mapping&gt;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&lt;bean&gt; 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" name="모서리가 둥근 직사각형 3">
            <a:hlinkClick r:id="rId2" action="ppaction://hlinkpres?slideindex=1&amp;slidetitle="/>
          </p:cNvPr>
          <p:cNvSpPr/>
          <p:nvPr/>
        </p:nvSpPr>
        <p:spPr>
          <a:xfrm>
            <a:off x="1674812" y="1905000"/>
            <a:ext cx="1752600" cy="9144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들오가기전</a:t>
            </a:r>
            <a:r>
              <a:rPr lang="ko-KR" altLang="en-US" dirty="0" smtClean="0">
                <a:latin typeface="+mn-ea"/>
                <a:ea typeface="+mn-ea"/>
              </a:rPr>
              <a:t> 핵심</a:t>
            </a:r>
            <a:endParaRPr lang="ko-KR" dirty="0">
              <a:latin typeface="+mn-ea"/>
              <a:ea typeface="+mn-ea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+mn-ea"/>
              </a:rPr>
              <a:t>스프링 </a:t>
            </a:r>
            <a:r>
              <a:rPr lang="en-US" altLang="ko-KR" sz="4000" dirty="0" smtClean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대 핵심</a:t>
            </a:r>
            <a:endParaRPr lang="en-US" altLang="ko-KR" sz="4000" dirty="0" smtClean="0">
              <a:latin typeface="+mn-ea"/>
            </a:endParaRPr>
          </a:p>
          <a:p>
            <a:pPr lvl="1"/>
            <a:r>
              <a:rPr lang="en-US" altLang="ko-KR" sz="3600" dirty="0" err="1" smtClean="0">
                <a:latin typeface="+mn-ea"/>
              </a:rPr>
              <a:t>IoC</a:t>
            </a:r>
            <a:r>
              <a:rPr lang="en-US" altLang="ko-KR" sz="3600" dirty="0" smtClean="0">
                <a:latin typeface="+mn-ea"/>
              </a:rPr>
              <a:t>/DI</a:t>
            </a:r>
          </a:p>
          <a:p>
            <a:pPr lvl="1"/>
            <a:r>
              <a:rPr lang="ko-KR" altLang="en-US" sz="3600" dirty="0" smtClean="0"/>
              <a:t>서비스 추상화</a:t>
            </a:r>
            <a:endParaRPr lang="en-US" altLang="ko-KR" sz="3600" dirty="0" smtClean="0"/>
          </a:p>
          <a:p>
            <a:pPr lvl="1"/>
            <a:r>
              <a:rPr lang="en-US" altLang="ko-KR" sz="3600" dirty="0" smtClean="0">
                <a:latin typeface="+mn-ea"/>
              </a:rPr>
              <a:t>AOP</a:t>
            </a:r>
          </a:p>
          <a:p>
            <a:r>
              <a:rPr lang="en-US" altLang="ko-KR" sz="4000" dirty="0" err="1" smtClean="0">
                <a:latin typeface="+mn-ea"/>
              </a:rPr>
              <a:t>IoC</a:t>
            </a:r>
            <a:r>
              <a:rPr lang="ko-KR" altLang="en-US" sz="4000" dirty="0" smtClean="0">
                <a:latin typeface="+mn-ea"/>
              </a:rPr>
              <a:t>와 </a:t>
            </a:r>
            <a:r>
              <a:rPr lang="en-US" altLang="ko-KR" sz="4000" dirty="0" smtClean="0">
                <a:latin typeface="+mn-ea"/>
              </a:rPr>
              <a:t>DI</a:t>
            </a:r>
            <a:r>
              <a:rPr lang="ko-KR" altLang="en-US" sz="4000" dirty="0" smtClean="0"/>
              <a:t>를 위한 컨테이너로 동작</a:t>
            </a:r>
            <a:endParaRPr lang="en-US" altLang="ko-KR" sz="4000" dirty="0" smtClean="0">
              <a:latin typeface="+mn-ea"/>
            </a:endParaRPr>
          </a:p>
          <a:p>
            <a:r>
              <a:rPr lang="ko-KR" altLang="en-US" sz="4000" dirty="0" smtClean="0"/>
              <a:t>결국 자바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객체지향 기술</a:t>
            </a:r>
            <a:endParaRPr 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호출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412" y="1828800"/>
            <a:ext cx="799911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7389812" y="2819400"/>
            <a:ext cx="2743200" cy="1066800"/>
          </a:xfrm>
          <a:prstGeom prst="ellipse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4400" dirty="0" smtClean="0"/>
              <a:t>컨테이너가 코드 대신 오브젝트에 대한 권한을 갖고 있다</a:t>
            </a:r>
            <a:r>
              <a:rPr lang="en-US" altLang="ko-KR" sz="4400" dirty="0" smtClean="0"/>
              <a:t>.</a:t>
            </a:r>
          </a:p>
          <a:p>
            <a:r>
              <a:rPr lang="ko-KR" altLang="en-US" sz="4400" dirty="0" smtClean="0"/>
              <a:t>누군가 제어를 대신해 준다</a:t>
            </a:r>
            <a:r>
              <a:rPr lang="en-US" altLang="ko-KR" sz="4400" dirty="0" smtClean="0"/>
              <a:t>. </a:t>
            </a:r>
            <a:r>
              <a:rPr lang="ko-KR" altLang="en-US" sz="4400" dirty="0" smtClean="0"/>
              <a:t>그 놈 이 </a:t>
            </a:r>
            <a:r>
              <a:rPr lang="ko-KR" altLang="en-US" sz="4400" dirty="0" err="1" smtClean="0"/>
              <a:t>컨테어너</a:t>
            </a:r>
            <a:endParaRPr lang="en-US" altLang="ko-KR" sz="4400" dirty="0" smtClean="0"/>
          </a:p>
          <a:p>
            <a:r>
              <a:rPr lang="ko-KR" altLang="en-US" sz="4400" dirty="0" smtClean="0"/>
              <a:t>호출방식을 보고 이해</a:t>
            </a:r>
            <a:endParaRPr lang="ko-KR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호출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3812" y="2209800"/>
            <a:ext cx="60866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794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750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055812" y="3429000"/>
            <a:ext cx="12192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2412" y="4038600"/>
            <a:ext cx="21948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사용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호출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호출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94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750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>
            <a:off x="2055812" y="3429000"/>
            <a:ext cx="12192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75012" y="50292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구현클래스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3" idx="3"/>
            <a:endCxn id="7" idx="1"/>
          </p:cNvCxnSpPr>
          <p:nvPr/>
        </p:nvCxnSpPr>
        <p:spPr>
          <a:xfrm>
            <a:off x="2055812" y="3429000"/>
            <a:ext cx="1219200" cy="20955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6193" y="2851868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370012" y="4495800"/>
            <a:ext cx="149752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호출</a:t>
            </a:r>
            <a:endParaRPr lang="ko-KR" altLang="en-US" sz="2400" dirty="0"/>
          </a:p>
        </p:txBody>
      </p:sp>
      <p:cxnSp>
        <p:nvCxnSpPr>
          <p:cNvPr id="14" name="직선 화살표 연결선 13"/>
          <p:cNvCxnSpPr>
            <a:stCxn id="7" idx="0"/>
            <a:endCxn id="4" idx="2"/>
          </p:cNvCxnSpPr>
          <p:nvPr/>
        </p:nvCxnSpPr>
        <p:spPr>
          <a:xfrm flipV="1">
            <a:off x="4113212" y="3924300"/>
            <a:ext cx="0" cy="11049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3212" y="4343400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423862"/>
            <a:ext cx="47244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클래스호출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94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750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2055812" y="3429000"/>
            <a:ext cx="12192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75012" y="50292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구현클래스</a:t>
            </a:r>
            <a:endParaRPr lang="en-US" altLang="ko-KR" dirty="0" smtClean="0"/>
          </a:p>
        </p:txBody>
      </p:sp>
      <p:cxnSp>
        <p:nvCxnSpPr>
          <p:cNvPr id="17" name="직선 화살표 연결선 16"/>
          <p:cNvCxnSpPr>
            <a:stCxn id="24" idx="3"/>
            <a:endCxn id="16" idx="1"/>
          </p:cNvCxnSpPr>
          <p:nvPr/>
        </p:nvCxnSpPr>
        <p:spPr>
          <a:xfrm>
            <a:off x="2049186" y="5524500"/>
            <a:ext cx="1225826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6193" y="2851868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284412" y="5029200"/>
            <a:ext cx="8002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생성</a:t>
            </a:r>
            <a:endParaRPr lang="ko-KR" altLang="en-US" sz="2400" dirty="0"/>
          </a:p>
        </p:txBody>
      </p:sp>
      <p:cxnSp>
        <p:nvCxnSpPr>
          <p:cNvPr id="20" name="직선 화살표 연결선 19"/>
          <p:cNvCxnSpPr>
            <a:stCxn id="16" idx="0"/>
            <a:endCxn id="14" idx="2"/>
          </p:cNvCxnSpPr>
          <p:nvPr/>
        </p:nvCxnSpPr>
        <p:spPr>
          <a:xfrm flipV="1">
            <a:off x="4113212" y="3924300"/>
            <a:ext cx="0" cy="11049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3212" y="4343400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372786" y="50292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팩토리</a:t>
            </a:r>
            <a:endParaRPr lang="en-US" altLang="ko-KR" dirty="0" smtClean="0"/>
          </a:p>
        </p:txBody>
      </p:sp>
      <p:cxnSp>
        <p:nvCxnSpPr>
          <p:cNvPr id="27" name="직선 화살표 연결선 26"/>
          <p:cNvCxnSpPr>
            <a:stCxn id="13" idx="2"/>
            <a:endCxn id="24" idx="0"/>
          </p:cNvCxnSpPr>
          <p:nvPr/>
        </p:nvCxnSpPr>
        <p:spPr>
          <a:xfrm flipH="1">
            <a:off x="1210986" y="3924300"/>
            <a:ext cx="6626" cy="11049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93812" y="4244008"/>
            <a:ext cx="8002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호출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64754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9371012" y="29337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>
            <a:stCxn id="34" idx="3"/>
            <a:endCxn id="35" idx="1"/>
          </p:cNvCxnSpPr>
          <p:nvPr/>
        </p:nvCxnSpPr>
        <p:spPr>
          <a:xfrm>
            <a:off x="8151812" y="3429000"/>
            <a:ext cx="12192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371012" y="50292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구현클래스</a:t>
            </a:r>
            <a:endParaRPr lang="en-US" altLang="ko-KR" dirty="0" smtClean="0"/>
          </a:p>
        </p:txBody>
      </p:sp>
      <p:cxnSp>
        <p:nvCxnSpPr>
          <p:cNvPr id="38" name="직선 화살표 연결선 37"/>
          <p:cNvCxnSpPr>
            <a:stCxn id="43" idx="3"/>
            <a:endCxn id="37" idx="1"/>
          </p:cNvCxnSpPr>
          <p:nvPr/>
        </p:nvCxnSpPr>
        <p:spPr>
          <a:xfrm>
            <a:off x="8145186" y="5524500"/>
            <a:ext cx="1225826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42193" y="2851868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8380412" y="5029200"/>
            <a:ext cx="8002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생성</a:t>
            </a:r>
            <a:endParaRPr lang="ko-KR" altLang="en-US" sz="2400" dirty="0"/>
          </a:p>
        </p:txBody>
      </p:sp>
      <p:cxnSp>
        <p:nvCxnSpPr>
          <p:cNvPr id="41" name="직선 화살표 연결선 40"/>
          <p:cNvCxnSpPr>
            <a:stCxn id="37" idx="0"/>
            <a:endCxn id="35" idx="2"/>
          </p:cNvCxnSpPr>
          <p:nvPr/>
        </p:nvCxnSpPr>
        <p:spPr>
          <a:xfrm flipV="1">
            <a:off x="10209212" y="3924300"/>
            <a:ext cx="0" cy="11049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209212" y="4343400"/>
            <a:ext cx="8002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6468786" y="5029200"/>
            <a:ext cx="1676400" cy="990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조립기</a:t>
            </a:r>
            <a:endParaRPr lang="en-US" altLang="ko-KR" dirty="0" smtClean="0"/>
          </a:p>
        </p:txBody>
      </p:sp>
      <p:cxnSp>
        <p:nvCxnSpPr>
          <p:cNvPr id="44" name="직선 화살표 연결선 43"/>
          <p:cNvCxnSpPr>
            <a:stCxn id="43" idx="0"/>
            <a:endCxn id="34" idx="2"/>
          </p:cNvCxnSpPr>
          <p:nvPr/>
        </p:nvCxnSpPr>
        <p:spPr>
          <a:xfrm flipV="1">
            <a:off x="7306986" y="3924300"/>
            <a:ext cx="6626" cy="11049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389812" y="4244008"/>
            <a:ext cx="172354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의존성삽입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클래스호출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6363" y="1981200"/>
            <a:ext cx="6896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POJO</a:t>
            </a:r>
            <a:br>
              <a:rPr lang="en-US" altLang="ko-KR" dirty="0" smtClean="0"/>
            </a:br>
            <a:r>
              <a:rPr lang="ko-KR" altLang="en-US" dirty="0" smtClean="0"/>
              <a:t> 특정 기술과 </a:t>
            </a:r>
            <a:r>
              <a:rPr lang="ko-KR" altLang="en-US" dirty="0" err="1" smtClean="0"/>
              <a:t>스펙에서</a:t>
            </a:r>
            <a:r>
              <a:rPr lang="ko-KR" altLang="en-US" dirty="0" smtClean="0"/>
              <a:t> 독립적일뿐더러 의존관계에 있는 다른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와 느슨한 결합을 갖도록 만듬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22412" y="1676400"/>
            <a:ext cx="4391827" cy="4991100"/>
            <a:chOff x="6246812" y="1866900"/>
            <a:chExt cx="3934627" cy="4991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6812" y="1866900"/>
              <a:ext cx="2209800" cy="966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r="45251"/>
            <a:stretch>
              <a:fillRect/>
            </a:stretch>
          </p:blipFill>
          <p:spPr bwMode="auto">
            <a:xfrm>
              <a:off x="6246812" y="2747962"/>
              <a:ext cx="3934627" cy="411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7812" y="1676400"/>
            <a:ext cx="287655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6627812" y="4495800"/>
            <a:ext cx="3871913" cy="2133600"/>
            <a:chOff x="608012" y="3657600"/>
            <a:chExt cx="3871913" cy="2133600"/>
          </a:xfrm>
        </p:grpSpPr>
        <p:sp>
          <p:nvSpPr>
            <p:cNvPr id="8" name="직사각형 7"/>
            <p:cNvSpPr/>
            <p:nvPr/>
          </p:nvSpPr>
          <p:spPr>
            <a:xfrm>
              <a:off x="608012" y="3657600"/>
              <a:ext cx="2895601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+mn-ea"/>
                </a:rPr>
                <a:t>출력</a:t>
              </a:r>
              <a:r>
                <a:rPr lang="en-US" altLang="ko-KR" sz="2000" dirty="0" smtClean="0">
                  <a:latin typeface="+mn-ea"/>
                </a:rPr>
                <a:t>(</a:t>
              </a:r>
              <a:r>
                <a:rPr lang="ko-KR" altLang="en-US" sz="2000" dirty="0" smtClean="0">
                  <a:latin typeface="+mn-ea"/>
                </a:rPr>
                <a:t>구현화</a:t>
              </a:r>
              <a:r>
                <a:rPr lang="en-US" altLang="ko-KR" sz="2000" dirty="0" smtClean="0">
                  <a:latin typeface="+mn-ea"/>
                </a:rPr>
                <a:t>)</a:t>
              </a:r>
              <a:r>
                <a:rPr lang="ko-KR" altLang="en-US" sz="2000" dirty="0" smtClean="0">
                  <a:latin typeface="+mn-ea"/>
                </a:rPr>
                <a:t> 클래스</a:t>
              </a:r>
              <a:endParaRPr lang="en-US" altLang="ko-KR" sz="2000" dirty="0" smtClean="0"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 smtClean="0">
                  <a:latin typeface="+mn-ea"/>
                </a:rPr>
                <a:t>버퍼</a:t>
              </a:r>
              <a:endParaRPr lang="en-US" altLang="ko-KR" sz="2000" dirty="0" smtClean="0"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 smtClean="0">
                  <a:latin typeface="+mn-ea"/>
                </a:rPr>
                <a:t>콘솔</a:t>
              </a:r>
              <a:endParaRPr lang="ko-KR" altLang="en-US" sz="2000" dirty="0">
                <a:latin typeface="+mn-ea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012" y="4572000"/>
              <a:ext cx="3871913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7812" y="2704872"/>
            <a:ext cx="4286249" cy="144825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lkboard_16x9">
    <a:dk1>
      <a:sysClr val="windowText" lastClr="000000"/>
    </a:dk1>
    <a:lt1>
      <a:sysClr val="window" lastClr="FFFFFF"/>
    </a:lt1>
    <a:dk2>
      <a:srgbClr val="333333"/>
    </a:dk2>
    <a:lt2>
      <a:srgbClr val="B2B2B2"/>
    </a:lt2>
    <a:accent1>
      <a:srgbClr val="57BCE5"/>
    </a:accent1>
    <a:accent2>
      <a:srgbClr val="F4D968"/>
    </a:accent2>
    <a:accent3>
      <a:srgbClr val="AEBD57"/>
    </a:accent3>
    <a:accent4>
      <a:srgbClr val="DF9041"/>
    </a:accent4>
    <a:accent5>
      <a:srgbClr val="E35F5F"/>
    </a:accent5>
    <a:accent6>
      <a:srgbClr val="828BCE"/>
    </a:accent6>
    <a:hlink>
      <a:srgbClr val="57BCE5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이 값은 저장 또는 수정 횟수를 나타냅니다. 수정할 때마다 응용 프로그램에서 이 값을 업데이트합니다.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문서_라이브러리_양식</Display>
  <Edit>문서_라이브러리_양식</Edit>
  <New>문서_라이브러리_양식</New>
</FormTemplates>
</file>

<file path=customXml/itemProps1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265</Words>
  <Application>Microsoft Office PowerPoint</Application>
  <PresentationFormat>사용자 지정</PresentationFormat>
  <Paragraphs>91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칠판 16x9</vt:lpstr>
      <vt:lpstr>스푸링3.0 – 10장</vt:lpstr>
      <vt:lpstr>들오가기전 핵심</vt:lpstr>
      <vt:lpstr>클래스 호출</vt:lpstr>
      <vt:lpstr>IoC(Inversion of Control) 컨테이너</vt:lpstr>
      <vt:lpstr>클래스 호출</vt:lpstr>
      <vt:lpstr>클래스 호출</vt:lpstr>
      <vt:lpstr>클래스호출</vt:lpstr>
      <vt:lpstr>클래스호출</vt:lpstr>
      <vt:lpstr>POJO  특정 기술과 스펙에서 독립적일뿐더러 의존관계에 있는 다른 POJO와 느슨한 결합을 갖도록 만듬</vt:lpstr>
      <vt:lpstr>설정 메타정보</vt:lpstr>
      <vt:lpstr>IoC 컨테이너 종류</vt:lpstr>
      <vt:lpstr>예제 파일</vt:lpstr>
      <vt:lpstr>웹 어플 IoC 컨테이너 구성</vt:lpstr>
      <vt:lpstr>Web.xml</vt:lpstr>
      <vt:lpstr>&lt;bean&gt;  등록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Summer</dc:creator>
  <cp:lastModifiedBy>godel</cp:lastModifiedBy>
  <cp:revision>50</cp:revision>
  <dcterms:created xsi:type="dcterms:W3CDTF">2013-04-05T19:59:21Z</dcterms:created>
  <dcterms:modified xsi:type="dcterms:W3CDTF">2015-02-03T09:16:11Z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