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0"/>
  </p:notesMasterIdLst>
  <p:sldIdLst>
    <p:sldId id="256" r:id="rId2"/>
    <p:sldId id="284" r:id="rId3"/>
    <p:sldId id="257" r:id="rId4"/>
    <p:sldId id="259" r:id="rId5"/>
    <p:sldId id="260" r:id="rId6"/>
    <p:sldId id="261" r:id="rId7"/>
    <p:sldId id="263" r:id="rId8"/>
    <p:sldId id="262" r:id="rId9"/>
    <p:sldId id="307" r:id="rId10"/>
    <p:sldId id="303" r:id="rId11"/>
    <p:sldId id="304" r:id="rId12"/>
    <p:sldId id="305" r:id="rId13"/>
    <p:sldId id="306" r:id="rId14"/>
    <p:sldId id="302" r:id="rId15"/>
    <p:sldId id="267" r:id="rId16"/>
    <p:sldId id="264" r:id="rId17"/>
    <p:sldId id="265" r:id="rId18"/>
    <p:sldId id="266" r:id="rId19"/>
    <p:sldId id="279" r:id="rId20"/>
    <p:sldId id="280" r:id="rId21"/>
    <p:sldId id="281" r:id="rId22"/>
    <p:sldId id="282" r:id="rId23"/>
    <p:sldId id="283" r:id="rId24"/>
    <p:sldId id="287" r:id="rId25"/>
    <p:sldId id="297" r:id="rId26"/>
    <p:sldId id="288" r:id="rId27"/>
    <p:sldId id="289" r:id="rId28"/>
    <p:sldId id="308" r:id="rId29"/>
    <p:sldId id="309" r:id="rId30"/>
    <p:sldId id="310" r:id="rId31"/>
    <p:sldId id="273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76" r:id="rId41"/>
    <p:sldId id="290" r:id="rId42"/>
    <p:sldId id="291" r:id="rId43"/>
    <p:sldId id="301" r:id="rId44"/>
    <p:sldId id="298" r:id="rId45"/>
    <p:sldId id="299" r:id="rId46"/>
    <p:sldId id="300" r:id="rId47"/>
    <p:sldId id="321" r:id="rId48"/>
    <p:sldId id="322" r:id="rId49"/>
    <p:sldId id="292" r:id="rId50"/>
    <p:sldId id="319" r:id="rId51"/>
    <p:sldId id="274" r:id="rId52"/>
    <p:sldId id="323" r:id="rId53"/>
    <p:sldId id="293" r:id="rId54"/>
    <p:sldId id="294" r:id="rId55"/>
    <p:sldId id="295" r:id="rId56"/>
    <p:sldId id="324" r:id="rId57"/>
    <p:sldId id="320" r:id="rId58"/>
    <p:sldId id="258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6170" autoAdjust="0"/>
  </p:normalViewPr>
  <p:slideViewPr>
    <p:cSldViewPr>
      <p:cViewPr varScale="1">
        <p:scale>
          <a:sx n="91" d="100"/>
          <a:sy n="91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theme" Target="theme/theme1.xml"/><Relationship Id="rId60" Type="http://schemas.openxmlformats.org/officeDocument/2006/relationships/notesMaster" Target="notesMasters/notesMaster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presProps" Target="presProp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tableStyles" Target="tableStyles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interSettings" Target="printerSettings/printerSettings1.bin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BAC65-8D94-472B-B870-C61D03F40F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1C1583-DB90-409A-8335-923760F8EA1F}">
      <dgm:prSet/>
      <dgm:spPr/>
      <dgm:t>
        <a:bodyPr/>
        <a:lstStyle/>
        <a:p>
          <a:pPr rtl="0" latinLnBrk="1"/>
          <a:r>
            <a:rPr lang="ko-KR" dirty="0" smtClean="0"/>
            <a:t>빌드 타임</a:t>
          </a:r>
          <a:endParaRPr lang="en-US" dirty="0"/>
        </a:p>
      </dgm:t>
    </dgm:pt>
    <dgm:pt modelId="{73FD7357-6B57-4C61-AB0E-195A3A9620EC}" type="parTrans" cxnId="{544B782E-2E1C-4FA2-90FB-CECEB332AEA8}">
      <dgm:prSet/>
      <dgm:spPr/>
      <dgm:t>
        <a:bodyPr/>
        <a:lstStyle/>
        <a:p>
          <a:pPr latinLnBrk="1"/>
          <a:endParaRPr lang="ko-KR" altLang="en-US"/>
        </a:p>
      </dgm:t>
    </dgm:pt>
    <dgm:pt modelId="{38649F7D-4AA5-4412-A2D0-F93E3D83068E}" type="sibTrans" cxnId="{544B782E-2E1C-4FA2-90FB-CECEB332AEA8}">
      <dgm:prSet/>
      <dgm:spPr/>
      <dgm:t>
        <a:bodyPr/>
        <a:lstStyle/>
        <a:p>
          <a:pPr latinLnBrk="1"/>
          <a:endParaRPr lang="ko-KR" altLang="en-US"/>
        </a:p>
      </dgm:t>
    </dgm:pt>
    <dgm:pt modelId="{95B81457-3690-4DB6-91DF-4DD6998F0314}">
      <dgm:prSet/>
      <dgm:spPr/>
      <dgm:t>
        <a:bodyPr/>
        <a:lstStyle/>
        <a:p>
          <a:pPr rtl="0" latinLnBrk="1"/>
          <a:r>
            <a:rPr lang="ko-KR" dirty="0" smtClean="0"/>
            <a:t>위빙 비용이 빌드 타임에 발생</a:t>
          </a:r>
          <a:endParaRPr lang="en-US" dirty="0"/>
        </a:p>
      </dgm:t>
    </dgm:pt>
    <dgm:pt modelId="{13867F6E-F4B0-41FB-A63F-AA900D0124BE}" type="parTrans" cxnId="{A95F7C20-0DEE-470D-A543-37C7A61B56C9}">
      <dgm:prSet/>
      <dgm:spPr/>
      <dgm:t>
        <a:bodyPr/>
        <a:lstStyle/>
        <a:p>
          <a:pPr latinLnBrk="1"/>
          <a:endParaRPr lang="ko-KR" altLang="en-US"/>
        </a:p>
      </dgm:t>
    </dgm:pt>
    <dgm:pt modelId="{BE33146E-F23D-499A-99CF-E2BF87C533F4}" type="sibTrans" cxnId="{A95F7C20-0DEE-470D-A543-37C7A61B56C9}">
      <dgm:prSet/>
      <dgm:spPr/>
      <dgm:t>
        <a:bodyPr/>
        <a:lstStyle/>
        <a:p>
          <a:pPr latinLnBrk="1"/>
          <a:endParaRPr lang="ko-KR" altLang="en-US"/>
        </a:p>
      </dgm:t>
    </dgm:pt>
    <dgm:pt modelId="{3A736724-D994-4CCC-9EDC-051039C003FD}">
      <dgm:prSet/>
      <dgm:spPr/>
      <dgm:t>
        <a:bodyPr/>
        <a:lstStyle/>
        <a:p>
          <a:pPr rtl="0" latinLnBrk="1"/>
          <a:r>
            <a:rPr lang="ko-KR" dirty="0" smtClean="0"/>
            <a:t>클래스 로딩 빠름</a:t>
          </a:r>
          <a:endParaRPr lang="en-US" dirty="0"/>
        </a:p>
      </dgm:t>
    </dgm:pt>
    <dgm:pt modelId="{CF0DAA8E-1F7B-4749-8F46-8E6C95533C7F}" type="parTrans" cxnId="{740CCA62-43FC-4960-B7A7-D7851EC79FD7}">
      <dgm:prSet/>
      <dgm:spPr/>
      <dgm:t>
        <a:bodyPr/>
        <a:lstStyle/>
        <a:p>
          <a:pPr latinLnBrk="1"/>
          <a:endParaRPr lang="ko-KR" altLang="en-US"/>
        </a:p>
      </dgm:t>
    </dgm:pt>
    <dgm:pt modelId="{FCC60087-6EAB-4764-A642-9CD44FADFE0C}" type="sibTrans" cxnId="{740CCA62-43FC-4960-B7A7-D7851EC79FD7}">
      <dgm:prSet/>
      <dgm:spPr/>
      <dgm:t>
        <a:bodyPr/>
        <a:lstStyle/>
        <a:p>
          <a:pPr latinLnBrk="1"/>
          <a:endParaRPr lang="ko-KR" altLang="en-US"/>
        </a:p>
      </dgm:t>
    </dgm:pt>
    <dgm:pt modelId="{37625285-8B57-420B-8A79-AA3F9B5D4021}">
      <dgm:prSet/>
      <dgm:spPr/>
      <dgm:t>
        <a:bodyPr/>
        <a:lstStyle/>
        <a:p>
          <a:pPr rtl="0" latinLnBrk="1"/>
          <a:r>
            <a:rPr lang="ko-KR" dirty="0" smtClean="0"/>
            <a:t>빌드 시스템 수정이 필요함</a:t>
          </a:r>
          <a:endParaRPr lang="en-US" dirty="0"/>
        </a:p>
      </dgm:t>
    </dgm:pt>
    <dgm:pt modelId="{90E7CE70-00CB-4693-8D19-401D8106C357}" type="parTrans" cxnId="{10BA61D0-6889-4B34-9847-E4422821CE20}">
      <dgm:prSet/>
      <dgm:spPr/>
      <dgm:t>
        <a:bodyPr/>
        <a:lstStyle/>
        <a:p>
          <a:pPr latinLnBrk="1"/>
          <a:endParaRPr lang="ko-KR" altLang="en-US"/>
        </a:p>
      </dgm:t>
    </dgm:pt>
    <dgm:pt modelId="{7CD7E52F-C491-4754-98BA-7FFCB9CCF153}" type="sibTrans" cxnId="{10BA61D0-6889-4B34-9847-E4422821CE20}">
      <dgm:prSet/>
      <dgm:spPr/>
      <dgm:t>
        <a:bodyPr/>
        <a:lstStyle/>
        <a:p>
          <a:pPr latinLnBrk="1"/>
          <a:endParaRPr lang="ko-KR" altLang="en-US"/>
        </a:p>
      </dgm:t>
    </dgm:pt>
    <dgm:pt modelId="{D7DE581C-66D9-4B51-AE81-3E08CD88444C}">
      <dgm:prSet/>
      <dgm:spPr/>
      <dgm:t>
        <a:bodyPr/>
        <a:lstStyle/>
        <a:p>
          <a:pPr rtl="0" latinLnBrk="1"/>
          <a:r>
            <a:rPr lang="ko-KR" dirty="0" smtClean="0"/>
            <a:t>배포 옵션 변경 필요 없음</a:t>
          </a:r>
          <a:endParaRPr lang="en-US" dirty="0"/>
        </a:p>
      </dgm:t>
    </dgm:pt>
    <dgm:pt modelId="{C78AD9E6-2B0F-4405-B917-31EC4EB80E1E}" type="parTrans" cxnId="{65A1F1AC-0954-4142-AB06-40C441633170}">
      <dgm:prSet/>
      <dgm:spPr/>
      <dgm:t>
        <a:bodyPr/>
        <a:lstStyle/>
        <a:p>
          <a:pPr latinLnBrk="1"/>
          <a:endParaRPr lang="ko-KR" altLang="en-US"/>
        </a:p>
      </dgm:t>
    </dgm:pt>
    <dgm:pt modelId="{B83E782D-AA9D-4E14-AB7E-594320F8CDFA}" type="sibTrans" cxnId="{65A1F1AC-0954-4142-AB06-40C441633170}">
      <dgm:prSet/>
      <dgm:spPr/>
      <dgm:t>
        <a:bodyPr/>
        <a:lstStyle/>
        <a:p>
          <a:pPr latinLnBrk="1"/>
          <a:endParaRPr lang="ko-KR" altLang="en-US"/>
        </a:p>
      </dgm:t>
    </dgm:pt>
    <dgm:pt modelId="{1DC1D805-B97E-4798-8E27-3FF1B1744CE2}">
      <dgm:prSet/>
      <dgm:spPr/>
      <dgm:t>
        <a:bodyPr/>
        <a:lstStyle/>
        <a:p>
          <a:pPr rtl="0" latinLnBrk="1"/>
          <a:r>
            <a:rPr lang="en-US" dirty="0" smtClean="0"/>
            <a:t>IDE </a:t>
          </a:r>
          <a:r>
            <a:rPr lang="ko-KR" dirty="0" smtClean="0"/>
            <a:t>지원 </a:t>
          </a:r>
          <a:r>
            <a:rPr lang="ko-KR" dirty="0" smtClean="0"/>
            <a:t>좋음</a:t>
          </a:r>
          <a:endParaRPr lang="en-US" dirty="0"/>
        </a:p>
      </dgm:t>
    </dgm:pt>
    <dgm:pt modelId="{F1510704-7B76-49FF-87A9-78CCD439276D}" type="parTrans" cxnId="{7065C00B-6D05-4A85-8513-93D5FA778AD5}">
      <dgm:prSet/>
      <dgm:spPr/>
      <dgm:t>
        <a:bodyPr/>
        <a:lstStyle/>
        <a:p>
          <a:pPr latinLnBrk="1"/>
          <a:endParaRPr lang="ko-KR" altLang="en-US"/>
        </a:p>
      </dgm:t>
    </dgm:pt>
    <dgm:pt modelId="{A49EB5A0-2F11-4EB4-9306-67DABE06F3FD}" type="sibTrans" cxnId="{7065C00B-6D05-4A85-8513-93D5FA778AD5}">
      <dgm:prSet/>
      <dgm:spPr/>
      <dgm:t>
        <a:bodyPr/>
        <a:lstStyle/>
        <a:p>
          <a:pPr latinLnBrk="1"/>
          <a:endParaRPr lang="ko-KR" altLang="en-US"/>
        </a:p>
      </dgm:t>
    </dgm:pt>
    <dgm:pt modelId="{9B59B2C3-B1E7-464E-9D4D-4DD19DD71E18}">
      <dgm:prSet/>
      <dgm:spPr/>
      <dgm:t>
        <a:bodyPr/>
        <a:lstStyle/>
        <a:p>
          <a:pPr rtl="0" latinLnBrk="1"/>
          <a:r>
            <a:rPr lang="ko-KR" dirty="0" smtClean="0"/>
            <a:t>로드 타임</a:t>
          </a:r>
          <a:endParaRPr lang="en-US" dirty="0"/>
        </a:p>
      </dgm:t>
    </dgm:pt>
    <dgm:pt modelId="{010A3C6F-7FBC-4126-A719-6F5687299187}" type="parTrans" cxnId="{428FE08D-9491-4A4D-8584-F9F5BFE32102}">
      <dgm:prSet/>
      <dgm:spPr/>
      <dgm:t>
        <a:bodyPr/>
        <a:lstStyle/>
        <a:p>
          <a:pPr latinLnBrk="1"/>
          <a:endParaRPr lang="ko-KR" altLang="en-US"/>
        </a:p>
      </dgm:t>
    </dgm:pt>
    <dgm:pt modelId="{B9E0F78E-BC06-4CAC-B709-6C1A517D8582}" type="sibTrans" cxnId="{428FE08D-9491-4A4D-8584-F9F5BFE32102}">
      <dgm:prSet/>
      <dgm:spPr/>
      <dgm:t>
        <a:bodyPr/>
        <a:lstStyle/>
        <a:p>
          <a:pPr latinLnBrk="1"/>
          <a:endParaRPr lang="ko-KR" altLang="en-US"/>
        </a:p>
      </dgm:t>
    </dgm:pt>
    <dgm:pt modelId="{BDA10ADB-A2AA-410E-8468-0AED1857B364}">
      <dgm:prSet/>
      <dgm:spPr/>
      <dgm:t>
        <a:bodyPr/>
        <a:lstStyle/>
        <a:p>
          <a:pPr rtl="0" latinLnBrk="1"/>
          <a:r>
            <a:rPr lang="ko-KR" dirty="0" smtClean="0"/>
            <a:t>로드 타임 속도 저하됨</a:t>
          </a:r>
          <a:endParaRPr lang="en-US" dirty="0"/>
        </a:p>
      </dgm:t>
    </dgm:pt>
    <dgm:pt modelId="{E06938BC-76FA-4388-B7F1-87271ABD2690}" type="parTrans" cxnId="{2B5F42F3-A8C8-40C5-A599-1D0C0EAA3153}">
      <dgm:prSet/>
      <dgm:spPr/>
      <dgm:t>
        <a:bodyPr/>
        <a:lstStyle/>
        <a:p>
          <a:pPr latinLnBrk="1"/>
          <a:endParaRPr lang="ko-KR" altLang="en-US"/>
        </a:p>
      </dgm:t>
    </dgm:pt>
    <dgm:pt modelId="{2EF2AB51-FDA0-4CCC-9B37-3615C3699096}" type="sibTrans" cxnId="{2B5F42F3-A8C8-40C5-A599-1D0C0EAA3153}">
      <dgm:prSet/>
      <dgm:spPr/>
      <dgm:t>
        <a:bodyPr/>
        <a:lstStyle/>
        <a:p>
          <a:pPr latinLnBrk="1"/>
          <a:endParaRPr lang="ko-KR" altLang="en-US"/>
        </a:p>
      </dgm:t>
    </dgm:pt>
    <dgm:pt modelId="{0095C051-C088-4140-A8B7-AA73A3A04727}">
      <dgm:prSet/>
      <dgm:spPr/>
      <dgm:t>
        <a:bodyPr/>
        <a:lstStyle/>
        <a:p>
          <a:pPr rtl="0" latinLnBrk="1"/>
          <a:r>
            <a:rPr lang="ko-KR" dirty="0" smtClean="0"/>
            <a:t>빌드 시스템 변경 필요 없음</a:t>
          </a:r>
          <a:endParaRPr lang="en-US" dirty="0"/>
        </a:p>
      </dgm:t>
    </dgm:pt>
    <dgm:pt modelId="{958EF500-021F-4012-85E8-78DC521BCB96}" type="parTrans" cxnId="{C74419AE-8135-4A8C-A655-7F394DE7A980}">
      <dgm:prSet/>
      <dgm:spPr/>
      <dgm:t>
        <a:bodyPr/>
        <a:lstStyle/>
        <a:p>
          <a:pPr latinLnBrk="1"/>
          <a:endParaRPr lang="ko-KR" altLang="en-US"/>
        </a:p>
      </dgm:t>
    </dgm:pt>
    <dgm:pt modelId="{F7E68676-E7FB-47DD-A474-B2E39AFE25E6}" type="sibTrans" cxnId="{C74419AE-8135-4A8C-A655-7F394DE7A980}">
      <dgm:prSet/>
      <dgm:spPr/>
      <dgm:t>
        <a:bodyPr/>
        <a:lstStyle/>
        <a:p>
          <a:pPr latinLnBrk="1"/>
          <a:endParaRPr lang="ko-KR" altLang="en-US"/>
        </a:p>
      </dgm:t>
    </dgm:pt>
    <dgm:pt modelId="{57746E90-A552-47EF-A600-5C4CD4310859}">
      <dgm:prSet/>
      <dgm:spPr/>
      <dgm:t>
        <a:bodyPr/>
        <a:lstStyle/>
        <a:p>
          <a:pPr rtl="0" latinLnBrk="1"/>
          <a:r>
            <a:rPr lang="ko-KR" dirty="0" smtClean="0"/>
            <a:t>배포 옵션 변경 필요함</a:t>
          </a:r>
          <a:endParaRPr lang="en-US" dirty="0"/>
        </a:p>
      </dgm:t>
    </dgm:pt>
    <dgm:pt modelId="{3D22CCFF-4B2A-4AC8-B96A-553A1ABBC964}" type="parTrans" cxnId="{7C79C400-5837-4F2C-A259-CCB332E8B246}">
      <dgm:prSet/>
      <dgm:spPr/>
      <dgm:t>
        <a:bodyPr/>
        <a:lstStyle/>
        <a:p>
          <a:pPr latinLnBrk="1"/>
          <a:endParaRPr lang="ko-KR" altLang="en-US"/>
        </a:p>
      </dgm:t>
    </dgm:pt>
    <dgm:pt modelId="{6E46E845-C074-4455-B056-6C76972856CB}" type="sibTrans" cxnId="{7C79C400-5837-4F2C-A259-CCB332E8B246}">
      <dgm:prSet/>
      <dgm:spPr/>
      <dgm:t>
        <a:bodyPr/>
        <a:lstStyle/>
        <a:p>
          <a:pPr latinLnBrk="1"/>
          <a:endParaRPr lang="ko-KR" altLang="en-US"/>
        </a:p>
      </dgm:t>
    </dgm:pt>
    <dgm:pt modelId="{C2816719-8CCA-49D1-A8B1-6EC445241210}">
      <dgm:prSet/>
      <dgm:spPr/>
      <dgm:t>
        <a:bodyPr/>
        <a:lstStyle/>
        <a:p>
          <a:pPr rtl="0" latinLnBrk="1"/>
          <a:r>
            <a:rPr lang="en-US" dirty="0" smtClean="0"/>
            <a:t>IDE </a:t>
          </a:r>
          <a:r>
            <a:rPr lang="ko-KR" dirty="0" smtClean="0"/>
            <a:t>지원 없음</a:t>
          </a:r>
          <a:endParaRPr lang="ko-KR" dirty="0"/>
        </a:p>
      </dgm:t>
    </dgm:pt>
    <dgm:pt modelId="{09C6DEEF-ACD2-4ED4-AB39-AB194F903A1C}" type="parTrans" cxnId="{4929C3F6-4E19-45EA-BF9A-BAE747524D2B}">
      <dgm:prSet/>
      <dgm:spPr/>
      <dgm:t>
        <a:bodyPr/>
        <a:lstStyle/>
        <a:p>
          <a:pPr latinLnBrk="1"/>
          <a:endParaRPr lang="ko-KR" altLang="en-US"/>
        </a:p>
      </dgm:t>
    </dgm:pt>
    <dgm:pt modelId="{23A7FF17-292A-4B4D-B7BE-41EEFA552C21}" type="sibTrans" cxnId="{4929C3F6-4E19-45EA-BF9A-BAE747524D2B}">
      <dgm:prSet/>
      <dgm:spPr/>
      <dgm:t>
        <a:bodyPr/>
        <a:lstStyle/>
        <a:p>
          <a:pPr latinLnBrk="1"/>
          <a:endParaRPr lang="ko-KR" altLang="en-US"/>
        </a:p>
      </dgm:t>
    </dgm:pt>
    <dgm:pt modelId="{92673801-4726-4228-8D10-B49AE295C013}" type="pres">
      <dgm:prSet presAssocID="{3E0BAC65-8D94-472B-B870-C61D03F40F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1EA633-01A1-4F81-9DE6-0DA57318C177}" type="pres">
      <dgm:prSet presAssocID="{D71C1583-DB90-409A-8335-923760F8EA1F}" presName="composite" presStyleCnt="0"/>
      <dgm:spPr/>
    </dgm:pt>
    <dgm:pt modelId="{8A72FE9F-8E2D-4674-8E68-4C9E7DB61473}" type="pres">
      <dgm:prSet presAssocID="{D71C1583-DB90-409A-8335-923760F8EA1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79C58-0386-4403-9C68-1399D160488B}" type="pres">
      <dgm:prSet presAssocID="{D71C1583-DB90-409A-8335-923760F8EA1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3FFFF1-7CF5-486C-8C36-F7A210B5AE94}" type="pres">
      <dgm:prSet presAssocID="{38649F7D-4AA5-4412-A2D0-F93E3D83068E}" presName="space" presStyleCnt="0"/>
      <dgm:spPr/>
    </dgm:pt>
    <dgm:pt modelId="{D211CF19-E633-4DAA-8042-7E0471CEB4D1}" type="pres">
      <dgm:prSet presAssocID="{9B59B2C3-B1E7-464E-9D4D-4DD19DD71E18}" presName="composite" presStyleCnt="0"/>
      <dgm:spPr/>
    </dgm:pt>
    <dgm:pt modelId="{EBBE1F79-DD37-44B2-A4C3-9218EFF75290}" type="pres">
      <dgm:prSet presAssocID="{9B59B2C3-B1E7-464E-9D4D-4DD19DD71E1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B5267E-2DF6-481E-A923-4311168BA711}" type="pres">
      <dgm:prSet presAssocID="{9B59B2C3-B1E7-464E-9D4D-4DD19DD71E1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3CCF774-4ED2-4DB9-80DC-E343A3B757F3}" type="presOf" srcId="{1DC1D805-B97E-4798-8E27-3FF1B1744CE2}" destId="{61479C58-0386-4403-9C68-1399D160488B}" srcOrd="0" destOrd="4" presId="urn:microsoft.com/office/officeart/2005/8/layout/hList1"/>
    <dgm:cxn modelId="{4929C3F6-4E19-45EA-BF9A-BAE747524D2B}" srcId="{9B59B2C3-B1E7-464E-9D4D-4DD19DD71E18}" destId="{C2816719-8CCA-49D1-A8B1-6EC445241210}" srcOrd="3" destOrd="0" parTransId="{09C6DEEF-ACD2-4ED4-AB39-AB194F903A1C}" sibTransId="{23A7FF17-292A-4B4D-B7BE-41EEFA552C21}"/>
    <dgm:cxn modelId="{65A1F1AC-0954-4142-AB06-40C441633170}" srcId="{D71C1583-DB90-409A-8335-923760F8EA1F}" destId="{D7DE581C-66D9-4B51-AE81-3E08CD88444C}" srcOrd="3" destOrd="0" parTransId="{C78AD9E6-2B0F-4405-B917-31EC4EB80E1E}" sibTransId="{B83E782D-AA9D-4E14-AB7E-594320F8CDFA}"/>
    <dgm:cxn modelId="{544B782E-2E1C-4FA2-90FB-CECEB332AEA8}" srcId="{3E0BAC65-8D94-472B-B870-C61D03F40FAC}" destId="{D71C1583-DB90-409A-8335-923760F8EA1F}" srcOrd="0" destOrd="0" parTransId="{73FD7357-6B57-4C61-AB0E-195A3A9620EC}" sibTransId="{38649F7D-4AA5-4412-A2D0-F93E3D83068E}"/>
    <dgm:cxn modelId="{7065C00B-6D05-4A85-8513-93D5FA778AD5}" srcId="{D71C1583-DB90-409A-8335-923760F8EA1F}" destId="{1DC1D805-B97E-4798-8E27-3FF1B1744CE2}" srcOrd="4" destOrd="0" parTransId="{F1510704-7B76-49FF-87A9-78CCD439276D}" sibTransId="{A49EB5A0-2F11-4EB4-9306-67DABE06F3FD}"/>
    <dgm:cxn modelId="{D8E08221-91C7-4266-A9C8-8E233388A750}" type="presOf" srcId="{3A736724-D994-4CCC-9EDC-051039C003FD}" destId="{61479C58-0386-4403-9C68-1399D160488B}" srcOrd="0" destOrd="1" presId="urn:microsoft.com/office/officeart/2005/8/layout/hList1"/>
    <dgm:cxn modelId="{A4D1088E-75BB-4F25-BF36-51CFD432EBEE}" type="presOf" srcId="{0095C051-C088-4140-A8B7-AA73A3A04727}" destId="{0FB5267E-2DF6-481E-A923-4311168BA711}" srcOrd="0" destOrd="1" presId="urn:microsoft.com/office/officeart/2005/8/layout/hList1"/>
    <dgm:cxn modelId="{740CCA62-43FC-4960-B7A7-D7851EC79FD7}" srcId="{D71C1583-DB90-409A-8335-923760F8EA1F}" destId="{3A736724-D994-4CCC-9EDC-051039C003FD}" srcOrd="1" destOrd="0" parTransId="{CF0DAA8E-1F7B-4749-8F46-8E6C95533C7F}" sibTransId="{FCC60087-6EAB-4764-A642-9CD44FADFE0C}"/>
    <dgm:cxn modelId="{05ED6BD3-2203-4B54-AFEC-C5E11CCC0F1B}" type="presOf" srcId="{9B59B2C3-B1E7-464E-9D4D-4DD19DD71E18}" destId="{EBBE1F79-DD37-44B2-A4C3-9218EFF75290}" srcOrd="0" destOrd="0" presId="urn:microsoft.com/office/officeart/2005/8/layout/hList1"/>
    <dgm:cxn modelId="{B7EF10CE-9CE2-4310-B2BB-56AA17A7B588}" type="presOf" srcId="{D71C1583-DB90-409A-8335-923760F8EA1F}" destId="{8A72FE9F-8E2D-4674-8E68-4C9E7DB61473}" srcOrd="0" destOrd="0" presId="urn:microsoft.com/office/officeart/2005/8/layout/hList1"/>
    <dgm:cxn modelId="{7C79C400-5837-4F2C-A259-CCB332E8B246}" srcId="{9B59B2C3-B1E7-464E-9D4D-4DD19DD71E18}" destId="{57746E90-A552-47EF-A600-5C4CD4310859}" srcOrd="2" destOrd="0" parTransId="{3D22CCFF-4B2A-4AC8-B96A-553A1ABBC964}" sibTransId="{6E46E845-C074-4455-B056-6C76972856CB}"/>
    <dgm:cxn modelId="{8FC6347B-5E88-41C4-9645-CAEBD2C3C100}" type="presOf" srcId="{3E0BAC65-8D94-472B-B870-C61D03F40FAC}" destId="{92673801-4726-4228-8D10-B49AE295C013}" srcOrd="0" destOrd="0" presId="urn:microsoft.com/office/officeart/2005/8/layout/hList1"/>
    <dgm:cxn modelId="{2B5F42F3-A8C8-40C5-A599-1D0C0EAA3153}" srcId="{9B59B2C3-B1E7-464E-9D4D-4DD19DD71E18}" destId="{BDA10ADB-A2AA-410E-8468-0AED1857B364}" srcOrd="0" destOrd="0" parTransId="{E06938BC-76FA-4388-B7F1-87271ABD2690}" sibTransId="{2EF2AB51-FDA0-4CCC-9B37-3615C3699096}"/>
    <dgm:cxn modelId="{428FE08D-9491-4A4D-8584-F9F5BFE32102}" srcId="{3E0BAC65-8D94-472B-B870-C61D03F40FAC}" destId="{9B59B2C3-B1E7-464E-9D4D-4DD19DD71E18}" srcOrd="1" destOrd="0" parTransId="{010A3C6F-7FBC-4126-A719-6F5687299187}" sibTransId="{B9E0F78E-BC06-4CAC-B709-6C1A517D8582}"/>
    <dgm:cxn modelId="{78097B22-7348-46BE-828C-6EE1B694F4A2}" type="presOf" srcId="{95B81457-3690-4DB6-91DF-4DD6998F0314}" destId="{61479C58-0386-4403-9C68-1399D160488B}" srcOrd="0" destOrd="0" presId="urn:microsoft.com/office/officeart/2005/8/layout/hList1"/>
    <dgm:cxn modelId="{10BA61D0-6889-4B34-9847-E4422821CE20}" srcId="{D71C1583-DB90-409A-8335-923760F8EA1F}" destId="{37625285-8B57-420B-8A79-AA3F9B5D4021}" srcOrd="2" destOrd="0" parTransId="{90E7CE70-00CB-4693-8D19-401D8106C357}" sibTransId="{7CD7E52F-C491-4754-98BA-7FFCB9CCF153}"/>
    <dgm:cxn modelId="{7064ED09-20B3-4C27-8989-FEAEC27A9BEC}" type="presOf" srcId="{C2816719-8CCA-49D1-A8B1-6EC445241210}" destId="{0FB5267E-2DF6-481E-A923-4311168BA711}" srcOrd="0" destOrd="3" presId="urn:microsoft.com/office/officeart/2005/8/layout/hList1"/>
    <dgm:cxn modelId="{22D84732-FE4B-4F91-8FBC-C2D77284B262}" type="presOf" srcId="{37625285-8B57-420B-8A79-AA3F9B5D4021}" destId="{61479C58-0386-4403-9C68-1399D160488B}" srcOrd="0" destOrd="2" presId="urn:microsoft.com/office/officeart/2005/8/layout/hList1"/>
    <dgm:cxn modelId="{A95F7C20-0DEE-470D-A543-37C7A61B56C9}" srcId="{D71C1583-DB90-409A-8335-923760F8EA1F}" destId="{95B81457-3690-4DB6-91DF-4DD6998F0314}" srcOrd="0" destOrd="0" parTransId="{13867F6E-F4B0-41FB-A63F-AA900D0124BE}" sibTransId="{BE33146E-F23D-499A-99CF-E2BF87C533F4}"/>
    <dgm:cxn modelId="{C74419AE-8135-4A8C-A655-7F394DE7A980}" srcId="{9B59B2C3-B1E7-464E-9D4D-4DD19DD71E18}" destId="{0095C051-C088-4140-A8B7-AA73A3A04727}" srcOrd="1" destOrd="0" parTransId="{958EF500-021F-4012-85E8-78DC521BCB96}" sibTransId="{F7E68676-E7FB-47DD-A474-B2E39AFE25E6}"/>
    <dgm:cxn modelId="{DD14A073-6E5E-4794-9B94-6C5E542C144C}" type="presOf" srcId="{57746E90-A552-47EF-A600-5C4CD4310859}" destId="{0FB5267E-2DF6-481E-A923-4311168BA711}" srcOrd="0" destOrd="2" presId="urn:microsoft.com/office/officeart/2005/8/layout/hList1"/>
    <dgm:cxn modelId="{3AFE3BDF-B492-40E6-8186-3F74BFA4A7EA}" type="presOf" srcId="{D7DE581C-66D9-4B51-AE81-3E08CD88444C}" destId="{61479C58-0386-4403-9C68-1399D160488B}" srcOrd="0" destOrd="3" presId="urn:microsoft.com/office/officeart/2005/8/layout/hList1"/>
    <dgm:cxn modelId="{2A990932-9C04-43C9-82C4-AE923516492D}" type="presOf" srcId="{BDA10ADB-A2AA-410E-8468-0AED1857B364}" destId="{0FB5267E-2DF6-481E-A923-4311168BA711}" srcOrd="0" destOrd="0" presId="urn:microsoft.com/office/officeart/2005/8/layout/hList1"/>
    <dgm:cxn modelId="{B9D72DF7-8331-487F-AAD3-606AA04FFE82}" type="presParOf" srcId="{92673801-4726-4228-8D10-B49AE295C013}" destId="{961EA633-01A1-4F81-9DE6-0DA57318C177}" srcOrd="0" destOrd="0" presId="urn:microsoft.com/office/officeart/2005/8/layout/hList1"/>
    <dgm:cxn modelId="{DE6144D0-AF78-4695-BC3C-E3FEBEA7654D}" type="presParOf" srcId="{961EA633-01A1-4F81-9DE6-0DA57318C177}" destId="{8A72FE9F-8E2D-4674-8E68-4C9E7DB61473}" srcOrd="0" destOrd="0" presId="urn:microsoft.com/office/officeart/2005/8/layout/hList1"/>
    <dgm:cxn modelId="{9387F59F-CB7C-43D2-9457-E7D5A170A4E8}" type="presParOf" srcId="{961EA633-01A1-4F81-9DE6-0DA57318C177}" destId="{61479C58-0386-4403-9C68-1399D160488B}" srcOrd="1" destOrd="0" presId="urn:microsoft.com/office/officeart/2005/8/layout/hList1"/>
    <dgm:cxn modelId="{58E54171-758C-4AE6-8233-6D4C5C627E7A}" type="presParOf" srcId="{92673801-4726-4228-8D10-B49AE295C013}" destId="{D73FFFF1-7CF5-486C-8C36-F7A210B5AE94}" srcOrd="1" destOrd="0" presId="urn:microsoft.com/office/officeart/2005/8/layout/hList1"/>
    <dgm:cxn modelId="{933C94E4-6875-4163-8346-A18B79547798}" type="presParOf" srcId="{92673801-4726-4228-8D10-B49AE295C013}" destId="{D211CF19-E633-4DAA-8042-7E0471CEB4D1}" srcOrd="2" destOrd="0" presId="urn:microsoft.com/office/officeart/2005/8/layout/hList1"/>
    <dgm:cxn modelId="{E33C32C0-CC99-40FF-BDC3-8E6B3720CFAA}" type="presParOf" srcId="{D211CF19-E633-4DAA-8042-7E0471CEB4D1}" destId="{EBBE1F79-DD37-44B2-A4C3-9218EFF75290}" srcOrd="0" destOrd="0" presId="urn:microsoft.com/office/officeart/2005/8/layout/hList1"/>
    <dgm:cxn modelId="{BF4169F8-BB54-4042-BC08-E1FC7F965255}" type="presParOf" srcId="{D211CF19-E633-4DAA-8042-7E0471CEB4D1}" destId="{0FB5267E-2DF6-481E-A923-4311168BA711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9BD49-D0CE-4D43-A1C7-F672A8175933}" type="datetimeFigureOut">
              <a:rPr lang="ko-KR" altLang="en-US" smtClean="0"/>
              <a:pPr/>
              <a:t>10/11/08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B189-55B0-4EE6-9BED-AAD812E4A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Core concern + cross-cutting</a:t>
            </a:r>
            <a:r>
              <a:rPr lang="en-US" altLang="ko-KR" baseline="0" dirty="0" smtClean="0"/>
              <a:t> concern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189-55B0-4EE6-9BED-AAD812E4A53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자바 언어로 구현했기 때문에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AOP </a:t>
            </a:r>
            <a:r>
              <a:rPr lang="ko-KR" altLang="en-US" dirty="0" smtClean="0"/>
              <a:t>모든 기능을 제공하는 것이 목적은 아니기에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기능이 필요할 때는 </a:t>
            </a:r>
            <a:r>
              <a:rPr lang="en-US" altLang="ko-KR" dirty="0" smtClean="0"/>
              <a:t>AspectJ</a:t>
            </a:r>
            <a:r>
              <a:rPr lang="ko-KR" altLang="en-US" dirty="0" smtClean="0"/>
              <a:t>와 연동하여 사용할 수 있도록</a:t>
            </a:r>
            <a:r>
              <a:rPr lang="en-US" altLang="ko-KR" dirty="0" smtClean="0"/>
              <a:t>..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JDK</a:t>
            </a:r>
            <a:r>
              <a:rPr lang="ko-KR" altLang="en-US" dirty="0" smtClean="0"/>
              <a:t>는 인터페이스의 프록시만 만들 수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프록시도</a:t>
            </a:r>
            <a:r>
              <a:rPr lang="ko-KR" altLang="en-US" dirty="0" smtClean="0"/>
              <a:t> 만들 수 있고 성능이 비교적 뛰어난 </a:t>
            </a:r>
            <a:r>
              <a:rPr lang="en-US" altLang="ko-KR" dirty="0" smtClean="0"/>
              <a:t>CGLIB </a:t>
            </a:r>
            <a:r>
              <a:rPr lang="ko-KR" altLang="en-US" dirty="0" err="1" smtClean="0"/>
              <a:t>프록시도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프록시 특성상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메소드 호출을 가로</a:t>
            </a:r>
            <a:r>
              <a:rPr lang="ko-KR" altLang="en-US" baseline="0" dirty="0" smtClean="0"/>
              <a:t>채는 것 뿐이 못하기 때문에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189-55B0-4EE6-9BED-AAD812E4A53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정말 필요하기 전까지는 대리인이 할 수 있는 일을 하다가 본인이 필요한 순간에 객체 생성하고 본인이 처리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189-55B0-4EE6-9BED-AAD812E4A53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Audit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4B189-55B0-4EE6-9BED-AAD812E4A53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FAAF86-32D3-4389-B1CA-BD7CC41F22F7}" type="datetimeFigureOut">
              <a:rPr lang="ko-KR" altLang="en-US" smtClean="0"/>
              <a:pPr/>
              <a:t>10/11/08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97FEA-1E58-4B5D-B598-2F345AFD3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858312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844" y="714356"/>
            <a:ext cx="8858312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207963" y="6589713"/>
            <a:ext cx="41798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한국 스프링 사용자 모임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(http://ksug.org)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4429124" y="6630988"/>
            <a:ext cx="611187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latinLnBrk="0" hangingPunct="1">
              <a:spcBef>
                <a:spcPct val="50000"/>
              </a:spcBef>
              <a:defRPr/>
            </a:pPr>
            <a:fld id="{6C8D0BE2-59A3-401B-A059-CF0029DCA727}" type="slidenum">
              <a:rPr kumimoji="0" lang="en-US" altLang="ko-KR" sz="100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pPr algn="ctr"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</p:txBody>
      </p:sp>
      <p:pic>
        <p:nvPicPr>
          <p:cNvPr id="9" name="Picture 8" descr="D:\projects\ksug\notice\ksug_logo\ksug02.jpg"/>
          <p:cNvPicPr>
            <a:picLocks noChangeAspect="1" noChangeArrowheads="1"/>
          </p:cNvPicPr>
          <p:nvPr userDrawn="1"/>
        </p:nvPicPr>
        <p:blipFill>
          <a:blip r:embed="rId13" cstate="print"/>
          <a:srcRect l="22049" t="7986" r="18201" b="78194"/>
          <a:stretch>
            <a:fillRect/>
          </a:stretch>
        </p:blipFill>
        <p:spPr bwMode="auto">
          <a:xfrm>
            <a:off x="7929586" y="6432550"/>
            <a:ext cx="11620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8"/>
          <p:cNvSpPr>
            <a:spLocks noChangeArrowheads="1"/>
          </p:cNvSpPr>
          <p:nvPr userDrawn="1"/>
        </p:nvSpPr>
        <p:spPr bwMode="gray">
          <a:xfrm>
            <a:off x="142462" y="690348"/>
            <a:ext cx="8858694" cy="45719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5F5F5F">
                  <a:gamma/>
                  <a:tint val="45490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54000" tIns="46800" rIns="54000" bIns="46800" anchor="ctr"/>
          <a:lstStyle/>
          <a:p>
            <a:pPr eaLnBrk="1" hangingPunct="1">
              <a:defRPr/>
            </a:pPr>
            <a:endParaRPr lang="ko-KR" altLang="en-US" sz="1800">
              <a:solidFill>
                <a:schemeClr val="tx1"/>
              </a:solidFill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spect-oriented_programming%23Implementa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iteship.me/" TargetMode="External"/><Relationship Id="rId3" Type="http://schemas.openxmlformats.org/officeDocument/2006/relationships/hyperlink" Target="mailto:whiteship2000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hyperlink" Target="http://blog.interface21.com/main/2008/01/04/before-a-jdbc-operation-flush-the-hibernate-session-includes-tse-example-cod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hyperlink" Target="http://toby.epril.com/?p=434" TargetMode="External"/><Relationship Id="rId4" Type="http://schemas.openxmlformats.org/officeDocument/2006/relationships/hyperlink" Target="http://www.eclipse.org/aspectj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basishg.blogspot.com/2006/07/spring-20-aop-spruce-up-your-domain.html" TargetMode="External"/><Relationship Id="rId3" Type="http://schemas.openxmlformats.org/officeDocument/2006/relationships/hyperlink" Target="http://www.infoq.com/presentations/colyer-enterprise-aop" TargetMode="External"/><Relationship Id="rId5" Type="http://schemas.openxmlformats.org/officeDocument/2006/relationships/hyperlink" Target="http://www.zdnet.co.kr/builder/dev/java/0,39031622,39147106,00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스프링</a:t>
            </a:r>
            <a:r>
              <a:rPr lang="en-US" altLang="ko-KR" b="1" dirty="0" smtClean="0"/>
              <a:t> AOP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선택</a:t>
            </a:r>
            <a:r>
              <a:rPr lang="en-US" altLang="ko-KR" b="1" dirty="0" smtClean="0">
                <a:solidFill>
                  <a:srgbClr val="92D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활용</a:t>
            </a:r>
            <a:r>
              <a:rPr lang="en-US" altLang="ko-KR" b="1" dirty="0" smtClean="0">
                <a:solidFill>
                  <a:srgbClr val="92D05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이슈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2008.10.12</a:t>
            </a:r>
          </a:p>
          <a:p>
            <a:r>
              <a:rPr lang="ko-KR" altLang="en-US" b="1" dirty="0" smtClean="0"/>
              <a:t>백기선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Before </a:t>
            </a:r>
            <a:r>
              <a:rPr lang="ko-KR" altLang="en-US" dirty="0" smtClean="0"/>
              <a:t>어드바이스</a:t>
            </a:r>
            <a:endParaRPr lang="en-US" altLang="ko-KR" dirty="0" smtClean="0"/>
          </a:p>
          <a:p>
            <a:r>
              <a:rPr lang="en-US" altLang="ko-KR" dirty="0" smtClean="0"/>
              <a:t>After </a:t>
            </a:r>
            <a:r>
              <a:rPr lang="ko-KR" altLang="en-US" dirty="0" smtClean="0"/>
              <a:t>어드바이스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After returning</a:t>
            </a:r>
          </a:p>
          <a:p>
            <a:pPr lvl="1"/>
            <a:r>
              <a:rPr lang="en-US" altLang="ko-KR" dirty="0" smtClean="0"/>
              <a:t>After throwing</a:t>
            </a:r>
          </a:p>
          <a:p>
            <a:pPr lvl="1"/>
            <a:r>
              <a:rPr lang="en-US" altLang="ko-KR" dirty="0" smtClean="0"/>
              <a:t>After (finally)</a:t>
            </a:r>
          </a:p>
          <a:p>
            <a:r>
              <a:rPr lang="en-US" altLang="ko-KR" dirty="0" smtClean="0"/>
              <a:t>Around </a:t>
            </a:r>
            <a:r>
              <a:rPr lang="ko-KR" altLang="en-US" dirty="0" smtClean="0"/>
              <a:t>어드바이스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Before </a:t>
            </a:r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44" y="221455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14744" y="2714620"/>
            <a:ext cx="1214446" cy="71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929190" y="2428868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57884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Pointcut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00430" y="2357430"/>
            <a:ext cx="1643074" cy="285752"/>
          </a:xfrm>
          <a:prstGeom prst="ellipse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After </a:t>
            </a:r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14744" y="221455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44" y="2714620"/>
            <a:ext cx="1214446" cy="71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929190" y="2428868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7884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Pointcut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00430" y="2857496"/>
            <a:ext cx="1643074" cy="285752"/>
          </a:xfrm>
          <a:prstGeom prst="ellipse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Around </a:t>
            </a:r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14744" y="221455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44" y="2714620"/>
            <a:ext cx="1214446" cy="71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929190" y="2428868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7884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Pointcut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00430" y="2357430"/>
            <a:ext cx="1643074" cy="785818"/>
          </a:xfrm>
          <a:prstGeom prst="ellipse">
            <a:avLst/>
          </a:prstGeom>
          <a:solidFill>
            <a:schemeClr val="lt1">
              <a:alpha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구현체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http://en.wikipedia.org/wiki/Aspect-oriented_programming#Implementations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E-mail Notification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9677" y="34290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Development with the Spring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Spring AOP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8152404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쉽고 </a:t>
            </a:r>
            <a:r>
              <a:rPr lang="ko-KR" altLang="en-US" sz="3000" b="1" dirty="0" smtClean="0"/>
              <a:t>간단하게 </a:t>
            </a:r>
            <a:r>
              <a:rPr lang="en-US" altLang="ko-KR" sz="3000" b="1" dirty="0" smtClean="0"/>
              <a:t>JEE</a:t>
            </a:r>
            <a:r>
              <a:rPr lang="ko-KR" altLang="en-US" sz="3000" b="1" dirty="0" smtClean="0"/>
              <a:t>에 필요한 </a:t>
            </a:r>
            <a:r>
              <a:rPr lang="en-US" altLang="ko-KR" sz="3000" b="1" dirty="0" smtClean="0"/>
              <a:t>AOP </a:t>
            </a:r>
            <a:r>
              <a:rPr lang="ko-KR" altLang="en-US" sz="3000" b="1" dirty="0" smtClean="0"/>
              <a:t>기능을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제공</a:t>
            </a:r>
            <a:r>
              <a:rPr lang="en-US" altLang="ko-KR" sz="3000" b="1" dirty="0" smtClean="0"/>
              <a:t>.</a:t>
            </a:r>
            <a:endParaRPr lang="en-US" altLang="ko-KR" sz="3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7322838" cy="58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200" strike="sngStrike" dirty="0" smtClean="0"/>
              <a:t>모든 기능을 제공하는 </a:t>
            </a:r>
            <a:r>
              <a:rPr lang="en-US" altLang="ko-KR" sz="3200" strike="sngStrike" dirty="0" smtClean="0"/>
              <a:t>AOP </a:t>
            </a:r>
            <a:r>
              <a:rPr lang="ko-KR" altLang="en-US" sz="3200" strike="sngStrike" dirty="0" smtClean="0"/>
              <a:t>프레임워크</a:t>
            </a:r>
            <a:endParaRPr lang="en-US" altLang="ko-KR" sz="3200" strike="sngStrik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특징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rgbClr val="00B0F0"/>
                </a:solidFill>
              </a:rPr>
              <a:t>프록시 기반 </a:t>
            </a:r>
            <a:r>
              <a:rPr lang="en-US" altLang="ko-KR" b="1" dirty="0" smtClean="0">
                <a:solidFill>
                  <a:srgbClr val="00B0F0"/>
                </a:solidFill>
              </a:rPr>
              <a:t>AOP </a:t>
            </a:r>
            <a:r>
              <a:rPr lang="ko-KR" altLang="en-US" b="1" dirty="0" smtClean="0">
                <a:solidFill>
                  <a:srgbClr val="00B0F0"/>
                </a:solidFill>
              </a:rPr>
              <a:t>구현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8000"/>
              </a:buClr>
            </a:pPr>
            <a:r>
              <a:rPr lang="ko-KR" altLang="en-US" dirty="0" smtClean="0"/>
              <a:t>별도의 컴파일 과정이나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클래스로더 제어가 </a:t>
            </a:r>
            <a:r>
              <a:rPr lang="ko-KR" altLang="en-US" b="1" dirty="0" smtClean="0">
                <a:solidFill>
                  <a:srgbClr val="008000"/>
                </a:solidFill>
              </a:rPr>
              <a:t>필요 없음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008000"/>
                </a:solidFill>
              </a:rPr>
              <a:t>AspectJ</a:t>
            </a:r>
            <a:r>
              <a:rPr lang="ko-KR" altLang="en-US" b="1" dirty="0" smtClean="0">
                <a:solidFill>
                  <a:srgbClr val="008000"/>
                </a:solidFill>
              </a:rPr>
              <a:t>와 연동</a:t>
            </a:r>
            <a:r>
              <a:rPr lang="ko-KR" altLang="en-US" b="1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>
                <a:solidFill>
                  <a:srgbClr val="008000"/>
                </a:solidFill>
              </a:rPr>
              <a:t>JDK Dynamic </a:t>
            </a:r>
            <a:r>
              <a:rPr lang="ko-KR" altLang="en-US" b="1" dirty="0" smtClean="0">
                <a:solidFill>
                  <a:srgbClr val="008000"/>
                </a:solidFill>
              </a:rPr>
              <a:t>프록시</a:t>
            </a:r>
            <a:r>
              <a:rPr lang="ko-KR" altLang="en-US" dirty="0" smtClean="0"/>
              <a:t>와 </a:t>
            </a:r>
            <a:r>
              <a:rPr lang="en-US" altLang="ko-KR" b="1" dirty="0" smtClean="0">
                <a:solidFill>
                  <a:srgbClr val="008000"/>
                </a:solidFill>
              </a:rPr>
              <a:t>CGLIB </a:t>
            </a:r>
            <a:r>
              <a:rPr lang="ko-KR" altLang="en-US" b="1" dirty="0" smtClean="0">
                <a:solidFill>
                  <a:srgbClr val="008000"/>
                </a:solidFill>
              </a:rPr>
              <a:t>프록시</a:t>
            </a:r>
            <a:r>
              <a:rPr lang="ko-KR" altLang="en-US" b="1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>
                <a:solidFill>
                  <a:srgbClr val="008000"/>
                </a:solidFill>
              </a:rPr>
              <a:t>Method Execution </a:t>
            </a:r>
            <a:r>
              <a:rPr lang="ko-KR" altLang="en-US" b="1" dirty="0" smtClean="0">
                <a:solidFill>
                  <a:srgbClr val="008000"/>
                </a:solidFill>
              </a:rPr>
              <a:t>조인포인트</a:t>
            </a:r>
            <a:r>
              <a:rPr lang="ko-KR" altLang="en-US" dirty="0" smtClean="0"/>
              <a:t>만 지원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38400" y="1600200"/>
            <a:ext cx="357190" cy="39054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43400" y="2162172"/>
            <a:ext cx="357190" cy="428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405810" y="2743200"/>
            <a:ext cx="357190" cy="428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91410" y="3305172"/>
            <a:ext cx="357190" cy="428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클래식 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org.aopalliance.aop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org.springframework.aop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929058" y="2571744"/>
            <a:ext cx="107157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728" y="3714752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AfterAdvice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20" y="4929198"/>
            <a:ext cx="264320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AfterReturningAdvice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6116" y="4929198"/>
            <a:ext cx="1857388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ThrowsAdvice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57950" y="3714752"/>
            <a:ext cx="235745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MethodInterceptor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43306" y="3714752"/>
            <a:ext cx="1857388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BeforeAdvice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0" idx="0"/>
            <a:endCxn id="5" idx="2"/>
          </p:cNvCxnSpPr>
          <p:nvPr/>
        </p:nvCxnSpPr>
        <p:spPr>
          <a:xfrm rot="16200000" flipV="1">
            <a:off x="4161232" y="3303983"/>
            <a:ext cx="714380" cy="107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0"/>
            <a:endCxn id="6" idx="2"/>
          </p:cNvCxnSpPr>
          <p:nvPr/>
        </p:nvCxnSpPr>
        <p:spPr>
          <a:xfrm rot="5400000" flipH="1" flipV="1">
            <a:off x="1482306" y="4268397"/>
            <a:ext cx="785818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8" idx="0"/>
            <a:endCxn id="6" idx="2"/>
          </p:cNvCxnSpPr>
          <p:nvPr/>
        </p:nvCxnSpPr>
        <p:spPr>
          <a:xfrm rot="16200000" flipV="1">
            <a:off x="2786050" y="3500438"/>
            <a:ext cx="785818" cy="20717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0"/>
            <a:endCxn id="5" idx="2"/>
          </p:cNvCxnSpPr>
          <p:nvPr/>
        </p:nvCxnSpPr>
        <p:spPr>
          <a:xfrm rot="5400000" flipH="1" flipV="1">
            <a:off x="2946785" y="2196695"/>
            <a:ext cx="714380" cy="23217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0"/>
            <a:endCxn id="5" idx="2"/>
          </p:cNvCxnSpPr>
          <p:nvPr/>
        </p:nvCxnSpPr>
        <p:spPr>
          <a:xfrm rot="16200000" flipV="1">
            <a:off x="5643570" y="1821645"/>
            <a:ext cx="714380" cy="30718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429256" y="4929198"/>
            <a:ext cx="250033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MethodBeforeAdvice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5" idx="0"/>
            <a:endCxn id="10" idx="2"/>
          </p:cNvCxnSpPr>
          <p:nvPr/>
        </p:nvCxnSpPr>
        <p:spPr>
          <a:xfrm rot="16200000" flipV="1">
            <a:off x="5232802" y="3482578"/>
            <a:ext cx="785818" cy="21074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백기선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http://whiteship.me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whiteship2000@gmail.com</a:t>
            </a:r>
            <a:endParaRPr lang="en-US" altLang="ko-KR" dirty="0" smtClean="0"/>
          </a:p>
          <a:p>
            <a:r>
              <a:rPr lang="ko-KR" altLang="en-US" b="1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행복한 개발자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취미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스크린캐스팅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하이버네이트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피아노</a:t>
            </a:r>
            <a:endParaRPr lang="en-US" altLang="ko-KR" dirty="0" smtClean="0"/>
          </a:p>
          <a:p>
            <a:r>
              <a:rPr lang="ko-KR" altLang="en-US" b="1" dirty="0" smtClean="0"/>
              <a:t>현재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새싹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92D050"/>
                </a:solidFill>
              </a:rPr>
              <a:t>OpenSprout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F0"/>
                </a:solidFill>
              </a:rPr>
              <a:t>여친 구함</a:t>
            </a:r>
            <a:endParaRPr lang="en-US" altLang="ko-KR" dirty="0" smtClean="0"/>
          </a:p>
          <a:p>
            <a:pPr lvl="1"/>
            <a:r>
              <a:rPr lang="ko-KR" altLang="en-US" sz="1200" dirty="0" smtClean="0"/>
              <a:t>회사도 다니긴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다녀요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857232"/>
            <a:ext cx="18268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@AOP </a:t>
            </a:r>
            <a:r>
              <a:rPr lang="ko-KR" altLang="en-US" dirty="0" smtClean="0"/>
              <a:t>어드바이스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org.aspectj.lang.annotation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1472" y="3500438"/>
            <a:ext cx="2214578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@AfterReturning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80" y="2428868"/>
            <a:ext cx="1143008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@After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57554" y="3500438"/>
            <a:ext cx="2214578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@AfterThrowing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86182" y="2428868"/>
            <a:ext cx="142876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@Before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57950" y="2428868"/>
            <a:ext cx="2214578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@Around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포인트컷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정적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 포인트컷</a:t>
            </a:r>
            <a:endParaRPr lang="en-US" altLang="ko-KR" dirty="0" smtClean="0"/>
          </a:p>
          <a:p>
            <a:r>
              <a:rPr lang="ko-KR" altLang="en-US" dirty="0" smtClean="0"/>
              <a:t>동적</a:t>
            </a:r>
            <a:r>
              <a:rPr lang="en-US" altLang="ko-KR" dirty="0" smtClean="0"/>
              <a:t>(dynamic)</a:t>
            </a:r>
            <a:r>
              <a:rPr lang="ko-KR" altLang="en-US" dirty="0" smtClean="0"/>
              <a:t> 포인트컷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포인트컷을 결정하는 시점이 런타임이냐 아니냐</a:t>
            </a:r>
            <a:r>
              <a:rPr lang="en-US" altLang="ko-KR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클래식 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포인트컷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org.springframework.aop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868" y="1500174"/>
            <a:ext cx="142876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Pointcut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720" y="2000240"/>
            <a:ext cx="2419368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ExpressionPointcut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4786322"/>
            <a:ext cx="334806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AbstractExpressionPointcut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57290" y="5429264"/>
            <a:ext cx="300039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AspectJExpressionPointcut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28662" y="2643182"/>
            <a:ext cx="342902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StaticMethodMatcherPointcut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5786" y="4000504"/>
            <a:ext cx="37147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AbstractRegexpMethodPointcut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42" y="4643446"/>
            <a:ext cx="335758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NameMatchMethodPointcut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57752" y="5429264"/>
            <a:ext cx="37147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JdkRegexpMethodPointcut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28860" y="3357562"/>
            <a:ext cx="357190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AnnotationMatchingPointcut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57818" y="2285992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ComposablePointcut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72198" y="3071810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ControlFlowPointcut 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9190" y="3929066"/>
            <a:ext cx="4000528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DynamicMethodMatcherPointcut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@AOP </a:t>
            </a:r>
            <a:r>
              <a:rPr lang="ko-KR" altLang="en-US" dirty="0" smtClean="0"/>
              <a:t>포인트컷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org.aspectj.lang.annotation</a:t>
            </a:r>
          </a:p>
          <a:p>
            <a:r>
              <a:rPr lang="en-US" altLang="ko-KR" dirty="0" smtClean="0"/>
              <a:t>AspectJ </a:t>
            </a:r>
            <a:r>
              <a:rPr lang="ko-KR" altLang="en-US" dirty="0" smtClean="0"/>
              <a:t>포인트컷 표현식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execution, this, target, within …</a:t>
            </a:r>
          </a:p>
          <a:p>
            <a:r>
              <a:rPr lang="ko-KR" altLang="en-US" dirty="0" smtClean="0"/>
              <a:t>확장 표현식 제공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bean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86182" y="3929066"/>
            <a:ext cx="142876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@Pointcut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rgbClr val="008000"/>
                </a:solidFill>
              </a:rPr>
              <a:t>“Hello World”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통해 직접 프록시 객체 생성</a:t>
            </a:r>
            <a:endParaRPr lang="en-US" altLang="ko-KR" dirty="0" smtClean="0"/>
          </a:p>
          <a:p>
            <a:r>
              <a:rPr lang="ko-KR" altLang="en-US" dirty="0" smtClean="0"/>
              <a:t>클래식 스프링 </a:t>
            </a:r>
            <a:r>
              <a:rPr lang="en-US" altLang="ko-KR" dirty="0" smtClean="0"/>
              <a:t>AOP</a:t>
            </a:r>
          </a:p>
          <a:p>
            <a:r>
              <a:rPr lang="en-US" altLang="ko-KR" dirty="0" smtClean="0"/>
              <a:t>aop </a:t>
            </a:r>
            <a:r>
              <a:rPr lang="ko-KR" altLang="en-US" dirty="0" smtClean="0"/>
              <a:t>네임스페이스를 사용하는 스프링 </a:t>
            </a:r>
            <a:r>
              <a:rPr lang="en-US" altLang="ko-KR" dirty="0" smtClean="0"/>
              <a:t>AOP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@AOP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+ AspectJ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4291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전반전은 후반전을 위한 몸풀기였을 뿐</a:t>
            </a:r>
            <a:r>
              <a:rPr lang="en-US" altLang="ko-KR" sz="2400" b="1" dirty="0" smtClean="0"/>
              <a:t>…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이제부터 시작입니다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09600" y="2438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전반전 끝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Spring AOP </a:t>
            </a:r>
            <a:r>
              <a:rPr lang="ko-KR" altLang="en-US" b="1" dirty="0" smtClean="0"/>
              <a:t>선택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선택할 것 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r>
              <a:rPr lang="ko-KR" altLang="en-US" dirty="0" smtClean="0"/>
              <a:t>위빙 시점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</a:p>
          <a:p>
            <a:pPr lvl="1"/>
            <a:r>
              <a:rPr lang="ko-KR" altLang="en-US" dirty="0" smtClean="0"/>
              <a:t>프록시 패턴</a:t>
            </a:r>
            <a:endParaRPr lang="en-US" altLang="ko-KR" dirty="0" smtClean="0"/>
          </a:p>
          <a:p>
            <a:r>
              <a:rPr lang="en-US" altLang="ko-KR" dirty="0" smtClean="0"/>
              <a:t>AspectJ</a:t>
            </a:r>
          </a:p>
          <a:p>
            <a:pPr lvl="1"/>
            <a:r>
              <a:rPr lang="ko-KR" altLang="en-US" dirty="0" smtClean="0"/>
              <a:t>바이트 코드 수정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– </a:t>
            </a:r>
            <a:r>
              <a:rPr lang="ko-KR" altLang="en-US" dirty="0" smtClean="0"/>
              <a:t>프록시 기반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40" y="2571744"/>
            <a:ext cx="5429288" cy="2857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714348" y="40005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00826" y="3214686"/>
            <a:ext cx="1857388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9256" y="3429000"/>
            <a:ext cx="1071570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7686" y="3429000"/>
            <a:ext cx="1071570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6116" y="3429000"/>
            <a:ext cx="1071570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24896" y="3478666"/>
            <a:ext cx="1000132" cy="5218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18774" y="4000504"/>
            <a:ext cx="1000132" cy="504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96466" y="3489552"/>
            <a:ext cx="1000132" cy="5218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90344" y="4011390"/>
            <a:ext cx="1000132" cy="504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68036" y="3500438"/>
            <a:ext cx="1000132" cy="5218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1914" y="4022276"/>
            <a:ext cx="1000132" cy="5048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14942" y="257174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프록시 객체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6" y="38576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타겟 객체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43240" y="171448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포인트컷</a:t>
            </a:r>
            <a:endParaRPr lang="en-US" altLang="ko-KR" dirty="0" smtClean="0"/>
          </a:p>
          <a:p>
            <a:r>
              <a:rPr lang="en-US" altLang="ko-KR" dirty="0" smtClean="0"/>
              <a:t>(pointcut)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rot="16200000" flipH="1">
            <a:off x="3073497" y="3002066"/>
            <a:ext cx="1353935" cy="71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0" y="171448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어드바이스</a:t>
            </a:r>
            <a:endParaRPr lang="en-US" altLang="ko-KR" dirty="0" smtClean="0"/>
          </a:p>
          <a:p>
            <a:r>
              <a:rPr lang="en-US" altLang="ko-KR" dirty="0" smtClean="0"/>
              <a:t>(Advice)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 rot="5400000">
            <a:off x="3662861" y="2627017"/>
            <a:ext cx="1925437" cy="1393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2" idx="2"/>
          </p:cNvCxnSpPr>
          <p:nvPr/>
        </p:nvCxnSpPr>
        <p:spPr>
          <a:xfrm rot="16200000" flipV="1">
            <a:off x="3268258" y="5125651"/>
            <a:ext cx="1143008" cy="35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86116" y="578645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어드바이저</a:t>
            </a:r>
            <a:endParaRPr lang="en-US" altLang="ko-KR" dirty="0" smtClean="0"/>
          </a:p>
          <a:p>
            <a:r>
              <a:rPr lang="en-US" altLang="ko-KR" dirty="0" smtClean="0"/>
              <a:t>(Advisor)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643602"/>
          </a:xfrm>
        </p:spPr>
        <p:txBody>
          <a:bodyPr/>
          <a:lstStyle/>
          <a:p>
            <a:r>
              <a:rPr lang="ko-KR" altLang="en-US" dirty="0" smtClean="0"/>
              <a:t>메소드 가로채기 </a:t>
            </a:r>
            <a:r>
              <a:rPr lang="en-US" altLang="ko-KR" dirty="0" smtClean="0"/>
              <a:t>(Method Interception)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</a:p>
          <a:p>
            <a:r>
              <a:rPr lang="ko-KR" altLang="en-US" b="1" dirty="0" smtClean="0"/>
              <a:t>스프링 </a:t>
            </a:r>
            <a:r>
              <a:rPr lang="en-US" altLang="ko-KR" b="1" dirty="0" smtClean="0"/>
              <a:t>AOP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r>
              <a:rPr lang="ko-KR" altLang="en-US" b="1" dirty="0" smtClean="0"/>
              <a:t>스프링 </a:t>
            </a:r>
            <a:r>
              <a:rPr lang="en-US" altLang="ko-KR" b="1" dirty="0" smtClean="0"/>
              <a:t>AOP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r>
              <a:rPr lang="ko-KR" altLang="en-US" b="1" dirty="0" smtClean="0"/>
              <a:t>스프링 </a:t>
            </a:r>
            <a:r>
              <a:rPr lang="en-US" altLang="ko-KR" b="1" dirty="0" smtClean="0"/>
              <a:t>AOP </a:t>
            </a:r>
            <a:r>
              <a:rPr lang="ko-KR" altLang="en-US" b="1" dirty="0" smtClean="0"/>
              <a:t>이슈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AspectJ – </a:t>
            </a:r>
            <a:r>
              <a:rPr lang="ko-KR" altLang="en-US" dirty="0" smtClean="0"/>
              <a:t>바이트 코드 조작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2357454" cy="4572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48" y="4572008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애스팩트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143240" y="3429000"/>
            <a:ext cx="928694" cy="5000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00562" y="3143248"/>
            <a:ext cx="1428760" cy="10715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Weaver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643834" y="2714620"/>
            <a:ext cx="1214446" cy="2214578"/>
            <a:chOff x="7072330" y="2571744"/>
            <a:chExt cx="1214446" cy="221457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72330" y="2571744"/>
              <a:ext cx="1214446" cy="2214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072330" y="2857496"/>
              <a:ext cx="1214446" cy="2143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072330" y="3429000"/>
              <a:ext cx="1214446" cy="2143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072330" y="3143248"/>
              <a:ext cx="1214446" cy="214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072330" y="3786190"/>
              <a:ext cx="1214446" cy="2143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072330" y="4214818"/>
              <a:ext cx="1214446" cy="2143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6357950" y="3429000"/>
            <a:ext cx="928694" cy="5000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43834" y="50006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.class/.jar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348" y="1714488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바이트코드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39290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.class/.jar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5786" y="5715016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.java/.aj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프록시 기반 접근방법의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별도의 컴파일러 필요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단위가 아닌 객체 단위로 인터셉터 적용이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간단한 기능만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오직 메소드 실행 조인포인트만 지원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AOP</a:t>
            </a:r>
            <a:r>
              <a:rPr lang="ko-KR" altLang="en-US" dirty="0" smtClean="0"/>
              <a:t>에 쉽게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빈에 특화된 표현식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bean(*Dao), bean(Member*)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프록시 기반 접근방법의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메소드 실행 조인포인트만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접근이나 객체 생성 조인포인트는 사용 불가</a:t>
            </a:r>
            <a:endParaRPr lang="en-US" altLang="ko-KR" dirty="0" smtClean="0"/>
          </a:p>
          <a:p>
            <a:r>
              <a:rPr lang="ko-KR" altLang="en-US" dirty="0" smtClean="0"/>
              <a:t>스프링이 관리하는 빈에만 적용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로 생성한 객체에는 적용 불가</a:t>
            </a:r>
            <a:endParaRPr lang="en-US" altLang="ko-KR" dirty="0" smtClean="0"/>
          </a:p>
          <a:p>
            <a:r>
              <a:rPr lang="en-US" altLang="ko-KR" dirty="0" smtClean="0"/>
              <a:t>“self” </a:t>
            </a:r>
            <a:r>
              <a:rPr lang="ko-KR" altLang="en-US" dirty="0" smtClean="0"/>
              <a:t>호출은 어드바이스 적용 안 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3571876"/>
            <a:ext cx="8072494" cy="28575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public void foo(){</a:t>
            </a:r>
          </a:p>
          <a:p>
            <a:r>
              <a:rPr lang="en-US" altLang="ko-KR" dirty="0" smtClean="0"/>
              <a:t>    …</a:t>
            </a:r>
          </a:p>
          <a:p>
            <a:r>
              <a:rPr lang="en-US" altLang="ko-KR" dirty="0" smtClean="0"/>
              <a:t>    bar();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void bar(){</a:t>
            </a:r>
          </a:p>
          <a:p>
            <a:r>
              <a:rPr lang="en-US" altLang="ko-KR" dirty="0" smtClean="0"/>
              <a:t>    …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428728" y="4572008"/>
            <a:ext cx="1000132" cy="73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74430" y="4444884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프록시를 거치지 않기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어드바이스 적용 안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시스템 선택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경우 스프링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메소드 실행 조인포인트로 충분할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컴파일러를 사용하고 싶지 않을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객체에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를 적용할 필요가 없을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@Configurable</a:t>
            </a:r>
          </a:p>
          <a:p>
            <a:pPr lvl="1"/>
            <a:r>
              <a:rPr lang="ko-KR" altLang="en-US" dirty="0" smtClean="0"/>
              <a:t>프록시 사용에 문제가 없을 경우</a:t>
            </a:r>
            <a:endParaRPr lang="en-US" altLang="ko-KR" dirty="0" smtClean="0"/>
          </a:p>
          <a:p>
            <a:r>
              <a:rPr lang="ko-KR" altLang="en-US" dirty="0" smtClean="0"/>
              <a:t>그 밖의 경우에는 </a:t>
            </a:r>
            <a:r>
              <a:rPr lang="en-US" altLang="ko-KR" dirty="0" smtClean="0"/>
              <a:t>AspectJ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</a:p>
          <a:p>
            <a:pPr lvl="1"/>
            <a:r>
              <a:rPr lang="en-US" altLang="ko-KR" dirty="0" smtClean="0"/>
              <a:t>aop </a:t>
            </a:r>
            <a:r>
              <a:rPr lang="ko-KR" altLang="en-US" dirty="0" smtClean="0"/>
              <a:t>스키마 스타일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@AspectJ</a:t>
            </a:r>
          </a:p>
          <a:p>
            <a:pPr lvl="1"/>
            <a:r>
              <a:rPr lang="ko-KR" altLang="en-US" dirty="0" smtClean="0"/>
              <a:t>클래식 스프링 </a:t>
            </a:r>
            <a:r>
              <a:rPr lang="en-US" altLang="ko-KR" dirty="0" smtClean="0"/>
              <a:t>AOP</a:t>
            </a:r>
          </a:p>
          <a:p>
            <a:r>
              <a:rPr lang="en-US" altLang="ko-KR" dirty="0" smtClean="0"/>
              <a:t>AspectJ</a:t>
            </a:r>
          </a:p>
          <a:p>
            <a:pPr lvl="1"/>
            <a:r>
              <a:rPr lang="ko-KR" altLang="en-US" dirty="0" smtClean="0"/>
              <a:t>예전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@AspectJ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@AspectJ VS 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5</a:t>
            </a:r>
            <a:r>
              <a:rPr lang="ko-KR" altLang="en-US" dirty="0" smtClean="0"/>
              <a:t> 이상을 사용하는 경우에는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@AspectJ </a:t>
            </a:r>
            <a:r>
              <a:rPr lang="ko-KR" altLang="en-US" dirty="0" smtClean="0"/>
              <a:t>사용을 권장합니다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간결하며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이 줄어들고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포인트컷 조합이 가능하며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AspectJ </a:t>
            </a:r>
            <a:r>
              <a:rPr lang="ko-KR" altLang="en-US" dirty="0" smtClean="0"/>
              <a:t>시스템과 연동이 수월합니다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이전 버전을 사용할 경우에는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밖에는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위빙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타임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AspectJ </a:t>
            </a:r>
            <a:r>
              <a:rPr lang="ko-KR" altLang="en-US" dirty="0" smtClean="0"/>
              <a:t>위빙</a:t>
            </a:r>
            <a:endParaRPr lang="en-US" altLang="ko-KR" dirty="0" smtClean="0"/>
          </a:p>
          <a:p>
            <a:r>
              <a:rPr lang="ko-KR" altLang="en-US" dirty="0" smtClean="0"/>
              <a:t>클래스 로딩 타임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로드 타임 위빙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AspectJ </a:t>
            </a:r>
            <a:r>
              <a:rPr lang="ko-KR" altLang="en-US" dirty="0" smtClean="0"/>
              <a:t>위빙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571612"/>
            <a:ext cx="2357454" cy="4572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348" y="4572008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애스팩트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143240" y="3429000"/>
            <a:ext cx="928694" cy="5000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00562" y="3143248"/>
            <a:ext cx="1428760" cy="10715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Weaver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43834" y="2714620"/>
            <a:ext cx="1214446" cy="2214578"/>
            <a:chOff x="7072330" y="2571744"/>
            <a:chExt cx="1214446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072330" y="2571744"/>
              <a:ext cx="1214446" cy="2214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072330" y="2857496"/>
              <a:ext cx="1214446" cy="2143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072330" y="3429000"/>
              <a:ext cx="1214446" cy="2143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072330" y="3143248"/>
              <a:ext cx="1214446" cy="2143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072330" y="3786190"/>
              <a:ext cx="1214446" cy="2143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072330" y="4214818"/>
              <a:ext cx="1214446" cy="2143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오른쪽 화살표 14"/>
          <p:cNvSpPr/>
          <p:nvPr/>
        </p:nvSpPr>
        <p:spPr>
          <a:xfrm>
            <a:off x="6357950" y="3429000"/>
            <a:ext cx="928694" cy="5000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43834" y="50006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.class/.jar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4348" y="1714488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바이트코드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5786" y="39290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.class/.jar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5715016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.java/.aj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로드 타임 위빙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–javaagent:aspectjweaver.jar …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428992" y="1428736"/>
            <a:ext cx="2214578" cy="1214446"/>
            <a:chOff x="5857884" y="1500174"/>
            <a:chExt cx="2214578" cy="1214446"/>
          </a:xfrm>
        </p:grpSpPr>
        <p:sp>
          <p:nvSpPr>
            <p:cNvPr id="4" name="직사각형 3"/>
            <p:cNvSpPr/>
            <p:nvPr/>
          </p:nvSpPr>
          <p:spPr>
            <a:xfrm>
              <a:off x="5857884" y="1500174"/>
              <a:ext cx="2214578" cy="1214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57884" y="150017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VM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000760" y="2071678"/>
              <a:ext cx="428628" cy="571504"/>
              <a:chOff x="7072330" y="2571744"/>
              <a:chExt cx="1214446" cy="221457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7072330" y="2571744"/>
                <a:ext cx="1214446" cy="22145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7072330" y="2857496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7072330" y="3429000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7072330" y="3143248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072330" y="3786190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7072330" y="4214818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143768" y="2071678"/>
              <a:ext cx="428628" cy="571504"/>
              <a:chOff x="928662" y="1857364"/>
              <a:chExt cx="1214446" cy="221457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928662" y="1857364"/>
                <a:ext cx="1214446" cy="22145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928662" y="2786058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928662" y="3214686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928662" y="2285992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928662" y="3571876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572264" y="2071678"/>
              <a:ext cx="428628" cy="571504"/>
              <a:chOff x="3357554" y="2714620"/>
              <a:chExt cx="1214446" cy="221457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357554" y="2714620"/>
                <a:ext cx="1214446" cy="22145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357554" y="4214818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357554" y="3571876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357554" y="2928934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357554" y="3857628"/>
                <a:ext cx="1214446" cy="21431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4929190" y="4286256"/>
            <a:ext cx="314327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43504" y="5429264"/>
            <a:ext cx="4286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15008" y="5429264"/>
            <a:ext cx="4286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86512" y="5429264"/>
            <a:ext cx="4286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43702" y="4929198"/>
            <a:ext cx="35719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43768" y="4929198"/>
            <a:ext cx="35719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643834" y="4929198"/>
            <a:ext cx="357190" cy="285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37479" y="428625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애스팩트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85786" y="4286256"/>
            <a:ext cx="314327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5786" y="428625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aop.xml </a:t>
            </a:r>
            <a:r>
              <a:rPr lang="ko-KR" altLang="en-US" dirty="0" smtClean="0"/>
              <a:t>파일들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00100" y="5072074"/>
            <a:ext cx="785818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71670" y="5072074"/>
            <a:ext cx="785818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0100" y="5214950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aspectj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…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 err="1" smtClean="0"/>
              <a:t>aspectj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071670" y="5214950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aspectj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…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 err="1" smtClean="0"/>
              <a:t>aspectj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8" name="정육면체 47"/>
          <p:cNvSpPr/>
          <p:nvPr/>
        </p:nvSpPr>
        <p:spPr>
          <a:xfrm>
            <a:off x="3428992" y="3143248"/>
            <a:ext cx="2071702" cy="785818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Weaving Agent</a:t>
            </a:r>
            <a:endParaRPr lang="ko-KR" altLang="en-US" dirty="0"/>
          </a:p>
        </p:txBody>
      </p:sp>
      <p:sp>
        <p:nvSpPr>
          <p:cNvPr id="49" name="굽은 화살표 48"/>
          <p:cNvSpPr/>
          <p:nvPr/>
        </p:nvSpPr>
        <p:spPr>
          <a:xfrm>
            <a:off x="1928794" y="3429000"/>
            <a:ext cx="1500198" cy="85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굽은 화살표 49"/>
          <p:cNvSpPr/>
          <p:nvPr/>
        </p:nvSpPr>
        <p:spPr>
          <a:xfrm flipH="1">
            <a:off x="5357818" y="3429000"/>
            <a:ext cx="1285884" cy="85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위쪽 화살표 50"/>
          <p:cNvSpPr/>
          <p:nvPr/>
        </p:nvSpPr>
        <p:spPr>
          <a:xfrm>
            <a:off x="4286248" y="2643182"/>
            <a:ext cx="428628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14810" y="1500174"/>
            <a:ext cx="35719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14876" y="1500174"/>
            <a:ext cx="35719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214942" y="1500174"/>
            <a:ext cx="357190" cy="285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위빙 비교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2844" y="714356"/>
          <a:ext cx="8858312" cy="564360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Aspect Oriented Programming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선택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로는 부족할 때 </a:t>
            </a:r>
            <a:r>
              <a:rPr lang="en-US" altLang="ko-KR" dirty="0" smtClean="0"/>
              <a:t>AspectJ</a:t>
            </a:r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문법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@AspectJ.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r>
              <a:rPr lang="ko-KR" altLang="en-US" dirty="0" smtClean="0"/>
              <a:t>위빙 방법</a:t>
            </a:r>
            <a:r>
              <a:rPr lang="en-US" altLang="ko-KR" dirty="0" smtClean="0"/>
              <a:t>(AspectJ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최신</a:t>
            </a:r>
            <a:r>
              <a:rPr lang="en-US" altLang="ko-KR" dirty="0" smtClean="0"/>
              <a:t> WAS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경우에는</a:t>
            </a:r>
            <a:r>
              <a:rPr lang="en-US" altLang="ko-KR" dirty="0" smtClean="0"/>
              <a:t>, LTW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아닌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(</a:t>
            </a:r>
            <a:r>
              <a:rPr lang="en-US" altLang="ko-KR" dirty="0" smtClean="0"/>
              <a:t>AJDT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컴파일 </a:t>
            </a:r>
            <a:r>
              <a:rPr lang="ko-KR" altLang="en-US" dirty="0" smtClean="0"/>
              <a:t>타임 </a:t>
            </a:r>
            <a:r>
              <a:rPr lang="ko-KR" altLang="en-US" dirty="0" smtClean="0"/>
              <a:t>위빙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Spring AOP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개발에 유용한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도중 특정 메소드 성능 검사</a:t>
            </a:r>
            <a:endParaRPr lang="en-US" altLang="ko-KR" dirty="0" smtClean="0"/>
          </a:p>
          <a:p>
            <a:r>
              <a:rPr lang="ko-KR" altLang="en-US" dirty="0" smtClean="0"/>
              <a:t>서비스 계층에서 트랜잭션 처리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발생하는 예외 변환 처리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금지</a:t>
            </a:r>
            <a:endParaRPr lang="en-US" altLang="ko-KR" dirty="0" smtClean="0"/>
          </a:p>
          <a:p>
            <a:r>
              <a:rPr lang="ko-KR" altLang="en-US" dirty="0" smtClean="0"/>
              <a:t>하이버네이트와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혼용 할 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r>
              <a:rPr lang="ko-KR" altLang="en-US" sz="2400" dirty="0" smtClean="0"/>
              <a:t>기타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로깅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권한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멀티쓰레드 안전관리</a:t>
            </a:r>
            <a:r>
              <a:rPr lang="en-US" altLang="ko-KR" sz="2400" dirty="0" smtClean="0"/>
              <a:t>, …)</a:t>
            </a:r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7290" y="5072074"/>
            <a:ext cx="637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는 이 모든 것을 깔끔하게</a:t>
            </a:r>
            <a:r>
              <a:rPr lang="en-US" altLang="ko-KR" dirty="0" smtClean="0"/>
              <a:t>(transparently) </a:t>
            </a:r>
            <a:r>
              <a:rPr lang="ko-KR" altLang="en-US" dirty="0" smtClean="0"/>
              <a:t>처리해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성능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메소드 실행 성능 테스트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571744"/>
            <a:ext cx="6845079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@Around("</a:t>
            </a:r>
            <a:r>
              <a:rPr lang="en-US" altLang="ko-KR" b="1" dirty="0" err="1" smtClean="0">
                <a:solidFill>
                  <a:srgbClr val="00B050"/>
                </a:solidFill>
              </a:rPr>
              <a:t>executionOfCheckingMethod</a:t>
            </a:r>
            <a:r>
              <a:rPr lang="en-US" altLang="ko-KR" b="1" dirty="0" smtClean="0">
                <a:solidFill>
                  <a:srgbClr val="00B050"/>
                </a:solidFill>
              </a:rPr>
              <a:t>()")</a:t>
            </a:r>
          </a:p>
          <a:p>
            <a:r>
              <a:rPr lang="en-US" altLang="ko-KR" dirty="0" smtClean="0"/>
              <a:t>public Object </a:t>
            </a:r>
            <a:r>
              <a:rPr lang="en-US" altLang="ko-KR" dirty="0" err="1" smtClean="0"/>
              <a:t>showExecutionTime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ProceedingJoinPoint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pjp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stopWatch.start</a:t>
            </a:r>
            <a:r>
              <a:rPr lang="en-US" altLang="ko-KR" b="1" dirty="0" smtClean="0"/>
              <a:t>();</a:t>
            </a:r>
          </a:p>
          <a:p>
            <a:r>
              <a:rPr lang="en-US" altLang="ko-KR" dirty="0" smtClean="0"/>
              <a:t>  Object ret = null;</a:t>
            </a:r>
          </a:p>
          <a:p>
            <a:r>
              <a:rPr lang="en-US" altLang="ko-KR" b="1" dirty="0" smtClean="0"/>
              <a:t>  </a:t>
            </a:r>
            <a:r>
              <a:rPr lang="en-US" altLang="ko-KR" dirty="0" smtClean="0"/>
              <a:t>try {</a:t>
            </a:r>
          </a:p>
          <a:p>
            <a:r>
              <a:rPr lang="en-US" altLang="ko-KR" dirty="0" smtClean="0"/>
              <a:t>    ret = </a:t>
            </a:r>
            <a:r>
              <a:rPr lang="en-US" altLang="ko-KR" dirty="0" err="1" smtClean="0"/>
              <a:t>pjp.proceed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} catch (</a:t>
            </a:r>
            <a:r>
              <a:rPr lang="en-US" altLang="ko-KR" dirty="0" err="1" smtClean="0"/>
              <a:t>Throwable</a:t>
            </a:r>
            <a:r>
              <a:rPr lang="en-US" altLang="ko-KR" dirty="0" smtClean="0"/>
              <a:t> e)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e.printStackTrace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stopWatch.stop</a:t>
            </a:r>
            <a:r>
              <a:rPr lang="en-US" altLang="ko-KR" b="1" dirty="0" smtClean="0"/>
              <a:t>();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System.</a:t>
            </a:r>
            <a:r>
              <a:rPr lang="en-US" altLang="ko-KR" i="1" dirty="0" err="1" smtClean="0"/>
              <a:t>out.println</a:t>
            </a:r>
            <a:r>
              <a:rPr lang="en-US" altLang="ko-KR" i="1" dirty="0" smtClean="0"/>
              <a:t>(</a:t>
            </a:r>
            <a:r>
              <a:rPr lang="en-US" altLang="ko-KR" b="1" i="1" dirty="0" err="1" smtClean="0"/>
              <a:t>stopWatch.getLastTaskTimeMillis</a:t>
            </a:r>
            <a:r>
              <a:rPr lang="en-US" altLang="ko-KR" b="1" i="1" dirty="0" smtClean="0"/>
              <a:t>()</a:t>
            </a:r>
            <a:r>
              <a:rPr lang="en-US" altLang="ko-KR" i="1" dirty="0" smtClean="0"/>
              <a:t>);</a:t>
            </a:r>
          </a:p>
          <a:p>
            <a:r>
              <a:rPr lang="en-US" altLang="ko-KR" dirty="0" smtClean="0"/>
              <a:t>  return ret;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&lt;tx:annotation-driven /&gt;</a:t>
            </a:r>
            <a:r>
              <a:rPr lang="ko-KR" altLang="en-US" dirty="0" smtClean="0"/>
              <a:t>를 사용하여 트랜잭션 처리하기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자세히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AnnotationDrivenBeanDefinitionParser.java</a:t>
            </a:r>
          </a:p>
          <a:p>
            <a:pPr lvl="1"/>
            <a:r>
              <a:rPr lang="en-US" altLang="ko-KR" dirty="0" err="1" smtClean="0"/>
              <a:t>AnnotationTransactionAspect.aj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TransactionInterceptor.java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하이버네이트 예외를 스프링의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변환하기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3" y="3766526"/>
            <a:ext cx="8957965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@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Pointcut</a:t>
            </a:r>
            <a:r>
              <a:rPr lang="en-US" altLang="ko-KR" b="1" dirty="0" smtClean="0">
                <a:solidFill>
                  <a:srgbClr val="00B050"/>
                </a:solidFill>
              </a:rPr>
              <a:t>("@within(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org.springframework.stereotype.Repository</a:t>
            </a:r>
            <a:r>
              <a:rPr lang="en-US" altLang="ko-KR" b="1" dirty="0" smtClean="0">
                <a:solidFill>
                  <a:srgbClr val="00B050"/>
                </a:solidFill>
              </a:rPr>
              <a:t>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b="1" dirty="0" err="1" smtClean="0"/>
              <a:t>accountHibernateExceptionInDao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{}</a:t>
            </a:r>
          </a:p>
          <a:p>
            <a:endParaRPr lang="en-US" altLang="ko-KR" b="1" dirty="0" smtClean="0">
              <a:solidFill>
                <a:srgbClr val="92D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@</a:t>
            </a:r>
            <a:r>
              <a:rPr lang="en-US" altLang="ko-KR" b="1" dirty="0" err="1" smtClean="0">
                <a:solidFill>
                  <a:srgbClr val="00B050"/>
                </a:solidFill>
              </a:rPr>
              <a:t>AfterThrowing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pointcut</a:t>
            </a:r>
            <a:r>
              <a:rPr lang="en-US" altLang="ko-KR" b="1" dirty="0" smtClean="0">
                <a:solidFill>
                  <a:srgbClr val="00B050"/>
                </a:solidFill>
              </a:rPr>
              <a:t>="</a:t>
            </a:r>
            <a:r>
              <a:rPr lang="en-US" altLang="ko-KR" b="1" dirty="0" err="1" smtClean="0"/>
              <a:t>accountHibernateExceptionInDao</a:t>
            </a:r>
            <a:r>
              <a:rPr lang="en-US" altLang="ko-KR" b="1" dirty="0" smtClean="0"/>
              <a:t>()</a:t>
            </a:r>
            <a:r>
              <a:rPr lang="en-US" altLang="ko-KR" b="1" dirty="0" smtClean="0">
                <a:solidFill>
                  <a:srgbClr val="00B050"/>
                </a:solidFill>
              </a:rPr>
              <a:t>", throwing="</a:t>
            </a:r>
            <a:r>
              <a:rPr lang="en-US" altLang="ko-KR" b="1" dirty="0" smtClean="0"/>
              <a:t>e</a:t>
            </a:r>
            <a:r>
              <a:rPr lang="en-US" altLang="ko-KR" b="1" dirty="0" smtClean="0">
                <a:solidFill>
                  <a:srgbClr val="00B050"/>
                </a:solidFill>
              </a:rPr>
              <a:t>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translateHibernateException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HibernateException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e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throw </a:t>
            </a:r>
            <a:r>
              <a:rPr lang="en-US" altLang="ko-KR" b="1" dirty="0" err="1" smtClean="0"/>
              <a:t>SessionFactoryUtils.convertHibernateAccessException</a:t>
            </a:r>
            <a:r>
              <a:rPr lang="en-US" altLang="ko-KR" b="1" dirty="0" smtClean="0"/>
              <a:t>(e);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아키텍처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컨트롤러에서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직접 호출 금지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 계층에서 컨트롤러 호출 금지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0" y="3214686"/>
            <a:ext cx="9039013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Pointcut("execution</a:t>
            </a:r>
            <a:r>
              <a:rPr lang="en-US" altLang="ko-KR" dirty="0" smtClean="0"/>
              <a:t>(* </a:t>
            </a:r>
            <a:r>
              <a:rPr lang="en-US" altLang="ko-KR" dirty="0" err="1" smtClean="0"/>
              <a:t>org.opensprout.spring.aop.third.architecture.SimpleDao</a:t>
            </a:r>
            <a:r>
              <a:rPr lang="en-US" altLang="ko-KR" dirty="0" smtClean="0"/>
              <a:t>.*(..))")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executeDao</a:t>
            </a:r>
            <a:r>
              <a:rPr lang="en-US" altLang="ko-KR" dirty="0" smtClean="0"/>
              <a:t>(){}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Pointcut("call</a:t>
            </a:r>
            <a:r>
              <a:rPr lang="en-US" altLang="ko-KR" dirty="0" smtClean="0"/>
              <a:t>(* </a:t>
            </a:r>
            <a:r>
              <a:rPr lang="en-US" altLang="ko-KR" dirty="0" err="1" smtClean="0"/>
              <a:t>org.opensprout.spring.aop.third.architecture.SimpleService</a:t>
            </a:r>
            <a:r>
              <a:rPr lang="en-US" altLang="ko-KR" dirty="0" smtClean="0"/>
              <a:t>.*(..))")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callToService</a:t>
            </a:r>
            <a:r>
              <a:rPr lang="en-US" altLang="ko-KR" dirty="0" smtClean="0"/>
              <a:t>(){}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@Before("</a:t>
            </a:r>
            <a:r>
              <a:rPr lang="en-US" altLang="ko-KR" b="1" dirty="0" err="1" smtClean="0">
                <a:solidFill>
                  <a:srgbClr val="00B050"/>
                </a:solidFill>
              </a:rPr>
              <a:t>cflowbelow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executeDao</a:t>
            </a:r>
            <a:r>
              <a:rPr lang="en-US" altLang="ko-KR" b="1" dirty="0" smtClean="0">
                <a:solidFill>
                  <a:srgbClr val="00B050"/>
                </a:solidFill>
              </a:rPr>
              <a:t>()) &amp;&amp;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callToService</a:t>
            </a:r>
            <a:r>
              <a:rPr lang="en-US" altLang="ko-KR" b="1" dirty="0" smtClean="0">
                <a:solidFill>
                  <a:srgbClr val="00B050"/>
                </a:solidFill>
              </a:rPr>
              <a:t>()")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checkDao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jp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("Dao To Service Call Found!!");</a:t>
            </a:r>
          </a:p>
          <a:p>
            <a:r>
              <a:rPr lang="en-US" altLang="ko-KR" dirty="0" smtClean="0"/>
              <a:t>	throw new </a:t>
            </a:r>
            <a:r>
              <a:rPr lang="en-US" altLang="ko-KR" dirty="0" err="1" smtClean="0"/>
              <a:t>RuntimeException</a:t>
            </a:r>
            <a:r>
              <a:rPr lang="en-US" altLang="ko-KR" dirty="0" smtClean="0"/>
              <a:t>("Dao can't call Service's method.");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하이버네이트</a:t>
            </a:r>
            <a:r>
              <a:rPr lang="ko-KR" altLang="en-US" dirty="0" smtClean="0"/>
              <a:t> 상태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전에 </a:t>
            </a:r>
            <a:r>
              <a:rPr lang="en-US" altLang="ko-KR" dirty="0" err="1" smtClean="0"/>
              <a:t>Session.flush</a:t>
            </a:r>
            <a:r>
              <a:rPr lang="en-US" altLang="ko-KR" dirty="0" smtClean="0"/>
              <a:t>().</a:t>
            </a:r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720338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214950"/>
            <a:ext cx="5846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</a:t>
            </a:r>
            <a:r>
              <a:rPr lang="en-US" sz="1100" dirty="0" smtClean="0">
                <a:hlinkClick r:id="rId3"/>
              </a:rPr>
              <a:t> Before a JDBC operation, flush the Hibernate Session (includes TSE example code)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하이버네이트</a:t>
            </a:r>
            <a:r>
              <a:rPr lang="ko-KR" altLang="en-US" dirty="0" smtClean="0"/>
              <a:t> 상태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822591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@Aspect</a:t>
            </a:r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HibernateStateSynchronizer</a:t>
            </a:r>
            <a:r>
              <a:rPr lang="en-US" altLang="ko-KR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en-US" altLang="ko-KR" dirty="0" err="1" smtClean="0"/>
              <a:t>SessionFactory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sessionFactory</a:t>
            </a:r>
            <a:r>
              <a:rPr lang="en-US" altLang="ko-KR" dirty="0" smtClean="0"/>
              <a:t>;</a:t>
            </a:r>
          </a:p>
          <a:p>
            <a:endParaRPr lang="ko-KR" altLang="en-US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@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Pointcut</a:t>
            </a:r>
            <a:r>
              <a:rPr lang="en-US" altLang="ko-KR" b="1" dirty="0" smtClean="0">
                <a:solidFill>
                  <a:srgbClr val="00B050"/>
                </a:solidFill>
              </a:rPr>
              <a:t>("call(*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org.springframework.jdbc.core.JdbcTemplate</a:t>
            </a:r>
            <a:r>
              <a:rPr lang="en-US" altLang="ko-KR" b="1" dirty="0" smtClean="0">
                <a:solidFill>
                  <a:srgbClr val="00B050"/>
                </a:solidFill>
              </a:rPr>
              <a:t>.*(..))")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jdbcOperation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@Before("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jdbcOperation</a:t>
            </a:r>
            <a:r>
              <a:rPr lang="en-US" altLang="ko-KR" b="1" dirty="0" smtClean="0">
                <a:solidFill>
                  <a:srgbClr val="00B050"/>
                </a:solidFill>
              </a:rPr>
              <a:t>()")</a:t>
            </a:r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synchronizeHibernateState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Session </a:t>
            </a:r>
            <a:r>
              <a:rPr lang="en-US" altLang="ko-KR" b="1" dirty="0" err="1" smtClean="0"/>
              <a:t>session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sessionFactory.getCurrentSession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  if (</a:t>
            </a:r>
            <a:r>
              <a:rPr lang="en-US" altLang="ko-KR" b="1" dirty="0" err="1" smtClean="0"/>
              <a:t>session.isDirty</a:t>
            </a:r>
            <a:r>
              <a:rPr lang="en-US" altLang="ko-KR" b="1" dirty="0" smtClean="0"/>
              <a:t>()) {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session.flush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Spring AOP </a:t>
            </a:r>
            <a:r>
              <a:rPr lang="ko-KR" altLang="en-US" b="1" dirty="0" smtClean="0"/>
              <a:t>이슈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28662" y="2786058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3214686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2285992"/>
            <a:ext cx="121444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3571876"/>
            <a:ext cx="121444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86578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86578" y="3357562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86578" y="2714620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86578" y="2071678"/>
            <a:ext cx="121444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86578" y="3000372"/>
            <a:ext cx="1214446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57620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57620" y="2143116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620" y="2714620"/>
            <a:ext cx="1214446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7620" y="2428868"/>
            <a:ext cx="121444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7620" y="3071810"/>
            <a:ext cx="1214446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7620" y="3500438"/>
            <a:ext cx="1214446" cy="2143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9" grpId="0" animBg="1"/>
      <p:bldP spid="12" grpId="0" animBg="1"/>
      <p:bldP spid="16" grpId="0" animBg="1"/>
      <p:bldP spid="18" grpId="0" animBg="1"/>
      <p:bldP spid="7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“CGLIB</a:t>
            </a:r>
            <a:r>
              <a:rPr lang="ko-KR" altLang="en-US" dirty="0" smtClean="0"/>
              <a:t>을 사용할까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프록시를 사용할까</a:t>
            </a:r>
            <a:r>
              <a:rPr lang="en-US" altLang="ko-KR" dirty="0" smtClean="0"/>
              <a:t>?”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어라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프록시 적용이 안 되네</a:t>
            </a:r>
            <a:r>
              <a:rPr lang="en-US" altLang="ko-KR" dirty="0" smtClean="0"/>
              <a:t>?”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엥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프록시 객체를 못 만들고 있네</a:t>
            </a:r>
            <a:r>
              <a:rPr lang="en-US" altLang="ko-KR" dirty="0" smtClean="0"/>
              <a:t>?”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흠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좀 느려진 것 같은데</a:t>
            </a:r>
            <a:r>
              <a:rPr lang="en-US" altLang="ko-KR" dirty="0" smtClean="0"/>
              <a:t>…”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5694" y="4286256"/>
            <a:ext cx="682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“Superficiality is the curse of our age.”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프록시 </a:t>
            </a:r>
            <a:r>
              <a:rPr lang="en-US" altLang="ko-KR" dirty="0" smtClean="0"/>
              <a:t>VS CGLIB </a:t>
            </a:r>
            <a:r>
              <a:rPr lang="ko-KR" altLang="en-US" dirty="0" smtClean="0"/>
              <a:t>프록시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r>
              <a:rPr lang="ko-KR" altLang="en-US" dirty="0" smtClean="0"/>
              <a:t>라이브러리 추가 여부</a:t>
            </a:r>
            <a:endParaRPr lang="en-US" altLang="ko-KR" dirty="0" smtClean="0"/>
          </a:p>
          <a:p>
            <a:r>
              <a:rPr lang="en-US" altLang="ko-KR" dirty="0" smtClean="0"/>
              <a:t>Concrete </a:t>
            </a:r>
            <a:r>
              <a:rPr lang="ko-KR" altLang="en-US" dirty="0" smtClean="0"/>
              <a:t>클래스의 프록시 생성 가능 여부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/>
              <a:t>코드로 확인하기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500" dirty="0" smtClean="0"/>
              <a:t>CGLIB</a:t>
            </a:r>
            <a:r>
              <a:rPr lang="ko-KR" altLang="en-US" sz="3500" dirty="0" smtClean="0"/>
              <a:t>을 사용할까 </a:t>
            </a:r>
            <a:r>
              <a:rPr lang="en-US" altLang="ko-KR" sz="3500" dirty="0" smtClean="0"/>
              <a:t>JDK </a:t>
            </a:r>
            <a:r>
              <a:rPr lang="ko-KR" altLang="en-US" sz="3500" dirty="0" smtClean="0"/>
              <a:t>프록시를 사용할까</a:t>
            </a:r>
            <a:r>
              <a:rPr lang="en-US" altLang="ko-KR" sz="3500" dirty="0" smtClean="0"/>
              <a:t>?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추가에 문제가 없다면</a:t>
            </a:r>
            <a:r>
              <a:rPr lang="en-US" altLang="ko-KR" dirty="0" smtClean="0"/>
              <a:t>, CGLIB </a:t>
            </a:r>
            <a:r>
              <a:rPr lang="ko-KR" altLang="en-US" dirty="0" smtClean="0"/>
              <a:t>프록시 사용을 권장합니다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2571744"/>
            <a:ext cx="44291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  &lt;groupId&gt;</a:t>
            </a:r>
            <a:r>
              <a:rPr lang="en-US" altLang="ko-KR" dirty="0" err="1" smtClean="0"/>
              <a:t>cglib</a:t>
            </a:r>
            <a:r>
              <a:rPr lang="en-US" altLang="ko-KR" dirty="0" smtClean="0"/>
              <a:t>&lt;/groupId&gt;</a:t>
            </a:r>
          </a:p>
          <a:p>
            <a:r>
              <a:rPr lang="en-US" altLang="ko-KR" dirty="0" smtClean="0"/>
              <a:t>  &lt;artifactId&gt;</a:t>
            </a:r>
            <a:r>
              <a:rPr lang="en-US" altLang="ko-KR" dirty="0" err="1" smtClean="0"/>
              <a:t>cglib-nodep</a:t>
            </a:r>
            <a:r>
              <a:rPr lang="en-US" altLang="ko-KR" dirty="0" smtClean="0"/>
              <a:t>&lt;/artifactId&gt;</a:t>
            </a:r>
          </a:p>
          <a:p>
            <a:r>
              <a:rPr lang="en-US" altLang="ko-KR" dirty="0" smtClean="0"/>
              <a:t>  &lt;version&gt;2.1_3&lt;/version&gt;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어라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프록시 적용이 안 되네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프록시 제약 사항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타입이 아니라 클래스 타입으로 코딩한 것은 아닌지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메서드 체인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“self” </a:t>
            </a:r>
            <a:r>
              <a:rPr lang="ko-KR" altLang="en-US" dirty="0" smtClean="0"/>
              <a:t>호출이 있는지 확인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CGLIB </a:t>
            </a:r>
            <a:r>
              <a:rPr lang="ko-KR" altLang="en-US" dirty="0" smtClean="0"/>
              <a:t>프록시 제약 사항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어드바이스를 적용하려는 메소드나 클래스가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인지 확인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엥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프록시 객체를 못 만들고 있네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CGLIB </a:t>
            </a:r>
            <a:r>
              <a:rPr lang="ko-KR" altLang="en-US" dirty="0" smtClean="0"/>
              <a:t>프록시 제약 사항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생성자가 있어야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final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프록시는</a:t>
            </a:r>
            <a:r>
              <a:rPr lang="ko-KR" altLang="en-US" dirty="0" smtClean="0"/>
              <a:t> 생성하지 못함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흠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좀 느려진 것 같은데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포인트컷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어드바이스를 적용할 필요가 없는 </a:t>
            </a:r>
            <a:r>
              <a:rPr lang="ko-KR" altLang="en-US" dirty="0" err="1" smtClean="0"/>
              <a:t>메소드에도</a:t>
            </a:r>
            <a:r>
              <a:rPr lang="ko-KR" altLang="en-US" dirty="0" smtClean="0"/>
              <a:t> 어드바이스를 적용한 것은 아닌지 확인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확인하는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, </a:t>
            </a:r>
            <a:r>
              <a:rPr lang="en-US" altLang="ko-KR" dirty="0" smtClean="0"/>
              <a:t>@</a:t>
            </a:r>
            <a:r>
              <a:rPr lang="en-US" altLang="ko-KR" dirty="0" smtClean="0"/>
              <a:t>AspectJ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AJDT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클래식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사용시 </a:t>
            </a:r>
            <a:r>
              <a:rPr lang="ko-KR" altLang="en-US" dirty="0" err="1" smtClean="0"/>
              <a:t>어드바이스에</a:t>
            </a:r>
            <a:r>
              <a:rPr lang="ko-KR" altLang="en-US" dirty="0" smtClean="0"/>
              <a:t> 로그 메시지를 추가하고 확인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적용 불가능한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final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AOP </a:t>
            </a:r>
            <a:r>
              <a:rPr lang="ko-KR" altLang="en-US" dirty="0" smtClean="0"/>
              <a:t>적용하고 싶은 마음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Q&amp;A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One 2008 - Making Sense of AOP Choices</a:t>
            </a:r>
          </a:p>
          <a:p>
            <a:r>
              <a:rPr lang="en-US" dirty="0" smtClean="0">
                <a:hlinkClick r:id="rId2"/>
              </a:rPr>
              <a:t>Spring 2.0 AOP - Spruce Up Your Domain Model</a:t>
            </a:r>
            <a:r>
              <a:rPr lang="en-US" dirty="0" smtClean="0"/>
              <a:t>.</a:t>
            </a:r>
          </a:p>
          <a:p>
            <a:r>
              <a:rPr lang="en-US" altLang="ko-KR" dirty="0" smtClean="0">
                <a:hlinkClick r:id="rId3"/>
              </a:rPr>
              <a:t>Using AOP in the Enterprise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http://www.eclipse.org/aspectj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http://www.zdnet.co.kr/builder/dev/java/0,39031622,39147106,00.htm</a:t>
            </a:r>
            <a:endParaRPr lang="en-US" altLang="ko-KR" dirty="0" smtClean="0"/>
          </a:p>
          <a:p>
            <a:r>
              <a:rPr lang="ko-KR" altLang="en-US" dirty="0" smtClean="0"/>
              <a:t>피상성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6"/>
              </a:rPr>
              <a:t>http://toby.epril.com/?p=434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57620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86578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7908" y="5143512"/>
            <a:ext cx="121444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46734" y="5143512"/>
            <a:ext cx="1214446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75560" y="5143512"/>
            <a:ext cx="1214446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주목할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중복</a:t>
            </a:r>
            <a:endParaRPr lang="en-US" altLang="ko-KR" dirty="0" smtClean="0"/>
          </a:p>
          <a:p>
            <a:r>
              <a:rPr lang="ko-KR" altLang="en-US" dirty="0" smtClean="0"/>
              <a:t>깔끔한 코드</a:t>
            </a:r>
            <a:endParaRPr lang="en-US" altLang="ko-KR" dirty="0" smtClean="0"/>
          </a:p>
          <a:p>
            <a:r>
              <a:rPr lang="ko-KR" altLang="en-US" dirty="0" smtClean="0"/>
              <a:t>생산성</a:t>
            </a:r>
            <a:endParaRPr lang="en-US" altLang="ko-KR" dirty="0" smtClean="0"/>
          </a:p>
          <a:p>
            <a:r>
              <a:rPr lang="ko-KR" altLang="en-US" dirty="0" smtClean="0"/>
              <a:t>유지보수성</a:t>
            </a:r>
            <a:endParaRPr lang="en-US" altLang="ko-KR" dirty="0" smtClean="0"/>
          </a:p>
          <a:p>
            <a:r>
              <a:rPr lang="ko-KR" altLang="en-US" dirty="0" smtClean="0"/>
              <a:t>재사용성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(Spring) AOP </a:t>
            </a:r>
            <a:r>
              <a:rPr lang="ko-KR" altLang="en-US" dirty="0" smtClean="0"/>
              <a:t>개념 정리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1857364"/>
            <a:ext cx="121444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28662" y="4429132"/>
            <a:ext cx="121444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62" y="2357430"/>
            <a:ext cx="1214446" cy="71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3643314"/>
            <a:ext cx="1214446" cy="71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2143108" y="1785926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1802" y="155947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 Object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143108" y="4335922"/>
            <a:ext cx="868142" cy="307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802" y="414338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Advice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143110" y="3071810"/>
            <a:ext cx="78581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143108" y="2428868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2470" y="286838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Pointcut</a:t>
            </a:r>
            <a:endParaRPr lang="ko-KR" altLang="en-US" b="1" dirty="0"/>
          </a:p>
        </p:txBody>
      </p:sp>
      <p:sp>
        <p:nvSpPr>
          <p:cNvPr id="30" name="타원 29"/>
          <p:cNvSpPr/>
          <p:nvPr/>
        </p:nvSpPr>
        <p:spPr>
          <a:xfrm>
            <a:off x="2500298" y="2285992"/>
            <a:ext cx="3357586" cy="3071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72232" y="4540202"/>
            <a:ext cx="13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Joinpoint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86314" y="350043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Advisor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72232" y="5072074"/>
            <a:ext cx="150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Weaving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72264" y="4000504"/>
            <a:ext cx="13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2264" y="3500438"/>
            <a:ext cx="150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72264" y="30003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4" grpId="0"/>
      <p:bldP spid="17" grpId="0"/>
      <p:bldP spid="22" grpId="0"/>
      <p:bldP spid="30" grpId="0" animBg="1"/>
      <p:bldP spid="31" grpId="0"/>
      <p:bldP spid="33" grpId="0"/>
      <p:bldP spid="34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조인포인트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 call</a:t>
            </a:r>
          </a:p>
          <a:p>
            <a:r>
              <a:rPr lang="en-US" b="1" dirty="0" smtClean="0"/>
              <a:t>method execution</a:t>
            </a:r>
          </a:p>
          <a:p>
            <a:r>
              <a:rPr lang="en-US" dirty="0" smtClean="0"/>
              <a:t>constructor call</a:t>
            </a:r>
          </a:p>
          <a:p>
            <a:r>
              <a:rPr lang="en-US" dirty="0" smtClean="0"/>
              <a:t>constructor execution</a:t>
            </a:r>
          </a:p>
          <a:p>
            <a:r>
              <a:rPr lang="en-US" dirty="0" smtClean="0"/>
              <a:t>field get</a:t>
            </a:r>
          </a:p>
          <a:p>
            <a:r>
              <a:rPr lang="en-US" dirty="0" smtClean="0"/>
              <a:t>field set</a:t>
            </a:r>
          </a:p>
          <a:p>
            <a:r>
              <a:rPr lang="en-US" dirty="0" smtClean="0"/>
              <a:t>pre-initialization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static initialization</a:t>
            </a:r>
          </a:p>
          <a:p>
            <a:r>
              <a:rPr lang="en-US" dirty="0" smtClean="0"/>
              <a:t>handler</a:t>
            </a:r>
          </a:p>
          <a:p>
            <a:r>
              <a:rPr lang="en-US" dirty="0" smtClean="0"/>
              <a:t>advice execution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3570" y="928670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AspectJ</a:t>
            </a:r>
            <a:r>
              <a:rPr lang="ko-KR" altLang="en-US" dirty="0" smtClean="0"/>
              <a:t>가 지원하는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개의 조인포인트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3570" y="207167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는 이 중에서 </a:t>
            </a:r>
            <a:r>
              <a:rPr lang="en-US" altLang="ko-KR" dirty="0" smtClean="0"/>
              <a:t>method execution</a:t>
            </a:r>
            <a:r>
              <a:rPr lang="ko-KR" altLang="en-US" dirty="0" smtClean="0"/>
              <a:t>만 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1764</Words>
  <Application>Microsoft Office PowerPoint</Application>
  <PresentationFormat>On-screen Show (4:3)</PresentationFormat>
  <Paragraphs>404</Paragraphs>
  <Slides>58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테마</vt:lpstr>
      <vt:lpstr>스프링 AOP 선택, 활용, 이슈</vt:lpstr>
      <vt:lpstr>안녕하세요. 백기선 입니다.</vt:lpstr>
      <vt:lpstr>주제</vt:lpstr>
      <vt:lpstr>Aspect Oriented Programming</vt:lpstr>
      <vt:lpstr>Before</vt:lpstr>
      <vt:lpstr>After</vt:lpstr>
      <vt:lpstr>주목할 것</vt:lpstr>
      <vt:lpstr>(Spring) AOP 개념 정리</vt:lpstr>
      <vt:lpstr>조인포인트</vt:lpstr>
      <vt:lpstr>어드바이스</vt:lpstr>
      <vt:lpstr>Before 어드바이스</vt:lpstr>
      <vt:lpstr>After 어드바이스</vt:lpstr>
      <vt:lpstr>Around 어드바이스</vt:lpstr>
      <vt:lpstr>다양한 AOP 구현체</vt:lpstr>
      <vt:lpstr>예제 코드</vt:lpstr>
      <vt:lpstr>Spring AOP</vt:lpstr>
      <vt:lpstr>목표</vt:lpstr>
      <vt:lpstr>특징 – 프록시 기반 AOP 구현</vt:lpstr>
      <vt:lpstr>클래식 스프링 AOP 어드바이스</vt:lpstr>
      <vt:lpstr>스프링 @AOP 어드바이스</vt:lpstr>
      <vt:lpstr>포인트컷</vt:lpstr>
      <vt:lpstr>클래식 스프링 AOP 포인트컷</vt:lpstr>
      <vt:lpstr>스프링 @AOP 포인트컷</vt:lpstr>
      <vt:lpstr>“Hello World” AOP 예제</vt:lpstr>
      <vt:lpstr>전반전은 후반전을 위한 몸풀기였을 뿐…  이제부터 시작입니다.</vt:lpstr>
      <vt:lpstr>Spring AOP 선택</vt:lpstr>
      <vt:lpstr>선택할 것 들</vt:lpstr>
      <vt:lpstr>AOP 시스템</vt:lpstr>
      <vt:lpstr>스프링 AOP – 프록시 기반</vt:lpstr>
      <vt:lpstr>AspectJ – 바이트 코드 조작</vt:lpstr>
      <vt:lpstr>프록시 기반 접근방법의 장점</vt:lpstr>
      <vt:lpstr>프록시 기반 접근방법의 단점</vt:lpstr>
      <vt:lpstr>AOP 시스템 선택 결론</vt:lpstr>
      <vt:lpstr>문법</vt:lpstr>
      <vt:lpstr>@AspectJ VS XML</vt:lpstr>
      <vt:lpstr>위빙 시점</vt:lpstr>
      <vt:lpstr>AspectJ 위빙</vt:lpstr>
      <vt:lpstr>로드 타임 위빙</vt:lpstr>
      <vt:lpstr>위빙 비교</vt:lpstr>
      <vt:lpstr>스프링 AOP 선택 결론</vt:lpstr>
      <vt:lpstr>Spring AOP 활용</vt:lpstr>
      <vt:lpstr>개발에 유용한 AOP</vt:lpstr>
      <vt:lpstr>성능 테스트</vt:lpstr>
      <vt:lpstr>스프링 트랜잭션</vt:lpstr>
      <vt:lpstr>예외 변환</vt:lpstr>
      <vt:lpstr>아키텍처 검증</vt:lpstr>
      <vt:lpstr>하이버네이트 상태 동기화</vt:lpstr>
      <vt:lpstr>하이버네이트 상태 동기화</vt:lpstr>
      <vt:lpstr>Spring AOP 이슈</vt:lpstr>
      <vt:lpstr>이슈</vt:lpstr>
      <vt:lpstr>JDK 프록시 VS CGLIB 프록시</vt:lpstr>
      <vt:lpstr>CGLIB을 사용할까 JDK 프록시를 사용할까?</vt:lpstr>
      <vt:lpstr>어라! 프록시 적용이 안 되네?</vt:lpstr>
      <vt:lpstr>엥? 프록시 객체를 못 만들고 있네?</vt:lpstr>
      <vt:lpstr>흠... 좀 느려진 것 같은데…</vt:lpstr>
      <vt:lpstr>스프링 AOP 적용 불가능한 상황</vt:lpstr>
      <vt:lpstr>Q&amp;A</vt:lpstr>
      <vt:lpstr>참고자료</vt:lpstr>
    </vt:vector>
  </TitlesOfParts>
  <Company>BlackEdition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실용적인 스프링 AOP</dc:title>
  <dc:creator>whiteship</dc:creator>
  <cp:lastModifiedBy>기선 백</cp:lastModifiedBy>
  <cp:revision>797</cp:revision>
  <dcterms:created xsi:type="dcterms:W3CDTF">2008-10-11T08:18:58Z</dcterms:created>
  <dcterms:modified xsi:type="dcterms:W3CDTF">2008-10-11T09:49:44Z</dcterms:modified>
</cp:coreProperties>
</file>