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77" r:id="rId3"/>
    <p:sldId id="269" r:id="rId4"/>
    <p:sldId id="275" r:id="rId5"/>
    <p:sldId id="270" r:id="rId6"/>
    <p:sldId id="272" r:id="rId7"/>
    <p:sldId id="273" r:id="rId8"/>
    <p:sldId id="274" r:id="rId9"/>
    <p:sldId id="271" r:id="rId10"/>
    <p:sldId id="292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8" r:id="rId19"/>
    <p:sldId id="286" r:id="rId20"/>
    <p:sldId id="287" r:id="rId21"/>
    <p:sldId id="290" r:id="rId22"/>
    <p:sldId id="291" r:id="rId23"/>
    <p:sldId id="289" r:id="rId24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81257" autoAdjust="0"/>
  </p:normalViewPr>
  <p:slideViewPr>
    <p:cSldViewPr snapToGrid="0">
      <p:cViewPr varScale="1">
        <p:scale>
          <a:sx n="98" d="100"/>
          <a:sy n="98" d="100"/>
        </p:scale>
        <p:origin x="-2166" y="-9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sgtolee/v/28882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zit.co.kr/m/post/17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zit.co.kr/m/post/17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zit.co.kr/m/post/17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zit.co.kr/m/post/175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zit.co.kr/m/post/175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sgtolee/v/28882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10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http://egloos.zum.com/sgtolee/v/288821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서로간의 의존 관계를 연결시키는 작업에 대한 </a:t>
            </a:r>
            <a:r>
              <a:rPr lang="ko-KR" altLang="ko-KR" dirty="0" err="1" smtClean="0"/>
              <a:t>제어권은</a:t>
            </a:r>
            <a:r>
              <a:rPr lang="ko-KR" altLang="ko-KR" dirty="0" smtClean="0"/>
              <a:t> 보통 개발되는 어플리케이션에 </a:t>
            </a:r>
            <a:r>
              <a:rPr lang="ko-KR" altLang="en-US" dirty="0" smtClean="0"/>
              <a:t>있었으나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Servlet, EJB 등을 사용하는 경우 Servlet Container, EJB Container에게 </a:t>
            </a:r>
            <a:r>
              <a:rPr lang="ko-KR" altLang="ko-KR" dirty="0" err="1" smtClean="0"/>
              <a:t>제어권이</a:t>
            </a:r>
            <a:r>
              <a:rPr lang="ko-KR" altLang="ko-KR" dirty="0" smtClean="0"/>
              <a:t> 넘어가서 객체의 생명주기(Life Cycle)를 Container들이 전담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스프링에서 </a:t>
            </a:r>
            <a:r>
              <a:rPr lang="en-US" altLang="ko-KR" dirty="0" err="1" smtClean="0"/>
              <a:t>ioc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eaLnBrk="1" hangingPunct="1"/>
            <a:r>
              <a:rPr lang="ko-KR" altLang="en-US" dirty="0" smtClean="0"/>
              <a:t>스프링 컨테이너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applicationContext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의해서 </a:t>
            </a:r>
            <a:r>
              <a:rPr lang="en-US" altLang="ko-KR" dirty="0" err="1" smtClean="0"/>
              <a:t>pojo</a:t>
            </a:r>
            <a:r>
              <a:rPr lang="ko-KR" altLang="en-US" dirty="0" smtClean="0"/>
              <a:t>와 메타정보를 가지고 </a:t>
            </a:r>
            <a:r>
              <a:rPr lang="ko-KR" altLang="en-US" baseline="0" dirty="0" smtClean="0"/>
              <a:t>주입시켜줌으로써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생성하여 프로그램을 만들어줌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200" b="0" baseline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baseline="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b="0" baseline="0" dirty="0" smtClean="0">
                <a:latin typeface="맑은 고딕" pitchFamily="50" charset="-127"/>
                <a:ea typeface="맑은 고딕" pitchFamily="50" charset="-127"/>
              </a:rPr>
              <a:t>DL </a:t>
            </a:r>
            <a:r>
              <a:rPr lang="ko-KR" altLang="en-US" sz="1200" b="0" baseline="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0" baseline="0" dirty="0" smtClean="0">
                <a:latin typeface="맑은 고딕" pitchFamily="50" charset="-127"/>
                <a:ea typeface="맑은 고딕" pitchFamily="50" charset="-127"/>
              </a:rPr>
              <a:t>DI</a:t>
            </a:r>
            <a:r>
              <a:rPr lang="ko-KR" altLang="en-US" sz="1200" b="0" baseline="0" dirty="0" smtClean="0">
                <a:latin typeface="맑은 고딕" pitchFamily="50" charset="-127"/>
                <a:ea typeface="맑은 고딕" pitchFamily="50" charset="-127"/>
              </a:rPr>
              <a:t>가 파생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Assemble  : </a:t>
            </a:r>
            <a:r>
              <a:rPr lang="ko-KR" altLang="en-US" dirty="0" smtClean="0"/>
              <a:t>모이다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모으다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집합시키다  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조립하다</a:t>
            </a:r>
            <a:endParaRPr lang="en-US" altLang="ko-KR" dirty="0" smtClean="0"/>
          </a:p>
          <a:p>
            <a:pPr eaLnBrk="1" hangingPunct="1"/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Configure : </a:t>
            </a:r>
            <a:r>
              <a:rPr lang="ko-KR" altLang="en-US" dirty="0" smtClean="0"/>
              <a:t>환경을 설정하다</a:t>
            </a:r>
            <a:endParaRPr lang="en-US" altLang="ko-KR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GB" altLang="en-US" dirty="0" smtClean="0"/>
              <a:t>http://ozit.co.kr/m/post/175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javax.rmi.PortableRemoteObject.narrow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/>
              <a:t>//JNDI</a:t>
            </a:r>
            <a:r>
              <a:rPr lang="ko-KR" altLang="en-US" dirty="0" smtClean="0"/>
              <a:t>를 이용하여 얻어온 서버 객체를 홈 인터페이스 객체로 변환시켜주는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effectLst/>
              </a:rPr>
              <a:t>Ejb</a:t>
            </a:r>
            <a:r>
              <a:rPr lang="en-US" altLang="ko-KR" baseline="0" dirty="0" smtClean="0">
                <a:effectLst/>
              </a:rPr>
              <a:t> : </a:t>
            </a:r>
            <a:r>
              <a:rPr lang="en-US" altLang="ko-KR" dirty="0" smtClean="0">
                <a:effectLst/>
              </a:rPr>
              <a:t>Enterprise Java Bean (</a:t>
            </a:r>
            <a:r>
              <a:rPr lang="ko-KR" altLang="en-US" dirty="0" smtClean="0">
                <a:effectLst/>
              </a:rPr>
              <a:t>엔터프라이즈 </a:t>
            </a:r>
            <a:r>
              <a:rPr lang="ko-KR" altLang="en-US" dirty="0" err="1" smtClean="0">
                <a:effectLst/>
              </a:rPr>
              <a:t>자바빈</a:t>
            </a:r>
            <a:r>
              <a:rPr lang="en-US" altLang="ko-KR" dirty="0" smtClean="0">
                <a:effectLst/>
              </a:rPr>
              <a:t>) – </a:t>
            </a:r>
            <a:r>
              <a:rPr lang="ko-KR" altLang="en-US" dirty="0" smtClean="0">
                <a:effectLst/>
              </a:rPr>
              <a:t>효율적으로 서버 관리를 해주고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또 프로그램 관련 문제들을 알아서 처리해준다는 개념 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연결 관계가 복잡하고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무겁고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독립적이지 못하다</a:t>
            </a:r>
            <a:r>
              <a:rPr lang="en-US" altLang="ko-KR" dirty="0" smtClean="0">
                <a:effectLst/>
              </a:rPr>
              <a:t>)</a:t>
            </a:r>
            <a:endParaRPr lang="en-US" altLang="ko-KR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US" altLang="ko-KR" dirty="0" smtClean="0">
                <a:effectLst/>
              </a:rPr>
              <a:t>JNDI </a:t>
            </a:r>
            <a:r>
              <a:rPr lang="ko-KR" altLang="en-US" dirty="0" smtClean="0">
                <a:effectLst/>
              </a:rPr>
              <a:t>같은 저장소에 의하여 관리되고 있는 </a:t>
            </a:r>
            <a:r>
              <a:rPr lang="en-US" altLang="ko-KR" dirty="0" smtClean="0">
                <a:effectLst/>
              </a:rPr>
              <a:t>bean</a:t>
            </a:r>
            <a:r>
              <a:rPr lang="ko-KR" altLang="en-US" dirty="0" smtClean="0">
                <a:effectLst/>
              </a:rPr>
              <a:t>을 개발자들이 직접 컨테이너</a:t>
            </a:r>
            <a:r>
              <a:rPr lang="en-US" altLang="ko-KR" dirty="0" smtClean="0">
                <a:effectLst/>
              </a:rPr>
              <a:t>(Container)</a:t>
            </a:r>
            <a:r>
              <a:rPr lang="ko-KR" altLang="en-US" dirty="0" smtClean="0">
                <a:effectLst/>
              </a:rPr>
              <a:t>에서 제공하는 </a:t>
            </a:r>
            <a:r>
              <a:rPr lang="en-US" altLang="ko-KR" dirty="0" smtClean="0">
                <a:effectLst/>
              </a:rPr>
              <a:t>API</a:t>
            </a:r>
            <a:r>
              <a:rPr lang="ko-KR" altLang="en-US" dirty="0" smtClean="0">
                <a:effectLst/>
              </a:rPr>
              <a:t>를 이용하여 </a:t>
            </a:r>
            <a:r>
              <a:rPr lang="en-US" altLang="ko-KR" dirty="0" smtClean="0">
                <a:effectLst/>
              </a:rPr>
              <a:t>lookup</a:t>
            </a:r>
            <a:r>
              <a:rPr lang="ko-KR" altLang="en-US" dirty="0" smtClean="0">
                <a:effectLst/>
              </a:rPr>
              <a:t>하는 것을 말함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따라서 </a:t>
            </a:r>
            <a:r>
              <a:rPr lang="en-US" altLang="ko-KR" dirty="0" smtClean="0">
                <a:effectLst/>
              </a:rPr>
              <a:t>container</a:t>
            </a:r>
            <a:r>
              <a:rPr lang="ko-KR" altLang="en-US" dirty="0" smtClean="0">
                <a:effectLst/>
              </a:rPr>
              <a:t>와의 종속성이 생김</a:t>
            </a:r>
            <a:r>
              <a:rPr lang="en-US" altLang="ko-KR" dirty="0" smtClean="0">
                <a:effectLst/>
              </a:rPr>
              <a:t>. (JNDI </a:t>
            </a:r>
            <a:r>
              <a:rPr lang="ko-KR" altLang="en-US" dirty="0" smtClean="0">
                <a:effectLst/>
              </a:rPr>
              <a:t>컨테이너에 의존성이 강하다</a:t>
            </a:r>
            <a:r>
              <a:rPr lang="en-US" altLang="ko-KR" dirty="0" smtClean="0">
                <a:effectLst/>
              </a:rPr>
              <a:t>. )</a:t>
            </a:r>
          </a:p>
          <a:p>
            <a:pPr eaLnBrk="1" hangingPunct="1"/>
            <a:r>
              <a:rPr lang="en-US" altLang="ko-KR" sz="1200" b="1" dirty="0" smtClean="0">
                <a:effectLst/>
              </a:rPr>
              <a:t>JNDI (Java Naming and Directory Interface)</a:t>
            </a:r>
          </a:p>
          <a:p>
            <a:pPr eaLnBrk="1" hangingPunct="1"/>
            <a:r>
              <a:rPr lang="ko-KR" altLang="en-US" dirty="0" smtClean="0"/>
              <a:t>엔터프라이즈 애플리케이션을 위한 </a:t>
            </a:r>
            <a:r>
              <a:rPr lang="ko-KR" altLang="en-US" dirty="0" err="1" smtClean="0"/>
              <a:t>네이밍과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서비스 표준 인터페이스</a:t>
            </a:r>
            <a:br>
              <a:rPr lang="ko-KR" altLang="en-US" dirty="0" smtClean="0"/>
            </a:br>
            <a:r>
              <a:rPr lang="ko-KR" altLang="en-US" dirty="0" smtClean="0"/>
              <a:t>*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소프트웨어 클라이언트가 이름</a:t>
            </a:r>
            <a:r>
              <a:rPr lang="en-US" altLang="ko-KR" dirty="0" smtClean="0"/>
              <a:t>(Name)</a:t>
            </a:r>
            <a:r>
              <a:rPr lang="ko-KR" altLang="en-US" dirty="0" smtClean="0"/>
              <a:t>을 이용하여 데이터 및 객체를 찾을 수 있도록 도와주는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서비스에 대한 </a:t>
            </a:r>
            <a:r>
              <a:rPr lang="en-US" altLang="ko-KR" dirty="0" smtClean="0"/>
              <a:t>Java API</a:t>
            </a:r>
          </a:p>
          <a:p>
            <a:pPr eaLnBrk="1" hangingPunct="1"/>
            <a:r>
              <a:rPr lang="ko-KR" altLang="en-US" dirty="0" err="1" smtClean="0">
                <a:effectLst/>
              </a:rPr>
              <a:t>디렉토리</a:t>
            </a:r>
            <a:r>
              <a:rPr lang="ko-KR" altLang="en-US" dirty="0" smtClean="0">
                <a:effectLst/>
              </a:rPr>
              <a:t> 서비스에서 제공하는 데이터 및 객체를 발견하고 참고하기 위한 자바 </a:t>
            </a:r>
            <a:r>
              <a:rPr lang="en-US" altLang="ko-KR" dirty="0" smtClean="0">
                <a:effectLst/>
              </a:rPr>
              <a:t>API.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- J2EE </a:t>
            </a:r>
            <a:r>
              <a:rPr lang="ko-KR" altLang="en-US" dirty="0" smtClean="0">
                <a:effectLst/>
              </a:rPr>
              <a:t>플랫폼의 일부</a:t>
            </a:r>
            <a:r>
              <a:rPr lang="en-US" altLang="ko-KR" dirty="0" smtClean="0">
                <a:effectLst/>
              </a:rPr>
              <a:t>.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- </a:t>
            </a:r>
            <a:r>
              <a:rPr lang="ko-KR" altLang="en-US" dirty="0" smtClean="0">
                <a:effectLst/>
              </a:rPr>
              <a:t>여러 대의 서버 간에 </a:t>
            </a:r>
            <a:r>
              <a:rPr lang="en-US" altLang="ko-KR" dirty="0" smtClean="0">
                <a:effectLst/>
              </a:rPr>
              <a:t>JNDI</a:t>
            </a:r>
            <a:r>
              <a:rPr lang="ko-KR" altLang="en-US" dirty="0" smtClean="0">
                <a:effectLst/>
              </a:rPr>
              <a:t>를 이용하여 객체를 등록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참조하여 이용</a:t>
            </a:r>
            <a:r>
              <a:rPr lang="en-US" altLang="ko-KR" dirty="0" smtClean="0">
                <a:effectLst/>
              </a:rPr>
              <a:t>.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- </a:t>
            </a:r>
            <a:r>
              <a:rPr lang="en-US" altLang="ko-KR" dirty="0" err="1" smtClean="0">
                <a:effectLst/>
              </a:rPr>
              <a:t>javax.naming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패키지 안에 존재</a:t>
            </a:r>
            <a:r>
              <a:rPr lang="en-US" altLang="ko-KR" dirty="0" smtClean="0">
                <a:effectLst/>
              </a:rPr>
              <a:t>.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- </a:t>
            </a:r>
            <a:r>
              <a:rPr lang="ko-KR" altLang="en-US" dirty="0" smtClean="0">
                <a:effectLst/>
              </a:rPr>
              <a:t>여러 웹 서버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err="1" smtClean="0">
                <a:effectLst/>
              </a:rPr>
              <a:t>톰캣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err="1" smtClean="0">
                <a:effectLst/>
              </a:rPr>
              <a:t>웹로직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제우스 등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에서 사용</a:t>
            </a:r>
            <a:r>
              <a:rPr lang="en-US" altLang="ko-KR" dirty="0" smtClean="0">
                <a:effectLst/>
              </a:rPr>
              <a:t>.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- </a:t>
            </a:r>
            <a:r>
              <a:rPr lang="ko-KR" altLang="en-US" dirty="0" smtClean="0">
                <a:effectLst/>
              </a:rPr>
              <a:t>기본 네임스페이스는 </a:t>
            </a:r>
            <a:r>
              <a:rPr lang="en-US" altLang="ko-KR" dirty="0" err="1" smtClean="0">
                <a:effectLst/>
              </a:rPr>
              <a:t>java:com</a:t>
            </a:r>
            <a:r>
              <a:rPr lang="en-US" altLang="ko-KR" dirty="0" smtClean="0">
                <a:effectLst/>
              </a:rPr>
              <a:t>/</a:t>
            </a:r>
            <a:r>
              <a:rPr lang="en-US" altLang="ko-KR" dirty="0" err="1" smtClean="0">
                <a:effectLst/>
              </a:rPr>
              <a:t>env</a:t>
            </a:r>
            <a:r>
              <a:rPr lang="en-US" altLang="ko-KR" dirty="0" smtClean="0">
                <a:effectLst/>
              </a:rPr>
              <a:t>.</a:t>
            </a:r>
          </a:p>
          <a:p>
            <a:pPr eaLnBrk="1" hangingPunct="1"/>
            <a:endParaRPr lang="en-US" altLang="ko-KR" dirty="0" smtClean="0">
              <a:effectLst/>
            </a:endParaRP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참조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http://ozit.co.kr/m/post/175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참조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http://ozit.co.kr/m/post/175</a:t>
            </a:r>
            <a:endParaRPr lang="en-US" altLang="ko-KR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참조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http://ozit.co.kr/m/post/175</a:t>
            </a:r>
            <a:endParaRPr lang="en-US" altLang="ko-KR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US" altLang="ko-KR" dirty="0" smtClean="0">
                <a:effectLst/>
              </a:rPr>
              <a:t>1) Setter Injection – </a:t>
            </a:r>
            <a:r>
              <a:rPr lang="ko-KR" altLang="en-US" dirty="0" smtClean="0">
                <a:effectLst/>
              </a:rPr>
              <a:t>클래스 사이의 의존관계를 연결시키기 위하여 </a:t>
            </a:r>
            <a:r>
              <a:rPr lang="en-US" altLang="ko-KR" dirty="0" smtClean="0">
                <a:effectLst/>
              </a:rPr>
              <a:t>setter </a:t>
            </a:r>
            <a:r>
              <a:rPr lang="ko-KR" altLang="en-US" dirty="0" err="1" smtClean="0">
                <a:effectLst/>
              </a:rPr>
              <a:t>메소드를</a:t>
            </a:r>
            <a:r>
              <a:rPr lang="ko-KR" altLang="en-US" dirty="0" smtClean="0">
                <a:effectLst/>
              </a:rPr>
              <a:t> 이용하는 방법</a:t>
            </a:r>
            <a:r>
              <a:rPr lang="en-US" altLang="ko-KR" dirty="0" smtClean="0">
                <a:effectLst/>
              </a:rPr>
              <a:t>. property tag </a:t>
            </a:r>
            <a:r>
              <a:rPr lang="ko-KR" altLang="en-US" dirty="0" smtClean="0">
                <a:effectLst/>
              </a:rPr>
              <a:t>사용</a:t>
            </a:r>
            <a:r>
              <a:rPr lang="en-US" altLang="ko-KR" dirty="0" smtClean="0">
                <a:effectLst/>
              </a:rPr>
              <a:t>. 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2) Constructor Injection – </a:t>
            </a:r>
            <a:r>
              <a:rPr lang="ko-KR" altLang="en-US" dirty="0" smtClean="0">
                <a:effectLst/>
              </a:rPr>
              <a:t>클래스 사이의 의존관계를 연결시키기 위하여 </a:t>
            </a:r>
            <a:r>
              <a:rPr lang="en-US" altLang="ko-KR" dirty="0" smtClean="0">
                <a:effectLst/>
              </a:rPr>
              <a:t>constructor</a:t>
            </a:r>
            <a:r>
              <a:rPr lang="ko-KR" altLang="en-US" dirty="0" smtClean="0">
                <a:effectLst/>
              </a:rPr>
              <a:t>를 이용하는 방법</a:t>
            </a:r>
            <a:r>
              <a:rPr lang="en-US" altLang="ko-KR" dirty="0" smtClean="0">
                <a:effectLst/>
              </a:rPr>
              <a:t>. constructor-</a:t>
            </a:r>
            <a:r>
              <a:rPr lang="en-US" altLang="ko-KR" dirty="0" err="1" smtClean="0">
                <a:effectLst/>
              </a:rPr>
              <a:t>arg</a:t>
            </a:r>
            <a:r>
              <a:rPr lang="en-US" altLang="ko-KR" dirty="0" smtClean="0">
                <a:effectLst/>
              </a:rPr>
              <a:t> tag </a:t>
            </a:r>
            <a:r>
              <a:rPr lang="ko-KR" altLang="en-US" dirty="0" smtClean="0">
                <a:effectLst/>
              </a:rPr>
              <a:t>사용</a:t>
            </a:r>
            <a:r>
              <a:rPr lang="en-US" altLang="ko-KR" dirty="0" smtClean="0">
                <a:effectLst/>
              </a:rPr>
              <a:t>. 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3) Method Injection – </a:t>
            </a:r>
            <a:r>
              <a:rPr lang="ko-KR" altLang="en-US" dirty="0" err="1" smtClean="0">
                <a:effectLst/>
              </a:rPr>
              <a:t>싱글톤</a:t>
            </a:r>
            <a:r>
              <a:rPr lang="en-US" altLang="ko-KR" dirty="0" smtClean="0">
                <a:effectLst/>
              </a:rPr>
              <a:t>(Singleton) </a:t>
            </a:r>
            <a:r>
              <a:rPr lang="ko-KR" altLang="en-US" dirty="0" err="1" smtClean="0">
                <a:effectLst/>
              </a:rPr>
              <a:t>인스턴스와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non singleton </a:t>
            </a:r>
            <a:r>
              <a:rPr lang="ko-KR" altLang="en-US" dirty="0" err="1" smtClean="0">
                <a:effectLst/>
              </a:rPr>
              <a:t>인스턴스의</a:t>
            </a:r>
            <a:r>
              <a:rPr lang="ko-KR" altLang="en-US" dirty="0" smtClean="0">
                <a:effectLst/>
              </a:rPr>
              <a:t> 의존관계를 연결시킬 필요가 있을 때 사용하는 방법</a:t>
            </a:r>
            <a:r>
              <a:rPr lang="en-US" altLang="ko-KR" dirty="0" smtClean="0">
                <a:effectLst/>
              </a:rPr>
              <a:t>.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참조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http://ozit.co.kr/m/post/175</a:t>
            </a:r>
            <a:endParaRPr lang="en-US" altLang="ko-KR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참조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http://ozit.co.kr/m/post/175</a:t>
            </a:r>
            <a:endParaRPr lang="en-US" altLang="ko-KR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18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endParaRPr lang="en-US" altLang="ko-KR" dirty="0" smtClean="0"/>
          </a:p>
          <a:p>
            <a:pPr eaLnBrk="1" hangingPunct="1"/>
            <a:r>
              <a:rPr lang="en-GB" altLang="en-US" dirty="0" smtClean="0"/>
              <a:t>http://ozit.co.kr/m/post/193</a:t>
            </a:r>
          </a:p>
          <a:p>
            <a:pPr eaLnBrk="1" hangingPunct="1"/>
            <a:r>
              <a:rPr lang="en-GB" altLang="en-US" dirty="0" smtClean="0"/>
              <a:t>http://ozit.co.kr/m/post/201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19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endParaRPr lang="en-US" altLang="ko-KR" dirty="0" smtClean="0"/>
          </a:p>
          <a:p>
            <a:pPr eaLnBrk="1" hangingPunct="1"/>
            <a:r>
              <a:rPr lang="en-GB" altLang="en-US" dirty="0" smtClean="0"/>
              <a:t>http://otep.tistory.com/19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20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endParaRPr lang="en-US" altLang="ko-KR" dirty="0" smtClean="0"/>
          </a:p>
          <a:p>
            <a:pPr eaLnBrk="1" hangingPunct="1"/>
            <a:r>
              <a:rPr lang="en-GB" altLang="en-US" dirty="0" smtClean="0"/>
              <a:t>http://otep.tistory.com/19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21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22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endParaRPr lang="en-US" altLang="ko-KR" dirty="0" smtClean="0"/>
          </a:p>
          <a:p>
            <a:pPr eaLnBrk="1" hangingPunct="1"/>
            <a:r>
              <a:rPr lang="en-GB" altLang="en-US" dirty="0" smtClean="0"/>
              <a:t>http://otep.tistory.com/19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-&gt;&gt; </a:t>
            </a:r>
            <a:r>
              <a:rPr lang="ko-KR" altLang="en-US" dirty="0" smtClean="0"/>
              <a:t>생성된 빈들</a:t>
            </a:r>
            <a:r>
              <a:rPr lang="en-US" altLang="ko-KR" dirty="0" smtClean="0"/>
              <a:t>~?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국제화는 때로 줄여서 그저 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"I18N"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이라고도 표기하는데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</a:t>
            </a:r>
          </a:p>
          <a:p>
            <a:pPr eaLnBrk="1" hangingPunct="1"/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그 의미는 이 용어의 영어 표기에서 첫 글자인 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"I"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자와 마지막 글자인 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"N"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의 사이에 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18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글자가 들어가 있다는 의미</a:t>
            </a:r>
            <a:endParaRPr lang="en-US" altLang="ko-KR" sz="120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/>
            <a:r>
              <a:rPr lang="en-GB" altLang="en-US" dirty="0" smtClean="0"/>
              <a:t>http://www.egovframe.go.kr/wiki/doku.php?id=egovframework:rte:ptl:internationalization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err="1" smtClean="0"/>
              <a:t>getbean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은 실제 대부분의 사용은 </a:t>
            </a:r>
            <a:r>
              <a:rPr lang="ko-KR" altLang="en-US" dirty="0" err="1" smtClean="0"/>
              <a:t>어노테이션에</a:t>
            </a:r>
            <a:r>
              <a:rPr lang="ko-KR" altLang="en-US" dirty="0" smtClean="0"/>
              <a:t> 의해서 서비스를 가져와 사용한다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err="1" smtClean="0"/>
              <a:t>ContextLoaderListner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부모 </a:t>
            </a:r>
            <a:r>
              <a:rPr lang="en-US" altLang="ko-KR" dirty="0" err="1" smtClean="0"/>
              <a:t>ContextLoader</a:t>
            </a:r>
            <a:r>
              <a:rPr lang="ko-KR" altLang="en-US" dirty="0" smtClean="0"/>
              <a:t>의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initWebApplicationContext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를  호출 하여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web.xml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에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셋팅된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컨텍스트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정보를  읽어옴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컨텍스트에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정의된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설정은 다른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컨텍스트의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빈에는 영향을 미치지 않음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GB" altLang="en-US" dirty="0" smtClean="0"/>
              <a:t>-&gt;</a:t>
            </a:r>
            <a:r>
              <a:rPr lang="en-GB" altLang="en-US" baseline="0" dirty="0" smtClean="0"/>
              <a:t> </a:t>
            </a:r>
            <a:r>
              <a:rPr lang="ko-KR" altLang="en-US" baseline="0" dirty="0" smtClean="0"/>
              <a:t>공부해야 함 부분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무슨 말일까</a:t>
            </a:r>
            <a:r>
              <a:rPr lang="en-US" altLang="ko-KR" baseline="0" dirty="0" smtClean="0"/>
              <a:t>?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http://egloos.zum.com/sgtolee/v/288821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30775"/>
            <a:ext cx="6781800" cy="1470025"/>
          </a:xfrm>
        </p:spPr>
        <p:txBody>
          <a:bodyPr/>
          <a:lstStyle/>
          <a:p>
            <a:pPr eaLnBrk="1" hangingPunct="1"/>
            <a:r>
              <a:rPr lang="en-GB" altLang="en-US" sz="3600" dirty="0" smtClean="0">
                <a:latin typeface="맑은 고딕" pitchFamily="50" charset="-127"/>
                <a:ea typeface="맑은 고딕" pitchFamily="50" charset="-127"/>
              </a:rPr>
              <a:t>Spring Study 1 Day</a:t>
            </a:r>
            <a:endParaRPr lang="en-US" altLang="en-US" sz="3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323180" y="2613166"/>
            <a:ext cx="741442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장점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컴포넌트의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재사용성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증가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테스트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용이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Assemble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configure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를 통한 시스템 구축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용이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6" y="3949520"/>
            <a:ext cx="1080597" cy="93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1" y="5355185"/>
            <a:ext cx="956338" cy="89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973290" y="3895722"/>
            <a:ext cx="4962539" cy="10618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public class </a:t>
            </a:r>
            <a:r>
              <a:rPr lang="en-US" altLang="ko-KR" sz="1050" dirty="0" err="1"/>
              <a:t>MoviewServiceImpl</a:t>
            </a:r>
            <a:r>
              <a:rPr lang="en-US" altLang="ko-KR" sz="1050" dirty="0"/>
              <a:t> implements </a:t>
            </a:r>
            <a:r>
              <a:rPr lang="en-US" altLang="ko-KR" sz="1050" dirty="0" err="1" smtClean="0"/>
              <a:t>MovieServce</a:t>
            </a:r>
            <a:r>
              <a:rPr lang="en-US" altLang="ko-KR" sz="1050" dirty="0" smtClean="0"/>
              <a:t> {</a:t>
            </a:r>
            <a:endParaRPr lang="en-US" altLang="ko-KR" sz="1050" dirty="0"/>
          </a:p>
          <a:p>
            <a:r>
              <a:rPr lang="en-US" altLang="ko-KR" sz="1050" dirty="0"/>
              <a:t>  private </a:t>
            </a:r>
            <a:r>
              <a:rPr lang="en-US" altLang="ko-KR" sz="1050" dirty="0" err="1"/>
              <a:t>GenreService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genreService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public </a:t>
            </a:r>
            <a:r>
              <a:rPr lang="en-US" altLang="ko-KR" sz="1050" dirty="0" err="1"/>
              <a:t>MovieServiceImpl</a:t>
            </a:r>
            <a:r>
              <a:rPr lang="en-US" altLang="ko-KR" sz="1050" dirty="0" smtClean="0"/>
              <a:t>() {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</a:t>
            </a:r>
            <a:r>
              <a:rPr lang="en-US" altLang="ko-KR" sz="1050" dirty="0" err="1"/>
              <a:t>this.genreService</a:t>
            </a:r>
            <a:r>
              <a:rPr lang="en-US" altLang="ko-KR" sz="1050" dirty="0"/>
              <a:t> = new </a:t>
            </a:r>
            <a:r>
              <a:rPr lang="en-US" altLang="ko-KR" sz="1050" dirty="0" err="1"/>
              <a:t>GenreServiceImpl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  }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78205" y="5362496"/>
            <a:ext cx="4962539" cy="10618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public class </a:t>
            </a:r>
            <a:r>
              <a:rPr lang="en-US" altLang="ko-KR" sz="1050" dirty="0" err="1"/>
              <a:t>MoviewServiceImpl</a:t>
            </a:r>
            <a:r>
              <a:rPr lang="en-US" altLang="ko-KR" sz="1050" dirty="0"/>
              <a:t> implements </a:t>
            </a:r>
            <a:r>
              <a:rPr lang="en-US" altLang="ko-KR" sz="1050" dirty="0" err="1"/>
              <a:t>MovieServce</a:t>
            </a:r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private </a:t>
            </a:r>
            <a:r>
              <a:rPr lang="en-US" altLang="ko-KR" sz="1050" dirty="0" err="1"/>
              <a:t>GenreService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genreService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public </a:t>
            </a:r>
            <a:r>
              <a:rPr lang="en-US" altLang="ko-KR" sz="1050" dirty="0" err="1"/>
              <a:t>MovieServiceImpl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GenreService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genreService</a:t>
            </a:r>
            <a:r>
              <a:rPr lang="en-US" altLang="ko-KR" sz="1050" dirty="0"/>
              <a:t>){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this.genreService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genreService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}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971280" y="4021275"/>
            <a:ext cx="2190229" cy="78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결합도가 높아 컴포넌트의 확장 및 재사용이 어려움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971280" y="5534794"/>
            <a:ext cx="219022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결합도가 낮아져 컴포넌트의 확장이 </a:t>
            </a:r>
            <a:r>
              <a:rPr lang="ko-KR" altLang="en-US" sz="14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쉽고 의존관계 변경이 쉬움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521396" y="3628166"/>
            <a:ext cx="15125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GB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가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아닌경우</a:t>
            </a:r>
            <a:endParaRPr lang="en-GB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21396" y="5059126"/>
            <a:ext cx="15125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40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GB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 경우</a:t>
            </a:r>
            <a:endParaRPr lang="en-GB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508491" y="5059126"/>
            <a:ext cx="8224294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50939" y="2174875"/>
            <a:ext cx="79930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개발자 또는 응용프로그램에서 제어를 하지 않고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외부 컨테이너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(Spring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 의해서 제어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46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23180" y="4051300"/>
            <a:ext cx="74144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Dependency Injection 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간의 관계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 descr="C:\Users\jby\AppData\Local\Temp\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0" y="4398963"/>
            <a:ext cx="4862513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33500" y="2063167"/>
            <a:ext cx="74144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 Container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8" name="Picture 4" descr="http://docs.spring.io/autorepo/docs/spring/2.0.x/reference/images/container-mag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30" y="2459823"/>
            <a:ext cx="2677554" cy="159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426660" y="2661771"/>
            <a:ext cx="5680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방식으로 빈을 관리한다는 의미에서 앞에서 나온 애플리케이션 </a:t>
            </a:r>
            <a:r>
              <a:rPr lang="ko-KR" altLang="en-US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컨텍스트나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빈 </a:t>
            </a:r>
            <a:r>
              <a:rPr lang="ko-KR" altLang="en-US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팩토리를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의미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23180" y="2306758"/>
            <a:ext cx="74144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DL (Dependency Lookup)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Container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callback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을 통해 제공하는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lookup context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를 이용해서 필요한 리소스나 오브젝트를 얻는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(EJB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의 구현방법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434169" y="3187700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재난관리시스템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EJB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소스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1164" y="3563660"/>
            <a:ext cx="7363252" cy="23544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private String next;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FFDepoSHome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home;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FFDepoS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remote;</a:t>
            </a:r>
          </a:p>
          <a:p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public void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FFDepoLookup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() throws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GeneralException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try{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   Object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objRef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NamingUtil.lookup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FFDepoSHome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   home = (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FFDepoSHome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javax.rmi.PortableRemoteObject.narrow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objRef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FFDepoSHome.class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   remote =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home.create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}catch (Exception e) {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e.printStackTrace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   throw new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GeneralException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e.getMessage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0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23180" y="2306758"/>
            <a:ext cx="74144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DI (Dependency Injection)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비즈니스 오브젝트에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Lookup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코드를 사용하지 않고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Container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가 직접 의존구조를 오브젝트에 설정할 수 있도록 지정해 주는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자신이 의존적인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Resource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Collaborator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객체에 대한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lookup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의 책임을 가지지 않게 하는 것으로 대신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Container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그 일을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담당하고 오브젝트 내에 주입해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줌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독특한 인터페이스 구현이나 클래스 상속이 필요 없음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1164" y="4249460"/>
            <a:ext cx="1873067" cy="5770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B </a:t>
            </a:r>
            <a:r>
              <a:rPr lang="en-US" altLang="ko-KR" sz="1050" dirty="0" err="1"/>
              <a:t>b</a:t>
            </a:r>
            <a:r>
              <a:rPr lang="en-US" altLang="ko-KR" sz="1050" dirty="0"/>
              <a:t> = new B();</a:t>
            </a:r>
          </a:p>
          <a:p>
            <a:r>
              <a:rPr lang="en-US" altLang="ko-KR" sz="1050" dirty="0" smtClean="0"/>
              <a:t>A</a:t>
            </a:r>
            <a:r>
              <a:rPr lang="en-US" altLang="ko-KR" sz="1050" dirty="0"/>
              <a:t> </a:t>
            </a:r>
            <a:r>
              <a:rPr lang="en-US" altLang="ko-KR" sz="1050" dirty="0" err="1"/>
              <a:t>a</a:t>
            </a:r>
            <a:r>
              <a:rPr lang="en-US" altLang="ko-KR" sz="1050" dirty="0"/>
              <a:t> = new A();</a:t>
            </a:r>
          </a:p>
          <a:p>
            <a:r>
              <a:rPr lang="en-US" altLang="ko-KR" sz="1050" dirty="0" err="1" smtClean="0"/>
              <a:t>a.setB</a:t>
            </a:r>
            <a:r>
              <a:rPr lang="en-US" altLang="ko-KR" sz="1050" dirty="0" smtClean="0"/>
              <a:t>(b);</a:t>
            </a:r>
            <a:endParaRPr lang="en-US" altLang="ko-KR" sz="105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34169" y="3949700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Setter Injection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23956" y="4254561"/>
            <a:ext cx="1873067" cy="4154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B </a:t>
            </a:r>
            <a:r>
              <a:rPr lang="en-US" altLang="ko-KR" sz="1050" dirty="0" err="1"/>
              <a:t>b</a:t>
            </a:r>
            <a:r>
              <a:rPr lang="en-US" altLang="ko-KR" sz="1050" dirty="0"/>
              <a:t> = new B();</a:t>
            </a:r>
          </a:p>
          <a:p>
            <a:r>
              <a:rPr lang="en-US" altLang="ko-KR" sz="1050" dirty="0" smtClean="0"/>
              <a:t>A </a:t>
            </a:r>
            <a:r>
              <a:rPr lang="en-US" altLang="ko-KR" sz="1050" dirty="0" err="1"/>
              <a:t>a</a:t>
            </a:r>
            <a:r>
              <a:rPr lang="en-US" altLang="ko-KR" sz="1050" dirty="0"/>
              <a:t> = new A(b);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556961" y="3954801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Constructor Injection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396999" y="4943826"/>
            <a:ext cx="75612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위의 코드는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친숙한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개념으로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DI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JAVA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에서도 많이 사용해 왔던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개념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객체 지향 프로그래밍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(OOP)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 있던 개념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스프링에서는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이러한 일련의 과정을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동적으로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자동화 함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23180" y="2306758"/>
            <a:ext cx="741442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DI (Dependency Injection) – Setter </a:t>
            </a: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Injetion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인스턴화하기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디폴트생성자나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인자없는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정적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factory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호출 한 후 클래스의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setter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를 호출함으로써 의존성이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SpringFramework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가 주로 이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Setter Injection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을 지지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   오브젝트가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Container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에 의해서 만들어지고 나서 바로 모든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Dependency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들이 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    Setter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통해서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주입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23180" y="3767258"/>
            <a:ext cx="74144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장점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JavaBeans property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구조를 사용하기 때문에 개발하기 편리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상속시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그 구조가 그대로 전달됨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type conversion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을 위해서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JavaBean property-editor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기능을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Getter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통해서 현재 오브젝트의 상태정보를 얻어올 수 있음</a:t>
            </a:r>
            <a:endParaRPr lang="ko-KR" altLang="en-US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323180" y="5151558"/>
            <a:ext cx="74144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600" u="sng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Setting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순서를 지정할 수 없음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모든 필요한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property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세팅되는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것에 대해서 보장할 수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23180" y="2306758"/>
            <a:ext cx="74144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DI (Dependency Injection) – Setter </a:t>
            </a: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Injetion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164" y="4255954"/>
            <a:ext cx="7363252" cy="9002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&lt;bean class="org.springframework.web.servlet.mvc.method.annotation.RequestMappingHandlerAdapter"&gt;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&lt;property name="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     &lt;bean class="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egovframework.com.cmm.web.EgovBindingInitializer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&lt;/property&gt;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&lt;/bean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34169" y="3905394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xml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1164" y="3068360"/>
            <a:ext cx="7363252" cy="7386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public void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setWebBindingInitializer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this.webBindingInitializer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34169" y="2717800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Java Source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65875" y="5665296"/>
            <a:ext cx="8476115" cy="33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setWebBindingInitializer</a:t>
            </a:r>
            <a:r>
              <a:rPr lang="en-GB" altLang="en-US" sz="1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GB" altLang="en-US" sz="1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egovframework.com.cmm.web.EgovBindingInitializer</a:t>
            </a:r>
            <a:r>
              <a:rPr lang="en-GB" altLang="en-US" sz="1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GB" altLang="en-US" sz="1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951623" y="4434399"/>
            <a:ext cx="1619915" cy="199000"/>
          </a:xfrm>
          <a:prstGeom prst="rect">
            <a:avLst/>
          </a:prstGeom>
          <a:noFill/>
          <a:ln>
            <a:solidFill>
              <a:srgbClr val="FFFF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90562" y="4653176"/>
            <a:ext cx="3472434" cy="199000"/>
          </a:xfrm>
          <a:prstGeom prst="rect">
            <a:avLst/>
          </a:prstGeom>
          <a:noFill/>
          <a:ln>
            <a:solidFill>
              <a:srgbClr val="FFFF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꺾인 연결선 3"/>
          <p:cNvCxnSpPr>
            <a:stCxn id="2" idx="1"/>
          </p:cNvCxnSpPr>
          <p:nvPr/>
        </p:nvCxnSpPr>
        <p:spPr bwMode="auto">
          <a:xfrm rot="10800000" flipV="1">
            <a:off x="1981201" y="4533898"/>
            <a:ext cx="970423" cy="1131397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꺾인 연결선 18"/>
          <p:cNvCxnSpPr>
            <a:stCxn id="16" idx="2"/>
          </p:cNvCxnSpPr>
          <p:nvPr/>
        </p:nvCxnSpPr>
        <p:spPr bwMode="auto">
          <a:xfrm rot="16200000" flipH="1">
            <a:off x="4674629" y="4904325"/>
            <a:ext cx="978220" cy="873921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48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23180" y="2306758"/>
            <a:ext cx="76684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DI (Dependency Injection) – Constructor </a:t>
            </a: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Injetion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디폴트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생성자나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인자를 가진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형태로 클래스를 구현함으로써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의존성 삽입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이용하는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164" y="5453073"/>
            <a:ext cx="7363252" cy="9002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&lt;bean id="user" class="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com.User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 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&lt;constructor-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arg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value="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Eswar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&lt;constructor-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arg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value="24"/&gt;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&lt;constructor-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arg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value="India"/&gt;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&lt;/bean&gt;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34169" y="5140613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xml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069" y="3309660"/>
            <a:ext cx="7363252" cy="18697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public class User {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private String name;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private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age;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private String country;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User(String name,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age, String country){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this.name=name;  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this.age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=age; 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this.country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=country;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public String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toString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(){ 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return name + " is " + age + " years old, living in " + country;}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34169" y="2997200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Java Source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96900" y="6188219"/>
            <a:ext cx="3594700" cy="33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new User(“Eswar”,”24”,”India”)</a:t>
            </a:r>
            <a:endParaRPr lang="en-GB" altLang="en-US" sz="1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703516" y="3983344"/>
            <a:ext cx="3000416" cy="829956"/>
          </a:xfrm>
          <a:prstGeom prst="rect">
            <a:avLst/>
          </a:prstGeom>
          <a:noFill/>
          <a:ln>
            <a:solidFill>
              <a:srgbClr val="FFFF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역제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en-US" alt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23180" y="2306758"/>
            <a:ext cx="74144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DI (Dependency Injection) – Setter </a:t>
            </a: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Injetion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164" y="4255954"/>
            <a:ext cx="7363252" cy="9002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&lt;bean class="org.springframework.web.servlet.mvc.method.annotation.RequestMappingHandlerAdapter"&gt;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&lt;property name="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     &lt;bean class="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egovframework.com.cmm.web.EgovBindingInitializer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&lt;/property&gt;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&lt;/bean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34169" y="3905394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xml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1164" y="3068360"/>
            <a:ext cx="7363252" cy="7386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public void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setWebBindingInitializer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this.webBindingInitializer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webBindingInitializer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34169" y="2717800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Java Source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65875" y="5665296"/>
            <a:ext cx="8476115" cy="33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setWebBindingInitializer</a:t>
            </a:r>
            <a:r>
              <a:rPr lang="en-GB" altLang="en-US" sz="1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GB" altLang="en-US" sz="1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egovframework.com.cmm.web.EgovBindingInitializer</a:t>
            </a:r>
            <a:r>
              <a:rPr lang="en-GB" altLang="en-US" sz="1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GB" altLang="en-US" sz="1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951623" y="4434399"/>
            <a:ext cx="1619915" cy="199000"/>
          </a:xfrm>
          <a:prstGeom prst="rect">
            <a:avLst/>
          </a:prstGeom>
          <a:noFill/>
          <a:ln>
            <a:solidFill>
              <a:srgbClr val="FFFF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90562" y="4653176"/>
            <a:ext cx="3472434" cy="199000"/>
          </a:xfrm>
          <a:prstGeom prst="rect">
            <a:avLst/>
          </a:prstGeom>
          <a:noFill/>
          <a:ln>
            <a:solidFill>
              <a:srgbClr val="FFFF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꺾인 연결선 3"/>
          <p:cNvCxnSpPr>
            <a:stCxn id="2" idx="1"/>
          </p:cNvCxnSpPr>
          <p:nvPr/>
        </p:nvCxnSpPr>
        <p:spPr bwMode="auto">
          <a:xfrm rot="10800000" flipV="1">
            <a:off x="1981201" y="4533898"/>
            <a:ext cx="970423" cy="1131397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꺾인 연결선 18"/>
          <p:cNvCxnSpPr>
            <a:stCxn id="16" idx="2"/>
          </p:cNvCxnSpPr>
          <p:nvPr/>
        </p:nvCxnSpPr>
        <p:spPr bwMode="auto">
          <a:xfrm rot="16200000" flipH="1">
            <a:off x="4674629" y="4904325"/>
            <a:ext cx="978220" cy="873921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5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AOP(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Aspect Oriented Programming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50938" y="2174875"/>
            <a:ext cx="6950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스프링 프레임워크에서의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Aspect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란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?</a:t>
            </a:r>
          </a:p>
          <a:p>
            <a:pPr marL="285750" indent="-285750"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주업무가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아닌 업무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285750" indent="-285750"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보조업무 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로그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트랜잭션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보안처리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 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43000" y="3198028"/>
            <a:ext cx="69500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AOP(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관점 지향 프로그래밍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왜 사용하는가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?</a:t>
            </a:r>
          </a:p>
          <a:p>
            <a:pPr marL="285750" indent="-285750"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주 업무가 아닌 부가적인 업무가 강한 응집력을 가지고 있는 경우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소스 관리 및 개발 업무 진행의 복잡해지고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어려워짐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285750" indent="-285750"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OOP(Object Oriented Programming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객체지향프로그래밍의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보완적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개념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85750" indent="-285750"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횡단 관심사와 이에 영향 받는 객체 간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결합도를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낮추는데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목적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쉽게 말해 클래스들이 공통으로 갖는 기능이나 절차 등을 하나의 것으로 묶어 빼내어 별도로 관리하려는 목적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85750" indent="-285750"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부가적인 업무의 예로 로그인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(Login),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트랜잭션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(Transaction),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보안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(Security),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캐싱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(Caching)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과 같은 내부 처리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비지니스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Business)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작업이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있다</a:t>
            </a:r>
            <a:endParaRPr lang="en-GB" altLang="en-US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3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AOP(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Aspect Oriented Programming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8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5296435"/>
              </p:ext>
            </p:extLst>
          </p:nvPr>
        </p:nvGraphicFramePr>
        <p:xfrm>
          <a:off x="1557773" y="1776633"/>
          <a:ext cx="7190939" cy="410832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25785"/>
                <a:gridCol w="5565154"/>
              </a:tblGrid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컨테이너</a:t>
                      </a:r>
                      <a:endParaRPr kumimoji="0" lang="en-US" altLang="ko-KR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IoC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&amp; 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eGov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구조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SpringMVC</a:t>
                      </a:r>
                      <a:endParaRPr kumimoji="0" lang="en-US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eGov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 설명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Ajax,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json</a:t>
                      </a:r>
                      <a:r>
                        <a:rPr kumimoji="0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AOP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2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AOP(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Aspect Oriented Programming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02556064"/>
              </p:ext>
            </p:extLst>
          </p:nvPr>
        </p:nvGraphicFramePr>
        <p:xfrm>
          <a:off x="1557773" y="2514599"/>
          <a:ext cx="6589409" cy="323872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024255"/>
                <a:gridCol w="5565154"/>
              </a:tblGrid>
              <a:tr h="6477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Aspect</a:t>
                      </a:r>
                      <a:endParaRPr kumimoji="0" lang="en-US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여러객체에서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공통으로 적용되는 공통 관심사항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(ex: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트랜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잭션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포인트 컷과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어드바이스를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합쳐놓은것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JoinPoint</a:t>
                      </a:r>
                      <a:endParaRPr kumimoji="0" lang="en-US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Aspect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가적용될수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있는지점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(ex: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횡단관심 모듈의 기능이 삽입되어 동작될 수 있는 위치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Pointcut</a:t>
                      </a:r>
                      <a:endParaRPr kumimoji="0" lang="en-US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어떤 클래스의 조인 포인트를 사용할 것인지 결정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Advice</a:t>
                      </a:r>
                      <a:endParaRPr kumimoji="0" lang="en-US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조인 포인트에서 삽입되어 동작되어질 코드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7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Weaving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Crosscutting</a:t>
                      </a:r>
                      <a:endParaRPr kumimoji="0" lang="en-US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포인트컷에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의해서 결정된 조인포인트에 지정된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어드바이스를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삽입하는 과정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63638" y="20986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4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AOP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용어 설명</a:t>
            </a:r>
            <a:endParaRPr lang="en-GB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51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AOP(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Aspect Oriented Programming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63638" y="22383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eGov</a:t>
            </a: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사용 예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en-GB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43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AOP(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Aspect Oriented Programming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4102" y="2623860"/>
            <a:ext cx="7985598" cy="3000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홈페이지의 주요기능인 협업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일정관리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기능 작동과정에서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Exception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발생시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후처리를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설정 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&lt;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aop:pointcut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serviceMethod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   expression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="execution(* egovframework.let..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impl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.*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Impl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.*(..)) or execution(*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egovframework.com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impl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.*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Impl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.*(..))" /&gt;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&lt;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aop:aspect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ref="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exceptionTransfer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aop:after-throwing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throwing="exception"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-ref="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serviceMethod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 method="transfer" /&gt;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 &lt;/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aop:aspect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&lt;!-- Exception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발생시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후처리를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위해 표준프레임워크 실행환경의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ExceptionTransfer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활용하도록  설정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&lt;bean id="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exceptionTransfer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egovframework.rte.fdl.cmmn.aspect.ExceptionTransfer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&lt;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property name="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exceptionHandlerService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 &lt;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list&gt;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ref bean="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defaultExceptionHandleManager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ref bean="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otherExceptionHandleManager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  &lt;/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&lt;/property&gt;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&lt;/bean&gt;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63638" y="22383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eGov</a:t>
            </a: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사용 예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en-GB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38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2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(Container)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50938" y="21748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인스턴스의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생명주기를 관리하며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생성된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인스턴스들에게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추가적인 기능들을 제공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316038" y="3017411"/>
            <a:ext cx="6950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BeanFactory</a:t>
            </a:r>
            <a:endParaRPr lang="en-US" altLang="en-US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285750" indent="-285750"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ApplicationContext</a:t>
            </a:r>
            <a:endParaRPr lang="en-US" altLang="en-US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GB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379538" y="4160411"/>
            <a:ext cx="6950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BeanFactory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가장 기본적이고 단순한 클래스이며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BeanFactory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보다는 주로 </a:t>
            </a:r>
            <a:r>
              <a:rPr lang="en-US" altLang="ko-KR" sz="16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ApplicationContext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사용</a:t>
            </a:r>
            <a:endParaRPr lang="en-GB" altLang="en-US" sz="16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63638" y="2538855"/>
            <a:ext cx="695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다음 두 가지 유형의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제공</a:t>
            </a:r>
            <a:endParaRPr lang="en-GB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(Container)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50938" y="21748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인스턴스의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생명주기를 관리하며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생성된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인스턴스들에게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추가적인 기능들을 제공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323180" y="2878258"/>
            <a:ext cx="741442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BeanFactory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오브젝트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의 생성과 관계 설정 제어를 담당하는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오브젝트</a:t>
            </a:r>
            <a:endParaRPr lang="en-GB" altLang="en-US" sz="1600" u="sng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의 생성과 소멸 담당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생성 시 필요한 속성 설정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Life Cycle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에 관련된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호출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다수의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BeanFactory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인터페이스 구현 클래스를 제공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XmlBeanFactory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676381" y="4610100"/>
            <a:ext cx="4741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FileSystemResource</a:t>
            </a: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GB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Class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사용 빈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팩토리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생성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984691"/>
            <a:ext cx="4819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63638" y="2538855"/>
            <a:ext cx="695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다음 두 가지 유형의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제공</a:t>
            </a:r>
            <a:endParaRPr lang="en-GB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75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(Container)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50938" y="21748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인스턴스의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생명주기를 관리하며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생성된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인스턴스들에게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추가적인 기능들을 제공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323180" y="2878258"/>
            <a:ext cx="74144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ApplicationContext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오브젝트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의 생성과 관계 설정 제어를 담당하는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오브젝트</a:t>
            </a:r>
            <a:endParaRPr lang="en-GB" altLang="en-US" sz="1600" u="sng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 pitchFamily="50" charset="-127"/>
                <a:ea typeface="맑은 고딕" pitchFamily="50" charset="-127"/>
              </a:rPr>
              <a:t>BeanFactory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의 모든 기능 제공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 pitchFamily="50" charset="-127"/>
                <a:ea typeface="맑은 고딕" pitchFamily="50" charset="-127"/>
              </a:rPr>
              <a:t>ResourceBundle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파일을 이용한 국제화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(I18N)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지원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다양한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로딩 방법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핸들링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시작 시 모든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Singleton 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을 미리 로딩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(preloading)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시킴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  -&gt;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초기에 설정 및 환경에 대한 에러 발견 가능함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다수의 </a:t>
            </a:r>
            <a:r>
              <a:rPr lang="en-US" altLang="ko-KR" sz="1400" b="0" dirty="0" err="1" smtClean="0"/>
              <a:t>ApplicationContext</a:t>
            </a:r>
            <a:r>
              <a:rPr lang="en-US" altLang="ko-KR" sz="1400" b="0" dirty="0" smtClean="0"/>
              <a:t> </a:t>
            </a:r>
            <a:r>
              <a:rPr lang="en-US" altLang="ko-KR" sz="1400" dirty="0" smtClean="0"/>
              <a:t> </a:t>
            </a:r>
            <a:r>
              <a:rPr lang="ko-KR" altLang="en-US" sz="1400" b="0" dirty="0" smtClean="0"/>
              <a:t>인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터페이스 구현 클래스를 제공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XmlWebApplicationContext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FileSystemXmlApplicationContext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ClassPathXmlApplicationContext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 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63638" y="2538855"/>
            <a:ext cx="695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다음 두 가지 유형의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제공</a:t>
            </a:r>
            <a:endParaRPr lang="en-GB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90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(Container)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50938" y="21748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인스턴스의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생명주기를 관리하며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생성된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인스턴스들에게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추가적인 기능들을 제공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323180" y="2878258"/>
            <a:ext cx="74144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ApplicationContext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474294" y="2979858"/>
            <a:ext cx="16455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434169" y="3238500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Context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파일 로딩 및 빈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(bean)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사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용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8" y="3542099"/>
            <a:ext cx="7124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434169" y="4127500"/>
            <a:ext cx="38801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Context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파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일</a:t>
            </a:r>
            <a:r>
              <a:rPr lang="en-US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web.xml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설정</a:t>
            </a:r>
            <a:endParaRPr lang="en-US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11" y="4412000"/>
            <a:ext cx="6028489" cy="18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091320" y="4668797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Root </a:t>
            </a:r>
            <a:r>
              <a:rPr lang="en-US" altLang="en-US" sz="12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Appication</a:t>
            </a:r>
            <a:r>
              <a:rPr lang="en-US" altLang="en-US" sz="12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Context</a:t>
            </a:r>
            <a:endParaRPr lang="en-US" altLang="en-US" sz="12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98200" y="5908179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Servlet Context</a:t>
            </a:r>
            <a:endParaRPr lang="en-US" altLang="en-US" sz="1200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163638" y="2538855"/>
            <a:ext cx="695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다음 두 가지 유형의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제공</a:t>
            </a:r>
            <a:endParaRPr lang="en-GB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4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(Container)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50938" y="21748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인스턴스의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생명주기를 관리하며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생성된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인스턴스들에게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추가적인 기능들을 제공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63638" y="2538855"/>
            <a:ext cx="695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다음 두 가지 유형의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제공</a:t>
            </a:r>
            <a:endParaRPr lang="en-GB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323180" y="2878258"/>
            <a:ext cx="74144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ApplicationContext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RootApplicationConext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전체 계층구조에서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최상단에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위치한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컨텍스트</a:t>
            </a:r>
            <a:endParaRPr lang="en-GB" altLang="en-US" sz="1400" b="0" u="sng" dirty="0"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서로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서블릿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컨텍스트에서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공유해야하는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들을 등록해놓고 사용할 수 있다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웹 어플리케이션 전체에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적용가능한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연결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err="1" smtClean="0">
                <a:latin typeface="맑은 고딕" pitchFamily="50" charset="-127"/>
                <a:ea typeface="맑은 고딕" pitchFamily="50" charset="-127"/>
              </a:rPr>
              <a:t>로깅기능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 등에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이용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Servlet Context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에 등록된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불가능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Servlet Context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와 동일한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이 있을 경우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Servlet Context 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우선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컨텍스트에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정의된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AOP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설정은 다른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컨텍스트의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빈에는 영향을 미치지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않음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463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(Container)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50938" y="2174875"/>
            <a:ext cx="695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인스턴스의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생명주기를 관리하며</a:t>
            </a:r>
            <a:r>
              <a:rPr lang="en-US" altLang="ko-KR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생성된 </a:t>
            </a:r>
            <a:r>
              <a:rPr lang="ko-KR" altLang="en-US" sz="14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인스턴스들에게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추가적인 기능들을 제공</a:t>
            </a:r>
            <a:endParaRPr lang="en-GB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323180" y="2878258"/>
            <a:ext cx="741442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ApplicationContext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600" u="sng" dirty="0" err="1" smtClean="0">
                <a:latin typeface="맑은 고딕" pitchFamily="50" charset="-127"/>
                <a:ea typeface="맑은 고딕" pitchFamily="50" charset="-127"/>
              </a:rPr>
              <a:t>ServletContext</a:t>
            </a:r>
            <a: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u="sng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서블릿에서만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이용되는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타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서블릿과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공유하기 위한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Bean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들은 루트 웹 어플리케이션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컨텍스트에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등록 후 사용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 pitchFamily="50" charset="-127"/>
                <a:ea typeface="맑은 고딕" pitchFamily="50" charset="-127"/>
              </a:rPr>
              <a:t>DispatcherServlet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은 자신만의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컨텍스트를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생성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초기화하고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동시에 루트 어플리케이션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컨텍스트를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찾아서 자신의 부모 </a:t>
            </a:r>
            <a:r>
              <a:rPr lang="ko-KR" altLang="en-US" sz="1400" b="0" dirty="0" err="1">
                <a:latin typeface="맑은 고딕" pitchFamily="50" charset="-127"/>
                <a:ea typeface="맑은 고딕" pitchFamily="50" charset="-127"/>
              </a:rPr>
              <a:t>컨텍스트로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63638" y="2538855"/>
            <a:ext cx="695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Spring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IoC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는 다음 두 가지 유형의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Container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제공</a:t>
            </a:r>
            <a:endParaRPr lang="en-GB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71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(Container)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창조와 응용</a:t>
            </a:r>
            <a:endParaRPr lang="fr-F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984011" y="6320651"/>
            <a:ext cx="19911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</a:t>
            </a:r>
            <a:r>
              <a:rPr lang="en-GB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pring-bean-x.x.x.jar</a:t>
            </a:r>
            <a:endParaRPr lang="en-US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23180" y="2408358"/>
            <a:ext cx="7414420" cy="178510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인스턴스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(Instance)</a:t>
            </a:r>
            <a:b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사전적의미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경우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자바에서의 의미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메모리에 올림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	Object </a:t>
            </a: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 = new Object(); &lt;-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인스턴스화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{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  String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a;        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//String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타입의 객체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= new String();   //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	}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323180" y="4610665"/>
            <a:ext cx="7414420" cy="677108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265113" indent="-265113"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(Bean)</a:t>
            </a:r>
            <a:b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1200" b="0" dirty="0" err="1" smtClean="0">
                <a:latin typeface="맑은 고딕" pitchFamily="50" charset="-127"/>
                <a:ea typeface="맑은 고딕" pitchFamily="50" charset="-127"/>
              </a:rPr>
              <a:t>SpringFramework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200" b="0" dirty="0" err="1">
                <a:latin typeface="맑은 고딕" pitchFamily="50" charset="-127"/>
                <a:ea typeface="맑은 고딕" pitchFamily="50" charset="-127"/>
              </a:rPr>
              <a:t>제어권을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 가지고 직접 만들고 관계를 부여하는 오브젝트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0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1475</Words>
  <Application>Microsoft Office PowerPoint</Application>
  <PresentationFormat>화면 슬라이드 쇼(4:3)</PresentationFormat>
  <Paragraphs>357</Paragraphs>
  <Slides>23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Default Design</vt:lpstr>
      <vt:lpstr>Spring Study 1 Day</vt:lpstr>
      <vt:lpstr>PowerPoint 프레젠테이션</vt:lpstr>
      <vt:lpstr>컨테이너(Container)</vt:lpstr>
      <vt:lpstr>컨테이너(Container)</vt:lpstr>
      <vt:lpstr>컨테이너(Container)</vt:lpstr>
      <vt:lpstr>컨테이너(Container)</vt:lpstr>
      <vt:lpstr>컨테이너(Container)</vt:lpstr>
      <vt:lpstr>컨테이너(Container)</vt:lpstr>
      <vt:lpstr>컨테이너(Container)</vt:lpstr>
      <vt:lpstr>IoC(역제어)</vt:lpstr>
      <vt:lpstr>IoC(역제어)</vt:lpstr>
      <vt:lpstr>IoC(역제어)</vt:lpstr>
      <vt:lpstr>IoC(역제어)</vt:lpstr>
      <vt:lpstr>IoC(역제어)</vt:lpstr>
      <vt:lpstr>IoC(역제어)</vt:lpstr>
      <vt:lpstr>IoC(역제어)</vt:lpstr>
      <vt:lpstr>IoC(역제어)</vt:lpstr>
      <vt:lpstr>AOP(Aspect Oriented Programming)</vt:lpstr>
      <vt:lpstr>AOP(Aspect Oriented Programming)</vt:lpstr>
      <vt:lpstr>AOP(Aspect Oriented Programming)</vt:lpstr>
      <vt:lpstr>AOP(Aspect Oriented Programming)</vt:lpstr>
      <vt:lpstr>AOP(Aspect Oriented Programming)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jby</cp:lastModifiedBy>
  <cp:revision>233</cp:revision>
  <dcterms:created xsi:type="dcterms:W3CDTF">2005-02-28T14:06:28Z</dcterms:created>
  <dcterms:modified xsi:type="dcterms:W3CDTF">2015-04-20T05:18:21Z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